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ebf490403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ebf490403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e3fa1179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e3fa1179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e3fa1179d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e3fa1179d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e3fa1179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e3fa1179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e3fa1179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e3fa1179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e3fa1179d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e3fa1179d_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e3fa1179d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e3fa1179d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e3fa1179d_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e3fa1179d_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e3fa1179d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e3fa1179d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e3fa1179d_5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e3fa1179d_5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odatki.gov.pl/z-twoich-podatkow/dochody-i-wydatki-z-twoich-podatkow/" TargetMode="External"/><Relationship Id="rId3" Type="http://schemas.openxmlformats.org/officeDocument/2006/relationships/hyperlink" Target="https://gazeta.sgh.waw.pl/meritum/nagroda-banku-szwecji-im-alfreda-nobla-w-dziedzinie-nauk-ekonomicznych-2024-dla" TargetMode="External"/><Relationship Id="rId7" Type="http://schemas.openxmlformats.org/officeDocument/2006/relationships/hyperlink" Target="https://stat.gov.pl/metainformacje/slownik-pojec/pojecia-stosowane-w-statystyce-publicznej/767,pojecie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eapn.org.pl/o-ubostwie/definicje/" TargetMode="External"/><Relationship Id="rId5" Type="http://schemas.openxmlformats.org/officeDocument/2006/relationships/hyperlink" Target="https://www.czasopisma.uni.lodz.pl/gospodarka/article/view/5267/4943" TargetMode="External"/><Relationship Id="rId4" Type="http://schemas.openxmlformats.org/officeDocument/2006/relationships/hyperlink" Target="https://www.ecb.europa.eu/ecb-and-you/explainers/tell-me-more/html/what_is_inflation.pl.html" TargetMode="External"/><Relationship Id="rId9" Type="http://schemas.openxmlformats.org/officeDocument/2006/relationships/hyperlink" Target="https://pl.khanacademy.org/economics-finance-domain/macroeconomics/macro-economic-indicators-and-the-business-cycle/macro-limitations-of-gdp/a/how-well-gdp-measures-the-well-being-of-society-cnx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644450"/>
            <a:ext cx="8520600" cy="9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0" b="1">
                <a:latin typeface="Times New Roman"/>
                <a:ea typeface="Times New Roman"/>
                <a:cs typeface="Times New Roman"/>
                <a:sym typeface="Times New Roman"/>
              </a:rPr>
              <a:t>Bogactwo narodów</a:t>
            </a:r>
            <a:endParaRPr sz="6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Źródła:	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l">
                <a:solidFill>
                  <a:srgbClr val="000000"/>
                </a:solidFill>
              </a:rPr>
              <a:t>Adam Smith, Bogactwo narodów, Wydawnictwo Bellona, 2024</a:t>
            </a:r>
            <a:endParaRPr>
              <a:solidFill>
                <a:srgbClr val="000000"/>
              </a:solidFill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l">
                <a:solidFill>
                  <a:srgbClr val="000000"/>
                </a:solidFill>
              </a:rPr>
              <a:t>Eurostat</a:t>
            </a:r>
            <a:endParaRPr>
              <a:solidFill>
                <a:srgbClr val="000000"/>
              </a:solidFill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l">
                <a:solidFill>
                  <a:srgbClr val="000000"/>
                </a:solidFill>
              </a:rPr>
              <a:t>Max Weber, Etyka protestancka, a duch kapitalizmu, Wydawnictwo Uniwersytetu Warszawskiego, 2011</a:t>
            </a:r>
            <a:endParaRPr>
              <a:solidFill>
                <a:srgbClr val="000000"/>
              </a:solidFill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l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https://gazeta.sgh.waw.pl/meritum/nagroda-banku-szwecji-im-alfreda-nobla-w-dziedzinie-nauk-ekonomicznych-2024-dla</a:t>
            </a:r>
            <a:endParaRPr>
              <a:solidFill>
                <a:srgbClr val="000000"/>
              </a:solidFill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l">
                <a:solidFill>
                  <a:srgbClr val="000000"/>
                </a:solidFill>
              </a:rPr>
              <a:t>Europejski Bank Centralny: </a:t>
            </a:r>
            <a:r>
              <a:rPr lang="pl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https://www.ecb.europa.eu/ecb-and-you/explainers/tell-me-more/html/what_is_inflation.pl.html</a:t>
            </a:r>
            <a:endParaRPr>
              <a:solidFill>
                <a:srgbClr val="000000"/>
              </a:solidFill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l">
                <a:solidFill>
                  <a:srgbClr val="000000"/>
                </a:solidFill>
              </a:rPr>
              <a:t>Czasopisma Uniwersytetu Łódzkiego: </a:t>
            </a:r>
            <a:r>
              <a:rPr lang="pl" u="sng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https://www.czasopisma.uni.lodz.pl/gospodarka/article/view/5267/4943</a:t>
            </a:r>
            <a:endParaRPr>
              <a:solidFill>
                <a:srgbClr val="000000"/>
              </a:solidFill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l">
                <a:solidFill>
                  <a:srgbClr val="000000"/>
                </a:solidFill>
              </a:rPr>
              <a:t>Europejska Sieć Przeciwdziałania Ubóstwu: </a:t>
            </a:r>
            <a:r>
              <a:rPr lang="pl" u="sng">
                <a:solidFill>
                  <a:srgbClr val="00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https://www.eapn.org.pl/o-ubostwie/definicje/</a:t>
            </a:r>
            <a:endParaRPr>
              <a:solidFill>
                <a:srgbClr val="000000"/>
              </a:solidFill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l">
                <a:solidFill>
                  <a:srgbClr val="000000"/>
                </a:solidFill>
              </a:rPr>
              <a:t>Główny Urząd Statystyczny: </a:t>
            </a:r>
            <a:r>
              <a:rPr lang="pl" u="sng">
                <a:solidFill>
                  <a:srgbClr val="00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https://stat.gov.pl/metainformacje/slownik-pojec/pojecia-stosowane-w-statystyce-publicznej/767,pojecie.html</a:t>
            </a:r>
            <a:endParaRPr>
              <a:solidFill>
                <a:srgbClr val="000000"/>
              </a:solidFill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l">
                <a:solidFill>
                  <a:srgbClr val="000000"/>
                </a:solidFill>
              </a:rPr>
              <a:t>Podatki gov pl: </a:t>
            </a:r>
            <a:r>
              <a:rPr lang="pl" u="sng">
                <a:solidFill>
                  <a:srgbClr val="00000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https://www.podatki.gov.pl/z-twoich-podatkow/dochody-i-wydatki-z-twoich-podatkow/</a:t>
            </a:r>
            <a:endParaRPr>
              <a:solidFill>
                <a:srgbClr val="000000"/>
              </a:solidFill>
            </a:endParaRPr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pl">
                <a:solidFill>
                  <a:srgbClr val="000000"/>
                </a:solidFill>
              </a:rPr>
              <a:t>Khan Academy: </a:t>
            </a:r>
            <a:r>
              <a:rPr lang="pl" u="sng">
                <a:solidFill>
                  <a:srgbClr val="00000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https://pl.khanacademy.org/economics-finance-domain/macroeconomics/macro-economic-indicators-and-the-business-cycle/macro-limitations-of-gdp/a/how-well-gdp-measures-the-well-being-of-society-cnx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b="1">
                <a:latin typeface="Times New Roman"/>
                <a:ea typeface="Times New Roman"/>
                <a:cs typeface="Times New Roman"/>
                <a:sym typeface="Times New Roman"/>
              </a:rPr>
              <a:t>Dziękujemy za uwagę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4257950" y="3697125"/>
            <a:ext cx="4574400" cy="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Klaudia Dobrowolska</a:t>
            </a:r>
            <a:br>
              <a:rPr lang="p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Sebastian Dziadko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b="1">
                <a:latin typeface="Times New Roman"/>
                <a:ea typeface="Times New Roman"/>
                <a:cs typeface="Times New Roman"/>
                <a:sym typeface="Times New Roman"/>
              </a:rPr>
              <a:t>Adam Smith - dlaczego niektóre narody są bogate, a inne nie?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750" y="731275"/>
            <a:ext cx="3098500" cy="25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5694250" y="3323950"/>
            <a:ext cx="3397500" cy="16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“Nie od </a:t>
            </a:r>
            <a:r>
              <a:rPr lang="pl" sz="1800">
                <a:solidFill>
                  <a:srgbClr val="040C2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przychylności rzeźnika, piwowara czy piekarza oczekujemy naszego obiadu, lecz od ich dbałości o własny interes</a:t>
            </a:r>
            <a:r>
              <a:rPr lang="pl" sz="18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.”</a:t>
            </a:r>
            <a:endParaRPr sz="18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76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1392150"/>
            <a:ext cx="4483200" cy="23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76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pl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Podział pracy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76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pl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Liberalizm gospodarczy i wolny handel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76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pl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Krytyka protekcjonizmu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76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pl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Pochwała egoizmu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76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pl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Poparcie dla progresji podatkowej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76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pl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Krytyka rentierów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-94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500" b="1">
                <a:latin typeface="Times New Roman"/>
                <a:ea typeface="Times New Roman"/>
                <a:cs typeface="Times New Roman"/>
                <a:sym typeface="Times New Roman"/>
              </a:rPr>
              <a:t>Inne hipotezy bogactwa państw</a:t>
            </a: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450" y="478400"/>
            <a:ext cx="3399925" cy="24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4450" y="2964850"/>
            <a:ext cx="3399925" cy="21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59650" y="1207050"/>
            <a:ext cx="4854900" cy="27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pl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Weber: Protestantyzm kontra Katolicyzm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pl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Imperializm i kolonializm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pl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Rewolucja rolnicza i przemysłowa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pl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Interwencjonizm gospodarczy i protekcjonizm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pl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Dobre instytucje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pl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Geografia i surowce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1848450"/>
            <a:ext cx="85206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5400" b="1">
                <a:latin typeface="Times New Roman"/>
                <a:ea typeface="Times New Roman"/>
                <a:cs typeface="Times New Roman"/>
                <a:sym typeface="Times New Roman"/>
              </a:rPr>
              <a:t>Mierniki bogactwa teraz </a:t>
            </a:r>
            <a:endParaRPr sz="5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7162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b="1">
                <a:latin typeface="Times New Roman"/>
                <a:ea typeface="Times New Roman"/>
                <a:cs typeface="Times New Roman"/>
                <a:sym typeface="Times New Roman"/>
              </a:rPr>
              <a:t>Produkt Krajowy Brutto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t="-1512"/>
          <a:stretch/>
        </p:blipFill>
        <p:spPr>
          <a:xfrm>
            <a:off x="62025" y="821175"/>
            <a:ext cx="4743899" cy="36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550" y="821175"/>
            <a:ext cx="4338075" cy="35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210825" y="4416625"/>
            <a:ext cx="221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chemeClr val="dk2"/>
                </a:solidFill>
              </a:rPr>
              <a:t>Dane za rok 2023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b="1">
                <a:latin typeface="Times New Roman"/>
                <a:ea typeface="Times New Roman"/>
                <a:cs typeface="Times New Roman"/>
                <a:sym typeface="Times New Roman"/>
              </a:rPr>
              <a:t>Ubóstwo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4572001" cy="304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950" y="1202425"/>
            <a:ext cx="4416901" cy="29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150925" y="4199550"/>
            <a:ext cx="221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chemeClr val="dk2"/>
                </a:solidFill>
              </a:rPr>
              <a:t>Dane za rok 2023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51650" y="13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b="1">
                <a:latin typeface="Times New Roman"/>
                <a:ea typeface="Times New Roman"/>
                <a:cs typeface="Times New Roman"/>
                <a:sym typeface="Times New Roman"/>
              </a:rPr>
              <a:t>Wydatki i dochody budżetu państwa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75" y="891100"/>
            <a:ext cx="4029975" cy="31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3500" y="1040900"/>
            <a:ext cx="4358800" cy="29233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190825" y="3964275"/>
            <a:ext cx="221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chemeClr val="dk2"/>
                </a:solidFill>
              </a:rPr>
              <a:t>Dane za rok 2023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657825" y="3894375"/>
            <a:ext cx="221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chemeClr val="dk2"/>
                </a:solidFill>
              </a:rPr>
              <a:t>Dane za rok 2023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61650" y="205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b="1">
                <a:latin typeface="Times New Roman"/>
                <a:ea typeface="Times New Roman"/>
                <a:cs typeface="Times New Roman"/>
                <a:sym typeface="Times New Roman"/>
              </a:rPr>
              <a:t>Bezrobocie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5" y="961000"/>
            <a:ext cx="4404151" cy="329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81100"/>
            <a:ext cx="4509326" cy="33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150900" y="4206875"/>
            <a:ext cx="221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chemeClr val="dk2"/>
                </a:solidFill>
              </a:rPr>
              <a:t>Dane za rok 2023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b="1">
                <a:latin typeface="Times New Roman"/>
                <a:ea typeface="Times New Roman"/>
                <a:cs typeface="Times New Roman"/>
                <a:sym typeface="Times New Roman"/>
              </a:rPr>
              <a:t>Inne mierniki bogactwa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p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Inflacja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p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Handel zagraniczny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p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Emigracja i imigracja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p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Działalność badawczo-rozwojowa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p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Wydatki konsumpcyjne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p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Wynagrodzenia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p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Ceny nieruchomości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p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Wskaźniki kompozytowe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pl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Wskaźnik rozwoju społecznego (HDI)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pl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Wielowymiarowy wskaźnik ubóstwa (MPI)​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pl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Wskaźnik lepszego życia (OECD better life index)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Pokaz na ekranie (16:9)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Simple Light</vt:lpstr>
      <vt:lpstr>Bogactwo narodów</vt:lpstr>
      <vt:lpstr>Adam Smith - dlaczego niektóre narody są bogate, a inne nie?</vt:lpstr>
      <vt:lpstr>Inne hipotezy bogactwa państw</vt:lpstr>
      <vt:lpstr>Mierniki bogactwa teraz  </vt:lpstr>
      <vt:lpstr>Produkt Krajowy Brutto</vt:lpstr>
      <vt:lpstr>Ubóstwo</vt:lpstr>
      <vt:lpstr>Wydatki i dochody budżetu państwa </vt:lpstr>
      <vt:lpstr>Bezrobocie  </vt:lpstr>
      <vt:lpstr>Inne mierniki bogactwa </vt:lpstr>
      <vt:lpstr>Źródła: </vt:lpstr>
      <vt:lpstr>Dziękujemy za uwagę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Vlot Pciong</dc:creator>
  <cp:lastModifiedBy>Sebastian Dziadko</cp:lastModifiedBy>
  <cp:revision>1</cp:revision>
  <dcterms:modified xsi:type="dcterms:W3CDTF">2025-01-16T12:46:45Z</dcterms:modified>
</cp:coreProperties>
</file>