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77" r:id="rId7"/>
    <p:sldId id="279" r:id="rId8"/>
    <p:sldId id="288" r:id="rId9"/>
    <p:sldId id="289" r:id="rId10"/>
    <p:sldId id="290" r:id="rId11"/>
    <p:sldId id="291" r:id="rId12"/>
    <p:sldId id="278" r:id="rId13"/>
    <p:sldId id="292" r:id="rId14"/>
    <p:sldId id="280" r:id="rId15"/>
    <p:sldId id="281" r:id="rId16"/>
    <p:sldId id="283" r:id="rId17"/>
    <p:sldId id="287" r:id="rId18"/>
    <p:sldId id="282"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52" autoAdjust="0"/>
  </p:normalViewPr>
  <p:slideViewPr>
    <p:cSldViewPr snapToGrid="0" showGuides="1">
      <p:cViewPr varScale="1">
        <p:scale>
          <a:sx n="107" d="100"/>
          <a:sy n="107" d="100"/>
        </p:scale>
        <p:origin x="656" y="1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1348F-BFB4-906A-642C-C2D0B8569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FB6BD3-1D3A-843D-183A-F9DDEB9CC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136EE-0F99-80D0-D568-2FAB2C12BC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CC4C57-8D4A-252A-A6D8-1A3B4C6EFD1F}"/>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237549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FB400-CD31-0B78-B517-669BB7700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8800C-1DED-4D1D-ABDC-ECDB7DACE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F49BE-C33B-CC49-4F61-24894FEEBF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8C036C-3777-5728-006C-9E1691BF1116}"/>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29540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F4DC-CFDF-546D-B9A9-7D6805885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BF784-F2DD-F70D-9412-B0B31CCFE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72D868-0483-8811-4B20-297B0920C5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1AB12F-CD53-CE28-3BE9-B62FF42E8FF7}"/>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84757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0D1DF-66F6-EF6A-3503-C34E09443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AF65C-721E-48C0-8E27-FFEDE42470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3DA7B-F2EC-EC1D-1EE0-7C1B5EE235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51778A-1037-8157-3A0F-EC5B80FB2462}"/>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72089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B78EA-56F1-1C8F-73FD-1129214727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5EF1C-DAF4-1460-F8E5-729EB7C63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FC2043-A05D-C3DB-4A8B-2D1F4BA26F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60A3E9-D964-494F-9F5A-BB43DCE33D6A}"/>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95338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721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750883"/>
            <a:ext cx="9144000" cy="1661993"/>
          </a:xfrm>
        </p:spPr>
        <p:txBody>
          <a:bodyPr lIns="0" tIns="0" rIns="0" bIns="0" anchor="t">
            <a:spAutoFit/>
          </a:bodyPr>
          <a:lstStyle/>
          <a:p>
            <a:r>
              <a:rPr lang="en-US" b="1" dirty="0">
                <a:solidFill>
                  <a:schemeClr val="bg1"/>
                </a:solidFill>
              </a:rPr>
              <a:t>Advertisement Click Prediction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99430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D3CDE57D-4AF1-C01F-509A-0C099D508570}"/>
              </a:ext>
            </a:extLst>
          </p:cNvPr>
          <p:cNvSpPr txBox="1"/>
          <p:nvPr/>
        </p:nvSpPr>
        <p:spPr>
          <a:xfrm>
            <a:off x="9607138" y="5545776"/>
            <a:ext cx="2340705" cy="1200329"/>
          </a:xfrm>
          <a:prstGeom prst="rect">
            <a:avLst/>
          </a:prstGeom>
          <a:noFill/>
        </p:spPr>
        <p:txBody>
          <a:bodyPr wrap="none" rtlCol="0">
            <a:spAutoFit/>
          </a:bodyPr>
          <a:lstStyle/>
          <a:p>
            <a:r>
              <a:rPr lang="en-US" b="1" dirty="0" err="1">
                <a:solidFill>
                  <a:schemeClr val="accent4">
                    <a:lumMod val="20000"/>
                    <a:lumOff val="80000"/>
                  </a:schemeClr>
                </a:solidFill>
              </a:rPr>
              <a:t>Paneri</a:t>
            </a:r>
            <a:r>
              <a:rPr lang="en-US" b="1" dirty="0">
                <a:solidFill>
                  <a:schemeClr val="accent4">
                    <a:lumMod val="20000"/>
                    <a:lumOff val="80000"/>
                  </a:schemeClr>
                </a:solidFill>
              </a:rPr>
              <a:t> Patel</a:t>
            </a:r>
          </a:p>
          <a:p>
            <a:r>
              <a:rPr lang="en-US" b="1" dirty="0">
                <a:solidFill>
                  <a:schemeClr val="accent4">
                    <a:lumMod val="20000"/>
                    <a:lumOff val="80000"/>
                  </a:schemeClr>
                </a:solidFill>
              </a:rPr>
              <a:t>Data Science Institute</a:t>
            </a:r>
          </a:p>
          <a:p>
            <a:r>
              <a:rPr lang="en-US" b="1" dirty="0">
                <a:solidFill>
                  <a:schemeClr val="accent4">
                    <a:lumMod val="20000"/>
                    <a:lumOff val="80000"/>
                  </a:schemeClr>
                </a:solidFill>
              </a:rPr>
              <a:t>Mmddyy</a:t>
            </a:r>
          </a:p>
          <a:p>
            <a:r>
              <a:rPr lang="en-US" b="1" dirty="0" err="1">
                <a:solidFill>
                  <a:schemeClr val="accent4">
                    <a:lumMod val="20000"/>
                    <a:lumOff val="80000"/>
                  </a:schemeClr>
                </a:solidFill>
              </a:rPr>
              <a:t>Github</a:t>
            </a:r>
            <a:r>
              <a:rPr lang="en-US" b="1" dirty="0">
                <a:solidFill>
                  <a:schemeClr val="accent4">
                    <a:lumMod val="20000"/>
                    <a:lumOff val="80000"/>
                  </a:schemeClr>
                </a:solidFill>
              </a:rPr>
              <a:t> Link</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9D7EB-E6D7-484A-72DC-BEA3E8425408}"/>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C4BE20E8-EA66-C05E-6556-C1B078C42B54}"/>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E07E47F3-2BAA-08ED-60A0-A834B6C8E6B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B62F51E-0EAD-C98B-D881-2C739538DC1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Preprocessing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BDBA32B5-97B0-1888-59DA-44540CF20BD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B190EF3C-2D32-8E93-FDBF-32E0228D98F7}"/>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A007DEF2-1199-C199-B323-79BAB5E8AE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9A4EFFC-25F5-0F29-F48B-1E615EA6250C}"/>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D9C4FB8D-A113-6B66-82BF-8F787215B07A}"/>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DF8B3BB-EF5B-F21C-B5B7-2EAEFD5178D1}"/>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A0D5CCB6-5328-879D-15C6-E261BD0981EC}"/>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AEBF09BE-4E3A-D12E-CBDA-E93BA2D4127E}"/>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F416ED0C-AFF9-03BD-6729-7848CED10114}"/>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C606D2-ABAB-AF59-35E4-6A01A426E3A9}"/>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1087143-8222-239B-315D-F1E7318FC651}"/>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7EEDA25-46CB-9E6C-9D06-9D28D67B4236}"/>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372117E-50F0-778D-B7F6-A17410BB6CED}"/>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A8122261-BE60-12F0-1E62-2C7A75DFD669}"/>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34EE6D27-01C0-95E8-901E-7BFAA52D1075}"/>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A0B2B9A6-27F9-6F2D-2BCC-C398F017FCFE}"/>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F4D92112-1CDC-EB6C-9C01-60A3B572979F}"/>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7158EC48-76BF-C075-C09F-6870D9EA5B1C}"/>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97887981-2FE3-57CD-1B3F-EF01D885FDCF}"/>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CFAF2022-8C5E-9470-5978-1661A8D640BE}"/>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82EAD0F3-7794-1AE1-FE61-97EAE21FB022}"/>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E016795-C487-D776-6365-A015FAF8868A}"/>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9D783E13-0ED8-CF27-057B-301FE25828C3}"/>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85D43942-2B61-753F-1059-6EB30FCBA083}"/>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D32DE2E5-9435-D06D-E0E0-E9A30E93CADC}"/>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B32DBF7B-DA25-EF95-5360-A3538021B515}"/>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132734C6-4982-9EA9-896A-99A593C6AB49}"/>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72673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Ad Click Prediction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r>
              <a:rPr lang="en-US" sz="1600" b="1" dirty="0"/>
              <a:t>User will click ad based on demographics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43325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Kaggle link</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OpenAI</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130300" y="162605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Better market products targeting right audience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Classification Problem</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330532" y="516362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Browsing behavior, time, age, </a:t>
            </a:r>
          </a:p>
          <a:p>
            <a:pPr algn="ctr"/>
            <a:r>
              <a:rPr lang="en-US" sz="1600" dirty="0"/>
              <a:t>gender</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Understanding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1"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71464"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Dataset</a:t>
            </a:r>
          </a:p>
          <a:p>
            <a:pPr algn="ctr"/>
            <a:r>
              <a:rPr lang="en-US" sz="1600" b="1" dirty="0">
                <a:solidFill>
                  <a:schemeClr val="bg1"/>
                </a:solidFill>
              </a:rPr>
              <a:t>Details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Categorical</a:t>
            </a:r>
          </a:p>
          <a:p>
            <a:pPr algn="ctr"/>
            <a:r>
              <a:rPr lang="en-US" sz="1600" b="1" dirty="0">
                <a:solidFill>
                  <a:schemeClr val="bg1"/>
                </a:solidFill>
              </a:rPr>
              <a:t>Columns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Categorical</a:t>
            </a:r>
          </a:p>
          <a:p>
            <a:pPr algn="ctr"/>
            <a:r>
              <a:rPr lang="en-US" sz="1600" b="1" dirty="0">
                <a:solidFill>
                  <a:schemeClr val="bg1"/>
                </a:solidFill>
              </a:rPr>
              <a:t>Columns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Continuous</a:t>
            </a:r>
          </a:p>
          <a:p>
            <a:pPr algn="ctr"/>
            <a:r>
              <a:rPr lang="en-US" sz="1600" b="1" dirty="0">
                <a:solidFill>
                  <a:schemeClr val="bg1"/>
                </a:solidFill>
              </a:rPr>
              <a:t>Column</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Target </a:t>
            </a:r>
          </a:p>
          <a:p>
            <a:pPr algn="ctr"/>
            <a:r>
              <a:rPr lang="en-US" sz="1600" b="1" dirty="0">
                <a:solidFill>
                  <a:schemeClr val="bg1"/>
                </a:solidFill>
              </a:rPr>
              <a:t>Variable</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467051"/>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10,000 Entries</a:t>
            </a:r>
          </a:p>
          <a:p>
            <a:pPr algn="ctr">
              <a:lnSpc>
                <a:spcPts val="1900"/>
              </a:lnSpc>
            </a:pPr>
            <a:r>
              <a:rPr lang="en-US" sz="1400" b="1" dirty="0">
                <a:solidFill>
                  <a:schemeClr val="bg1"/>
                </a:solidFill>
                <a:cs typeface="Segoe UI" panose="020B0502040204020203" pitchFamily="34" charset="0"/>
              </a:rPr>
              <a:t>9 Columns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198020"/>
          </a:xfrm>
          <a:prstGeom prst="rect">
            <a:avLst/>
          </a:prstGeom>
        </p:spPr>
        <p:txBody>
          <a:bodyPr wrap="square" lIns="0" tIns="0" rIns="0" bIns="0" anchor="t">
            <a:spAutoFit/>
          </a:bodyPr>
          <a:lstStyle/>
          <a:p>
            <a:pPr marL="285750" indent="-285750" algn="ctr">
              <a:lnSpc>
                <a:spcPts val="1900"/>
              </a:lnSpc>
              <a:buFontTx/>
              <a:buChar char="-"/>
            </a:pPr>
            <a:r>
              <a:rPr lang="en-US" sz="1400" b="1" dirty="0">
                <a:solidFill>
                  <a:schemeClr val="bg1"/>
                </a:solidFill>
                <a:cs typeface="Segoe UI" panose="020B0502040204020203" pitchFamily="34" charset="0"/>
              </a:rPr>
              <a:t>Id</a:t>
            </a:r>
          </a:p>
          <a:p>
            <a:pPr marL="285750" indent="-285750" algn="ctr">
              <a:lnSpc>
                <a:spcPts val="1900"/>
              </a:lnSpc>
              <a:buFontTx/>
              <a:buChar char="-"/>
            </a:pPr>
            <a:r>
              <a:rPr lang="en-US" sz="1400" b="1" dirty="0">
                <a:solidFill>
                  <a:schemeClr val="bg1"/>
                </a:solidFill>
                <a:cs typeface="Segoe UI" panose="020B0502040204020203" pitchFamily="34" charset="0"/>
              </a:rPr>
              <a:t>Full Name</a:t>
            </a:r>
          </a:p>
          <a:p>
            <a:pPr marL="285750" indent="-285750" algn="ctr">
              <a:lnSpc>
                <a:spcPts val="1900"/>
              </a:lnSpc>
              <a:buFontTx/>
              <a:buChar char="-"/>
            </a:pPr>
            <a:r>
              <a:rPr lang="en-US" sz="1400" b="1" dirty="0">
                <a:solidFill>
                  <a:schemeClr val="bg1"/>
                </a:solidFill>
                <a:cs typeface="Segoe UI" panose="020B0502040204020203" pitchFamily="34" charset="0"/>
              </a:rPr>
              <a:t>Gender*</a:t>
            </a:r>
          </a:p>
          <a:p>
            <a:pPr marL="285750" indent="-285750" algn="ctr">
              <a:lnSpc>
                <a:spcPts val="1900"/>
              </a:lnSpc>
              <a:buFontTx/>
              <a:buChar char="-"/>
            </a:pPr>
            <a:r>
              <a:rPr lang="en-US" sz="1400" b="1" dirty="0">
                <a:solidFill>
                  <a:schemeClr val="bg1"/>
                </a:solidFill>
                <a:cs typeface="Segoe UI" panose="020B0502040204020203" pitchFamily="34" charset="0"/>
              </a:rPr>
              <a:t>Ad Position*</a:t>
            </a:r>
          </a:p>
          <a:p>
            <a:pPr algn="ctr">
              <a:lnSpc>
                <a:spcPts val="1900"/>
              </a:lnSpc>
            </a:pPr>
            <a:r>
              <a:rPr lang="en-US" sz="1400" dirty="0">
                <a:solidFill>
                  <a:schemeClr val="bg1"/>
                </a:solidFill>
                <a:cs typeface="Segoe UI" panose="020B0502040204020203" pitchFamily="34" charset="0"/>
              </a:rPr>
              <a:t>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marL="285750" indent="-285750" algn="ctr">
              <a:lnSpc>
                <a:spcPts val="1900"/>
              </a:lnSpc>
              <a:buFontTx/>
              <a:buChar char="-"/>
            </a:pPr>
            <a:r>
              <a:rPr lang="en-US" sz="1400" b="1" dirty="0">
                <a:solidFill>
                  <a:schemeClr val="bg1"/>
                </a:solidFill>
                <a:cs typeface="Segoe UI" panose="020B0502040204020203" pitchFamily="34" charset="0"/>
              </a:rPr>
              <a:t>Device Type*</a:t>
            </a:r>
          </a:p>
          <a:p>
            <a:pPr marL="285750" indent="-285750" algn="ctr">
              <a:lnSpc>
                <a:spcPts val="1900"/>
              </a:lnSpc>
              <a:buFontTx/>
              <a:buChar char="-"/>
            </a:pPr>
            <a:r>
              <a:rPr lang="en-US" sz="1400" b="1" dirty="0">
                <a:solidFill>
                  <a:schemeClr val="bg1"/>
                </a:solidFill>
                <a:cs typeface="Segoe UI" panose="020B0502040204020203" pitchFamily="34" charset="0"/>
              </a:rPr>
              <a:t>Time of Day*</a:t>
            </a:r>
          </a:p>
          <a:p>
            <a:pPr marL="285750" indent="-285750" algn="ctr">
              <a:lnSpc>
                <a:spcPts val="1900"/>
              </a:lnSpc>
              <a:buFontTx/>
              <a:buChar char="-"/>
            </a:pPr>
            <a:r>
              <a:rPr lang="en-US" sz="1400" b="1" dirty="0">
                <a:solidFill>
                  <a:schemeClr val="bg1"/>
                </a:solidFill>
                <a:cs typeface="Segoe UI" panose="020B0502040204020203" pitchFamily="34" charset="0"/>
              </a:rPr>
              <a:t>Browsing History*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marL="285750" indent="-285750" algn="ctr">
              <a:lnSpc>
                <a:spcPts val="1900"/>
              </a:lnSpc>
              <a:buFontTx/>
              <a:buChar char="-"/>
            </a:pPr>
            <a:r>
              <a:rPr lang="en-US" sz="1400" b="1" dirty="0">
                <a:solidFill>
                  <a:schemeClr val="bg1"/>
                </a:solidFill>
                <a:cs typeface="Segoe UI" panose="020B0502040204020203" pitchFamily="34" charset="0"/>
              </a:rPr>
              <a:t>Age*</a:t>
            </a:r>
          </a:p>
          <a:p>
            <a:pPr algn="ctr">
              <a:lnSpc>
                <a:spcPts val="1900"/>
              </a:lnSpc>
            </a:pPr>
            <a:r>
              <a:rPr lang="en-US" sz="1400" dirty="0">
                <a:solidFill>
                  <a:schemeClr val="bg1"/>
                </a:solidFill>
                <a:cs typeface="Segoe UI" panose="020B0502040204020203" pitchFamily="34" charset="0"/>
              </a:rPr>
              <a: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Click</a:t>
            </a:r>
          </a:p>
          <a:p>
            <a:pPr algn="ctr">
              <a:lnSpc>
                <a:spcPts val="1900"/>
              </a:lnSpc>
            </a:pPr>
            <a:r>
              <a:rPr lang="en-US" sz="1400" b="1" dirty="0">
                <a:solidFill>
                  <a:schemeClr val="bg1"/>
                </a:solidFill>
                <a:cs typeface="Segoe UI" panose="020B0502040204020203" pitchFamily="34" charset="0"/>
              </a:rPr>
              <a:t>(1-Yes &amp; 0-No)</a:t>
            </a:r>
          </a:p>
          <a:p>
            <a:pPr algn="ctr">
              <a:lnSpc>
                <a:spcPts val="1900"/>
              </a:lnSpc>
            </a:pPr>
            <a:r>
              <a:rPr lang="en-US" sz="1400" b="1" dirty="0">
                <a:solidFill>
                  <a:schemeClr val="bg1"/>
                </a:solidFill>
                <a:cs typeface="Segoe UI" panose="020B0502040204020203" pitchFamily="34" charset="0"/>
              </a:rPr>
              <a:t>(Categorical Column) </a:t>
            </a:r>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69456" y="2311837"/>
            <a:ext cx="382447" cy="382448"/>
            <a:chOff x="877888" y="771525"/>
            <a:chExt cx="287338" cy="287339"/>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6"/>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descr="Icon of abacus. ">
            <a:extLst>
              <a:ext uri="{FF2B5EF4-FFF2-40B4-BE49-F238E27FC236}">
                <a16:creationId xmlns:a16="http://schemas.microsoft.com/office/drawing/2014/main" id="{4034A951-9898-1582-B99A-3C699A31C22E}"/>
              </a:ext>
            </a:extLst>
          </p:cNvPr>
          <p:cNvGrpSpPr/>
          <p:nvPr/>
        </p:nvGrpSpPr>
        <p:grpSpPr>
          <a:xfrm>
            <a:off x="1571180" y="2363731"/>
            <a:ext cx="382447" cy="382447"/>
            <a:chOff x="877888" y="771525"/>
            <a:chExt cx="287338" cy="287338"/>
          </a:xfrm>
          <a:solidFill>
            <a:schemeClr val="bg1"/>
          </a:solidFill>
        </p:grpSpPr>
        <p:sp>
          <p:nvSpPr>
            <p:cNvPr id="5" name="Freeform 324">
              <a:extLst>
                <a:ext uri="{FF2B5EF4-FFF2-40B4-BE49-F238E27FC236}">
                  <a16:creationId xmlns:a16="http://schemas.microsoft.com/office/drawing/2014/main" id="{6D231BB6-0D23-1BD3-7F38-A41E1EECF32F}"/>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325">
              <a:extLst>
                <a:ext uri="{FF2B5EF4-FFF2-40B4-BE49-F238E27FC236}">
                  <a16:creationId xmlns:a16="http://schemas.microsoft.com/office/drawing/2014/main" id="{3AE5F236-0586-C063-1A88-AE55DE2203DC}"/>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326">
              <a:extLst>
                <a:ext uri="{FF2B5EF4-FFF2-40B4-BE49-F238E27FC236}">
                  <a16:creationId xmlns:a16="http://schemas.microsoft.com/office/drawing/2014/main" id="{287531AF-2414-6C48-E15E-7317556F8385}"/>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27">
              <a:extLst>
                <a:ext uri="{FF2B5EF4-FFF2-40B4-BE49-F238E27FC236}">
                  <a16:creationId xmlns:a16="http://schemas.microsoft.com/office/drawing/2014/main" id="{912AD6BE-13C7-5144-C9F5-00056D2FCABD}"/>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21" descr="Icon of abacus. ">
            <a:extLst>
              <a:ext uri="{FF2B5EF4-FFF2-40B4-BE49-F238E27FC236}">
                <a16:creationId xmlns:a16="http://schemas.microsoft.com/office/drawing/2014/main" id="{52748C76-E843-2827-B1D6-09493FB679F4}"/>
              </a:ext>
            </a:extLst>
          </p:cNvPr>
          <p:cNvGrpSpPr/>
          <p:nvPr/>
        </p:nvGrpSpPr>
        <p:grpSpPr>
          <a:xfrm>
            <a:off x="3745829" y="2288722"/>
            <a:ext cx="382447" cy="382447"/>
            <a:chOff x="877888" y="771525"/>
            <a:chExt cx="287338" cy="287338"/>
          </a:xfrm>
          <a:solidFill>
            <a:schemeClr val="bg1"/>
          </a:solidFill>
        </p:grpSpPr>
        <p:sp>
          <p:nvSpPr>
            <p:cNvPr id="23" name="Freeform 324">
              <a:extLst>
                <a:ext uri="{FF2B5EF4-FFF2-40B4-BE49-F238E27FC236}">
                  <a16:creationId xmlns:a16="http://schemas.microsoft.com/office/drawing/2014/main" id="{DA344112-8F93-4213-1FE3-BD27CFD1FC18}"/>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325">
              <a:extLst>
                <a:ext uri="{FF2B5EF4-FFF2-40B4-BE49-F238E27FC236}">
                  <a16:creationId xmlns:a16="http://schemas.microsoft.com/office/drawing/2014/main" id="{76F42E4E-1096-0225-94B2-9C5E0663D3B1}"/>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26">
              <a:extLst>
                <a:ext uri="{FF2B5EF4-FFF2-40B4-BE49-F238E27FC236}">
                  <a16:creationId xmlns:a16="http://schemas.microsoft.com/office/drawing/2014/main" id="{5852731E-A614-967C-263C-34F66DF15302}"/>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27">
              <a:extLst>
                <a:ext uri="{FF2B5EF4-FFF2-40B4-BE49-F238E27FC236}">
                  <a16:creationId xmlns:a16="http://schemas.microsoft.com/office/drawing/2014/main" id="{0E2E2BC2-1083-9668-BB1B-2F61A01E030D}"/>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descr="Icon of abacus. ">
            <a:extLst>
              <a:ext uri="{FF2B5EF4-FFF2-40B4-BE49-F238E27FC236}">
                <a16:creationId xmlns:a16="http://schemas.microsoft.com/office/drawing/2014/main" id="{D918AC2A-97E1-87D0-10A4-DB5928968D88}"/>
              </a:ext>
            </a:extLst>
          </p:cNvPr>
          <p:cNvGrpSpPr/>
          <p:nvPr/>
        </p:nvGrpSpPr>
        <p:grpSpPr>
          <a:xfrm>
            <a:off x="10320779" y="2325029"/>
            <a:ext cx="382447" cy="382447"/>
            <a:chOff x="877888" y="771525"/>
            <a:chExt cx="287338" cy="287338"/>
          </a:xfrm>
          <a:solidFill>
            <a:schemeClr val="bg1"/>
          </a:solidFill>
        </p:grpSpPr>
        <p:sp>
          <p:nvSpPr>
            <p:cNvPr id="28" name="Freeform 324">
              <a:extLst>
                <a:ext uri="{FF2B5EF4-FFF2-40B4-BE49-F238E27FC236}">
                  <a16:creationId xmlns:a16="http://schemas.microsoft.com/office/drawing/2014/main" id="{FB29A86A-6C6F-912E-BC2E-DE35A5FB502B}"/>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25">
              <a:extLst>
                <a:ext uri="{FF2B5EF4-FFF2-40B4-BE49-F238E27FC236}">
                  <a16:creationId xmlns:a16="http://schemas.microsoft.com/office/drawing/2014/main" id="{5600E3F2-9AA8-BF43-D499-412F0F3B3787}"/>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26">
              <a:extLst>
                <a:ext uri="{FF2B5EF4-FFF2-40B4-BE49-F238E27FC236}">
                  <a16:creationId xmlns:a16="http://schemas.microsoft.com/office/drawing/2014/main" id="{B71548AA-055F-6FDD-D51D-A4AF088CE0A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27">
              <a:extLst>
                <a:ext uri="{FF2B5EF4-FFF2-40B4-BE49-F238E27FC236}">
                  <a16:creationId xmlns:a16="http://schemas.microsoft.com/office/drawing/2014/main" id="{0CB795B1-519B-2BEF-025C-238FF6610961}"/>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 of abacus. ">
            <a:extLst>
              <a:ext uri="{FF2B5EF4-FFF2-40B4-BE49-F238E27FC236}">
                <a16:creationId xmlns:a16="http://schemas.microsoft.com/office/drawing/2014/main" id="{4A66FFF1-35F0-CB78-A5A4-5FDFD9FEC99D}"/>
              </a:ext>
            </a:extLst>
          </p:cNvPr>
          <p:cNvGrpSpPr/>
          <p:nvPr/>
        </p:nvGrpSpPr>
        <p:grpSpPr>
          <a:xfrm>
            <a:off x="5928080" y="2325029"/>
            <a:ext cx="382447" cy="382447"/>
            <a:chOff x="877888" y="771525"/>
            <a:chExt cx="287338" cy="287338"/>
          </a:xfrm>
          <a:solidFill>
            <a:schemeClr val="bg1"/>
          </a:solidFill>
        </p:grpSpPr>
        <p:sp>
          <p:nvSpPr>
            <p:cNvPr id="39" name="Freeform 324">
              <a:extLst>
                <a:ext uri="{FF2B5EF4-FFF2-40B4-BE49-F238E27FC236}">
                  <a16:creationId xmlns:a16="http://schemas.microsoft.com/office/drawing/2014/main" id="{53BC1F49-384A-3257-A132-4D14204E080A}"/>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5">
              <a:extLst>
                <a:ext uri="{FF2B5EF4-FFF2-40B4-BE49-F238E27FC236}">
                  <a16:creationId xmlns:a16="http://schemas.microsoft.com/office/drawing/2014/main" id="{FB117198-1220-210D-212B-E0638F9A87F7}"/>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26">
              <a:extLst>
                <a:ext uri="{FF2B5EF4-FFF2-40B4-BE49-F238E27FC236}">
                  <a16:creationId xmlns:a16="http://schemas.microsoft.com/office/drawing/2014/main" id="{E9B962A0-F748-DAC6-5B1E-9FCF55B0A61B}"/>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27">
              <a:extLst>
                <a:ext uri="{FF2B5EF4-FFF2-40B4-BE49-F238E27FC236}">
                  <a16:creationId xmlns:a16="http://schemas.microsoft.com/office/drawing/2014/main" id="{1F870E74-6B61-A907-64FB-98C7617994A7}"/>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9DCBF2D9-A6BD-BC75-E459-1ED3FE29E3BE}"/>
              </a:ext>
            </a:extLst>
          </p:cNvPr>
          <p:cNvSpPr txBox="1"/>
          <p:nvPr/>
        </p:nvSpPr>
        <p:spPr>
          <a:xfrm>
            <a:off x="9192235" y="6476506"/>
            <a:ext cx="3021981" cy="369332"/>
          </a:xfrm>
          <a:prstGeom prst="rect">
            <a:avLst/>
          </a:prstGeom>
          <a:noFill/>
        </p:spPr>
        <p:txBody>
          <a:bodyPr wrap="none" rtlCol="0">
            <a:spAutoFit/>
          </a:bodyPr>
          <a:lstStyle/>
          <a:p>
            <a:r>
              <a:rPr lang="en-US" dirty="0"/>
              <a:t>*Columns with missing values</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1323604" y="5565435"/>
            <a:ext cx="9544792"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A quick snapshot of the distribution of your target variable, helping to understand the overall engagement.</a:t>
            </a:r>
          </a:p>
        </p:txBody>
      </p:sp>
      <p:pic>
        <p:nvPicPr>
          <p:cNvPr id="3" name="Picture 2" descr="A graph with blue squares&#10;&#10;Description automatically generated">
            <a:extLst>
              <a:ext uri="{FF2B5EF4-FFF2-40B4-BE49-F238E27FC236}">
                <a16:creationId xmlns:a16="http://schemas.microsoft.com/office/drawing/2014/main" id="{863E3362-5BB5-9065-7E2F-BCA7685DF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377" y="578298"/>
            <a:ext cx="7772400" cy="4444960"/>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19147-F07C-2064-75E2-6CE3504AE702}"/>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FDD70D2-2859-4B4C-E88D-666DED42822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50D201C7-6F64-5B37-07A0-DF12CD9D77B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C14538D-4311-D155-88A6-38D9BB5C4F4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72870E6A-DBBE-312E-8907-14193EEA9D6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2C63F7D-EDBD-E967-BD98-CCE6458E03CD}"/>
              </a:ext>
            </a:extLst>
          </p:cNvPr>
          <p:cNvSpPr/>
          <p:nvPr/>
        </p:nvSpPr>
        <p:spPr>
          <a:xfrm>
            <a:off x="1215982" y="6168743"/>
            <a:ext cx="10096500"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Helps identify which types of browsing behavior are more likely to lead to ad clicks, which is critical for targeting ads.</a:t>
            </a:r>
          </a:p>
        </p:txBody>
      </p:sp>
      <p:pic>
        <p:nvPicPr>
          <p:cNvPr id="5" name="Picture 4" descr="A graph of a bar chart&#10;&#10;Description automatically generated with medium confidence">
            <a:extLst>
              <a:ext uri="{FF2B5EF4-FFF2-40B4-BE49-F238E27FC236}">
                <a16:creationId xmlns:a16="http://schemas.microsoft.com/office/drawing/2014/main" id="{16CE2099-BC89-33A1-0E01-6477E8D1E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578297"/>
            <a:ext cx="9440883" cy="5323734"/>
          </a:xfrm>
          <a:prstGeom prst="rect">
            <a:avLst/>
          </a:prstGeom>
        </p:spPr>
      </p:pic>
    </p:spTree>
    <p:extLst>
      <p:ext uri="{BB962C8B-B14F-4D97-AF65-F5344CB8AC3E}">
        <p14:creationId xmlns:p14="http://schemas.microsoft.com/office/powerpoint/2010/main" val="312260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83026-AF37-E56F-C563-78E4C207A370}"/>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EC867479-8E92-A581-3D9B-12A7EE15BE09}"/>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BF39426-3D77-2726-6694-B19399D5A18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2EBFC09-26E9-FBAF-3EDE-CB1CEB46828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2728340-2897-B875-98A6-6AE1E5B23E5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FA90810-8F77-8F54-1445-306E756B3508}"/>
              </a:ext>
            </a:extLst>
          </p:cNvPr>
          <p:cNvSpPr/>
          <p:nvPr/>
        </p:nvSpPr>
        <p:spPr>
          <a:xfrm>
            <a:off x="715488" y="5956458"/>
            <a:ext cx="11083882"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Helps in understanding how age influences ad click behavior and whether there's a particular age group more likely to engage.</a:t>
            </a:r>
          </a:p>
        </p:txBody>
      </p:sp>
      <p:pic>
        <p:nvPicPr>
          <p:cNvPr id="3" name="Picture 2" descr="A graph with lines and dots&#10;&#10;Description automatically generated">
            <a:extLst>
              <a:ext uri="{FF2B5EF4-FFF2-40B4-BE49-F238E27FC236}">
                <a16:creationId xmlns:a16="http://schemas.microsoft.com/office/drawing/2014/main" id="{9F8CD784-ACBB-8848-42E0-3CB588AE0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239" y="661425"/>
            <a:ext cx="7772400" cy="5026853"/>
          </a:xfrm>
          <a:prstGeom prst="rect">
            <a:avLst/>
          </a:prstGeom>
        </p:spPr>
      </p:pic>
    </p:spTree>
    <p:extLst>
      <p:ext uri="{BB962C8B-B14F-4D97-AF65-F5344CB8AC3E}">
        <p14:creationId xmlns:p14="http://schemas.microsoft.com/office/powerpoint/2010/main" val="368861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AC8DD-92C3-8AA5-E43A-1681DF82733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6340082-05F6-959F-66A6-2187DEB6FD2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4C65995-AD3E-2328-15AC-77B5F0D1303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6606693-3E3F-77AD-351C-5D7C8F91BBC7}"/>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48A6B97-4EA0-68F9-8BA7-54EEE61B52C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D235794-C3DD-7C58-A613-D4A6002815BA}"/>
              </a:ext>
            </a:extLst>
          </p:cNvPr>
          <p:cNvSpPr/>
          <p:nvPr/>
        </p:nvSpPr>
        <p:spPr>
          <a:xfrm>
            <a:off x="715488" y="5956458"/>
            <a:ext cx="11083882"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Helps in understanding how age influences ad click behavior and whether there's a particular age group more likely to engage.</a:t>
            </a:r>
          </a:p>
        </p:txBody>
      </p:sp>
      <p:pic>
        <p:nvPicPr>
          <p:cNvPr id="5" name="Picture 4" descr="A graph of different colored bars&#10;&#10;Description automatically generated">
            <a:extLst>
              <a:ext uri="{FF2B5EF4-FFF2-40B4-BE49-F238E27FC236}">
                <a16:creationId xmlns:a16="http://schemas.microsoft.com/office/drawing/2014/main" id="{5A4BCBBA-188C-1A31-CE02-CE0C29A53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679" y="679622"/>
            <a:ext cx="8241474" cy="5008657"/>
          </a:xfrm>
          <a:prstGeom prst="rect">
            <a:avLst/>
          </a:prstGeom>
        </p:spPr>
      </p:pic>
    </p:spTree>
    <p:extLst>
      <p:ext uri="{BB962C8B-B14F-4D97-AF65-F5344CB8AC3E}">
        <p14:creationId xmlns:p14="http://schemas.microsoft.com/office/powerpoint/2010/main" val="425519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D3F3F-6361-C55C-D598-7369479F91F4}"/>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9DE0101-097F-D98C-C493-5917333884ED}"/>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086CB19-A84E-20F2-2A25-5E1F9C1E1A0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B349714-AFF3-3056-D499-0F6CB80CD76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8093641-72DB-EF2A-C4AF-C57F7E23AF2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2C85005-CC35-23A9-4FB6-02A14B5C03E9}"/>
              </a:ext>
            </a:extLst>
          </p:cNvPr>
          <p:cNvSpPr/>
          <p:nvPr/>
        </p:nvSpPr>
        <p:spPr>
          <a:xfrm>
            <a:off x="715488" y="5956458"/>
            <a:ext cx="11083882"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Helps in understanding how age influences ad click behavior and whether there's a particular age group more likely to engage.</a:t>
            </a:r>
          </a:p>
        </p:txBody>
      </p:sp>
    </p:spTree>
    <p:extLst>
      <p:ext uri="{BB962C8B-B14F-4D97-AF65-F5344CB8AC3E}">
        <p14:creationId xmlns:p14="http://schemas.microsoft.com/office/powerpoint/2010/main" val="1627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Splitting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145</TotalTime>
  <Words>836</Words>
  <Application>Microsoft Macintosh PowerPoint</Application>
  <PresentationFormat>Widescreen</PresentationFormat>
  <Paragraphs>150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Light</vt:lpstr>
      <vt:lpstr>Office Theme</vt:lpstr>
      <vt:lpstr>Advertisement Click Prediction</vt:lpstr>
      <vt:lpstr>Project analysis slide 2</vt:lpstr>
      <vt:lpstr>Project analysis slide 3</vt:lpstr>
      <vt:lpstr>Project analysis slide 5</vt:lpstr>
      <vt:lpstr>Project analysis slide 5</vt:lpstr>
      <vt:lpstr>Project analysis slide 5</vt:lpstr>
      <vt:lpstr>Project analysis slide 5</vt:lpstr>
      <vt:lpstr>Project analysis slide 5</vt:lpstr>
      <vt:lpstr>Project analysis slide 4</vt:lpstr>
      <vt:lpstr>Project analysis slide 4</vt:lpstr>
      <vt:lpstr>Project analysis slide 6</vt:lpstr>
      <vt:lpstr>Project analysis slide 7</vt:lpstr>
      <vt:lpstr>Project analysis slide 8</vt:lpstr>
      <vt:lpstr>Project analysis slide 11</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Paneri Patel</dc:creator>
  <cp:lastModifiedBy>Paneri Patel</cp:lastModifiedBy>
  <cp:revision>23</cp:revision>
  <dcterms:created xsi:type="dcterms:W3CDTF">2024-10-15T01:36:00Z</dcterms:created>
  <dcterms:modified xsi:type="dcterms:W3CDTF">2024-10-21T01:11:19Z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