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693400" cy="7562850"/>
  <p:notesSz cx="106934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0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384" cy="75620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8399" y="626110"/>
            <a:ext cx="9896601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080" y="201835"/>
            <a:ext cx="9286223" cy="55168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644" y="2899920"/>
            <a:ext cx="7979031" cy="6731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0C539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0C539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0C539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3080" y="201835"/>
            <a:ext cx="9286223" cy="5516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2892" y="2618943"/>
            <a:ext cx="8087614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0C539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63379" y="7145528"/>
            <a:ext cx="14477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2893" y="2680779"/>
            <a:ext cx="808761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Программная</a:t>
            </a:r>
            <a:r>
              <a:rPr spc="-180" dirty="0"/>
              <a:t> </a:t>
            </a:r>
            <a:r>
              <a:rPr spc="-50" dirty="0"/>
              <a:t>инженерия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91958" y="4619625"/>
            <a:ext cx="2862580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9380" marR="5080" indent="-106680" algn="r">
              <a:lnSpc>
                <a:spcPct val="100000"/>
              </a:lnSpc>
              <a:spcBef>
                <a:spcPts val="105"/>
              </a:spcBef>
            </a:pPr>
            <a:r>
              <a:rPr sz="2800" spc="-15" dirty="0">
                <a:solidFill>
                  <a:srgbClr val="0C539F"/>
                </a:solidFill>
                <a:latin typeface="Calibri Light"/>
                <a:cs typeface="Calibri Light"/>
              </a:rPr>
              <a:t>Работу</a:t>
            </a:r>
            <a:r>
              <a:rPr sz="2800" spc="-125" dirty="0">
                <a:solidFill>
                  <a:srgbClr val="0C539F"/>
                </a:solidFill>
                <a:latin typeface="Calibri Light"/>
                <a:cs typeface="Calibri Light"/>
              </a:rPr>
              <a:t> </a:t>
            </a:r>
            <a:r>
              <a:rPr sz="2800" spc="-25" dirty="0">
                <a:solidFill>
                  <a:srgbClr val="0C539F"/>
                </a:solidFill>
                <a:latin typeface="Calibri Light"/>
                <a:cs typeface="Calibri Light"/>
              </a:rPr>
              <a:t>выполнили: </a:t>
            </a:r>
            <a:r>
              <a:rPr sz="2800" spc="-620" dirty="0">
                <a:solidFill>
                  <a:srgbClr val="0C539F"/>
                </a:solidFill>
                <a:latin typeface="Calibri Light"/>
                <a:cs typeface="Calibri Light"/>
              </a:rPr>
              <a:t> </a:t>
            </a:r>
            <a:r>
              <a:rPr sz="2800" spc="10" dirty="0">
                <a:solidFill>
                  <a:srgbClr val="0C539F"/>
                </a:solidFill>
                <a:latin typeface="Calibri Light"/>
                <a:cs typeface="Calibri Light"/>
              </a:rPr>
              <a:t>С</a:t>
            </a:r>
            <a:r>
              <a:rPr sz="2800" spc="-5" dirty="0">
                <a:solidFill>
                  <a:srgbClr val="0C539F"/>
                </a:solidFill>
                <a:latin typeface="Calibri Light"/>
                <a:cs typeface="Calibri Light"/>
              </a:rPr>
              <a:t>т</a:t>
            </a:r>
            <a:r>
              <a:rPr sz="2800" spc="-20" dirty="0">
                <a:solidFill>
                  <a:srgbClr val="0C539F"/>
                </a:solidFill>
                <a:latin typeface="Calibri Light"/>
                <a:cs typeface="Calibri Light"/>
              </a:rPr>
              <a:t>уде</a:t>
            </a:r>
            <a:r>
              <a:rPr sz="2800" spc="-45" dirty="0">
                <a:solidFill>
                  <a:srgbClr val="0C539F"/>
                </a:solidFill>
                <a:latin typeface="Calibri Light"/>
                <a:cs typeface="Calibri Light"/>
              </a:rPr>
              <a:t>н</a:t>
            </a:r>
            <a:r>
              <a:rPr sz="2800" spc="-30" dirty="0">
                <a:solidFill>
                  <a:srgbClr val="0C539F"/>
                </a:solidFill>
                <a:latin typeface="Calibri Light"/>
                <a:cs typeface="Calibri Light"/>
              </a:rPr>
              <a:t>т</a:t>
            </a:r>
            <a:r>
              <a:rPr sz="2800" spc="5" dirty="0">
                <a:solidFill>
                  <a:srgbClr val="0C539F"/>
                </a:solidFill>
                <a:latin typeface="Calibri Light"/>
                <a:cs typeface="Calibri Light"/>
              </a:rPr>
              <a:t>ы</a:t>
            </a:r>
            <a:r>
              <a:rPr sz="2800" spc="-110" dirty="0">
                <a:solidFill>
                  <a:srgbClr val="0C539F"/>
                </a:solidFill>
                <a:latin typeface="Calibri Light"/>
                <a:cs typeface="Calibri Light"/>
              </a:rPr>
              <a:t> </a:t>
            </a:r>
            <a:r>
              <a:rPr sz="2800" spc="-5" dirty="0">
                <a:solidFill>
                  <a:srgbClr val="0C539F"/>
                </a:solidFill>
                <a:latin typeface="Calibri Light"/>
                <a:cs typeface="Calibri Light"/>
              </a:rPr>
              <a:t>гр</a:t>
            </a:r>
            <a:r>
              <a:rPr sz="2800" dirty="0">
                <a:solidFill>
                  <a:srgbClr val="0C539F"/>
                </a:solidFill>
                <a:latin typeface="Calibri Light"/>
                <a:cs typeface="Calibri Light"/>
              </a:rPr>
              <a:t>.</a:t>
            </a:r>
            <a:r>
              <a:rPr sz="2800" spc="-95" dirty="0">
                <a:solidFill>
                  <a:srgbClr val="0C539F"/>
                </a:solidFill>
                <a:latin typeface="Calibri Light"/>
                <a:cs typeface="Calibri Light"/>
              </a:rPr>
              <a:t> </a:t>
            </a:r>
            <a:r>
              <a:rPr lang="ru-RU" sz="2800" spc="-5" dirty="0">
                <a:solidFill>
                  <a:srgbClr val="0C539F"/>
                </a:solidFill>
                <a:latin typeface="Calibri Light"/>
                <a:cs typeface="Calibri Light"/>
              </a:rPr>
              <a:t>2845</a:t>
            </a:r>
            <a:r>
              <a:rPr sz="2800" dirty="0">
                <a:solidFill>
                  <a:srgbClr val="0C539F"/>
                </a:solidFill>
                <a:latin typeface="Calibri Light"/>
                <a:cs typeface="Calibri Light"/>
              </a:rPr>
              <a:t>,  </a:t>
            </a:r>
            <a:r>
              <a:rPr lang="ru-RU" sz="2800" spc="-15" dirty="0">
                <a:solidFill>
                  <a:srgbClr val="0C539F"/>
                </a:solidFill>
                <a:latin typeface="Calibri Light"/>
                <a:cs typeface="Calibri Light"/>
              </a:rPr>
              <a:t>Панфилова А.Д.</a:t>
            </a:r>
            <a:r>
              <a:rPr sz="2800" spc="-5" dirty="0">
                <a:solidFill>
                  <a:srgbClr val="0C539F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0C539F"/>
                </a:solidFill>
                <a:latin typeface="Calibri Light"/>
                <a:cs typeface="Calibri Light"/>
              </a:rPr>
              <a:t> </a:t>
            </a:r>
            <a:r>
              <a:rPr lang="ru-RU" sz="2800" spc="-20" dirty="0">
                <a:solidFill>
                  <a:srgbClr val="0C539F"/>
                </a:solidFill>
                <a:latin typeface="Calibri Light"/>
                <a:cs typeface="Calibri Light"/>
              </a:rPr>
              <a:t>Пластун Ю.С.</a:t>
            </a:r>
          </a:p>
          <a:p>
            <a:pPr marL="119380" marR="5080" indent="-106680" algn="r">
              <a:lnSpc>
                <a:spcPct val="100000"/>
              </a:lnSpc>
              <a:spcBef>
                <a:spcPts val="105"/>
              </a:spcBef>
            </a:pPr>
            <a:r>
              <a:rPr lang="ru-RU" sz="2800" spc="-20" dirty="0">
                <a:solidFill>
                  <a:srgbClr val="0C539F"/>
                </a:solidFill>
                <a:latin typeface="Calibri Light"/>
                <a:cs typeface="Calibri Light"/>
              </a:rPr>
              <a:t>Лапшина А.В.</a:t>
            </a:r>
            <a:endParaRPr sz="2800" dirty="0">
              <a:latin typeface="Calibri Light"/>
              <a:cs typeface="Calibri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9888" y="1045463"/>
            <a:ext cx="2203704" cy="88087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158733" y="1268984"/>
            <a:ext cx="1129030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-15" dirty="0">
                <a:solidFill>
                  <a:srgbClr val="0058A9"/>
                </a:solidFill>
                <a:latin typeface="Roboto Lt"/>
                <a:cs typeface="Roboto Lt"/>
              </a:rPr>
              <a:t>gu</a:t>
            </a:r>
            <a:r>
              <a:rPr sz="2550" spc="-25" dirty="0">
                <a:solidFill>
                  <a:srgbClr val="0058A9"/>
                </a:solidFill>
                <a:latin typeface="Roboto Lt"/>
                <a:cs typeface="Roboto Lt"/>
              </a:rPr>
              <a:t>a</a:t>
            </a:r>
            <a:r>
              <a:rPr sz="2550" spc="-10" dirty="0">
                <a:solidFill>
                  <a:srgbClr val="0058A9"/>
                </a:solidFill>
                <a:latin typeface="Roboto Lt"/>
                <a:cs typeface="Roboto Lt"/>
              </a:rPr>
              <a:t>p</a:t>
            </a:r>
            <a:r>
              <a:rPr sz="2550" dirty="0">
                <a:solidFill>
                  <a:srgbClr val="0058A9"/>
                </a:solidFill>
                <a:latin typeface="Roboto Lt"/>
                <a:cs typeface="Roboto Lt"/>
              </a:rPr>
              <a:t>.</a:t>
            </a:r>
            <a:r>
              <a:rPr sz="2550" spc="-20" dirty="0">
                <a:solidFill>
                  <a:srgbClr val="0058A9"/>
                </a:solidFill>
                <a:latin typeface="Roboto Lt"/>
                <a:cs typeface="Roboto Lt"/>
              </a:rPr>
              <a:t>ru</a:t>
            </a:r>
            <a:endParaRPr sz="2550" dirty="0">
              <a:latin typeface="Roboto Lt"/>
              <a:cs typeface="Roboto 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03750" y="6800350"/>
            <a:ext cx="1485900" cy="4451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1655"/>
              </a:lnSpc>
              <a:spcBef>
                <a:spcPts val="90"/>
              </a:spcBef>
            </a:pPr>
            <a:r>
              <a:rPr sz="1400" b="1" spc="-15" dirty="0">
                <a:solidFill>
                  <a:srgbClr val="0C539F"/>
                </a:solidFill>
                <a:latin typeface="Arial"/>
                <a:cs typeface="Arial"/>
              </a:rPr>
              <a:t>Санкт-Петербург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ts val="1655"/>
              </a:lnSpc>
            </a:pPr>
            <a:r>
              <a:rPr sz="1400" spc="5" dirty="0">
                <a:solidFill>
                  <a:srgbClr val="0C539F"/>
                </a:solidFill>
                <a:latin typeface="Calibri Light"/>
                <a:cs typeface="Calibri Light"/>
              </a:rPr>
              <a:t>2020</a:t>
            </a:r>
            <a:endParaRPr sz="1400" dirty="0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88779" y="7112000"/>
            <a:ext cx="939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6366" y="767714"/>
            <a:ext cx="36937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10" dirty="0">
                <a:solidFill>
                  <a:srgbClr val="0058A9"/>
                </a:solidFill>
                <a:latin typeface="Roboto Lt"/>
                <a:cs typeface="Roboto Lt"/>
              </a:rPr>
              <a:t>Планирование</a:t>
            </a:r>
            <a:r>
              <a:rPr sz="2800" spc="-60" dirty="0">
                <a:solidFill>
                  <a:srgbClr val="0058A9"/>
                </a:solidFill>
                <a:latin typeface="Roboto Lt"/>
                <a:cs typeface="Roboto Lt"/>
              </a:rPr>
              <a:t> </a:t>
            </a:r>
            <a:r>
              <a:rPr sz="2800" spc="10" dirty="0">
                <a:solidFill>
                  <a:srgbClr val="0058A9"/>
                </a:solidFill>
                <a:latin typeface="Roboto Lt"/>
                <a:cs typeface="Roboto Lt"/>
              </a:rPr>
              <a:t>в</a:t>
            </a:r>
            <a:r>
              <a:rPr sz="2800" spc="30" dirty="0">
                <a:solidFill>
                  <a:srgbClr val="0058A9"/>
                </a:solidFill>
                <a:latin typeface="Roboto Lt"/>
                <a:cs typeface="Roboto Lt"/>
              </a:rPr>
              <a:t> </a:t>
            </a:r>
            <a:r>
              <a:rPr sz="2800" spc="-80" dirty="0">
                <a:solidFill>
                  <a:srgbClr val="0058A9"/>
                </a:solidFill>
                <a:latin typeface="Roboto Lt"/>
                <a:cs typeface="Roboto Lt"/>
              </a:rPr>
              <a:t>Trello</a:t>
            </a:r>
            <a:endParaRPr sz="2800" dirty="0">
              <a:latin typeface="Roboto Lt"/>
              <a:cs typeface="Roboto L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2BA791-4A20-498D-9DE6-18E95313F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66" y="1971819"/>
            <a:ext cx="9425247" cy="44229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4700" y="962025"/>
            <a:ext cx="20085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0058A9"/>
                </a:solidFill>
                <a:latin typeface="Roboto Lt"/>
                <a:cs typeface="Roboto Lt"/>
              </a:rPr>
              <a:t>Работа</a:t>
            </a:r>
            <a:r>
              <a:rPr sz="2800" spc="-90" dirty="0">
                <a:solidFill>
                  <a:srgbClr val="0058A9"/>
                </a:solidFill>
                <a:latin typeface="Roboto Lt"/>
                <a:cs typeface="Roboto Lt"/>
              </a:rPr>
              <a:t> </a:t>
            </a:r>
            <a:r>
              <a:rPr sz="2800" spc="10" dirty="0">
                <a:solidFill>
                  <a:srgbClr val="0058A9"/>
                </a:solidFill>
                <a:latin typeface="Roboto Lt"/>
                <a:cs typeface="Roboto Lt"/>
              </a:rPr>
              <a:t>в</a:t>
            </a:r>
            <a:r>
              <a:rPr sz="2800" spc="-5" dirty="0">
                <a:solidFill>
                  <a:srgbClr val="0058A9"/>
                </a:solidFill>
                <a:latin typeface="Roboto Lt"/>
                <a:cs typeface="Roboto Lt"/>
              </a:rPr>
              <a:t> </a:t>
            </a:r>
            <a:r>
              <a:rPr sz="2800" spc="-80" dirty="0">
                <a:solidFill>
                  <a:srgbClr val="0058A9"/>
                </a:solidFill>
                <a:latin typeface="Roboto Lt"/>
                <a:cs typeface="Roboto Lt"/>
              </a:rPr>
              <a:t>Git</a:t>
            </a:r>
            <a:endParaRPr sz="2800" dirty="0">
              <a:latin typeface="Roboto Lt"/>
              <a:cs typeface="Roboto L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2300" y="1114425"/>
            <a:ext cx="803606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solidFill>
                  <a:srgbClr val="0058A9"/>
                </a:solidFill>
                <a:latin typeface="Roboto Lt"/>
                <a:cs typeface="Roboto Lt"/>
              </a:rPr>
              <a:t>Анализ</a:t>
            </a:r>
            <a:r>
              <a:rPr sz="2800" spc="-55" dirty="0">
                <a:solidFill>
                  <a:srgbClr val="0058A9"/>
                </a:solidFill>
                <a:latin typeface="Roboto Lt"/>
                <a:cs typeface="Roboto Lt"/>
              </a:rPr>
              <a:t> </a:t>
            </a:r>
            <a:r>
              <a:rPr sz="2800" dirty="0">
                <a:solidFill>
                  <a:srgbClr val="0058A9"/>
                </a:solidFill>
                <a:latin typeface="Roboto Lt"/>
                <a:cs typeface="Roboto Lt"/>
              </a:rPr>
              <a:t>области</a:t>
            </a:r>
            <a:r>
              <a:rPr sz="2800" spc="-35" dirty="0">
                <a:solidFill>
                  <a:srgbClr val="0058A9"/>
                </a:solidFill>
                <a:latin typeface="Roboto Lt"/>
                <a:cs typeface="Roboto Lt"/>
              </a:rPr>
              <a:t> </a:t>
            </a:r>
            <a:r>
              <a:rPr sz="2800" spc="15" dirty="0">
                <a:solidFill>
                  <a:srgbClr val="0058A9"/>
                </a:solidFill>
                <a:latin typeface="Roboto Lt"/>
                <a:cs typeface="Roboto Lt"/>
              </a:rPr>
              <a:t>и</a:t>
            </a:r>
            <a:r>
              <a:rPr sz="2800" spc="10" dirty="0">
                <a:solidFill>
                  <a:srgbClr val="0058A9"/>
                </a:solidFill>
                <a:latin typeface="Roboto Lt"/>
                <a:cs typeface="Roboto Lt"/>
              </a:rPr>
              <a:t> </a:t>
            </a:r>
            <a:r>
              <a:rPr sz="2800" spc="-5" dirty="0">
                <a:solidFill>
                  <a:srgbClr val="0058A9"/>
                </a:solidFill>
                <a:latin typeface="Roboto Lt"/>
                <a:cs typeface="Roboto Lt"/>
              </a:rPr>
              <a:t>создание</a:t>
            </a:r>
            <a:r>
              <a:rPr sz="2800" spc="-65" dirty="0">
                <a:solidFill>
                  <a:srgbClr val="0058A9"/>
                </a:solidFill>
                <a:latin typeface="Roboto Lt"/>
                <a:cs typeface="Roboto Lt"/>
              </a:rPr>
              <a:t> </a:t>
            </a:r>
            <a:r>
              <a:rPr sz="2800" spc="-5" dirty="0">
                <a:solidFill>
                  <a:srgbClr val="0058A9"/>
                </a:solidFill>
                <a:latin typeface="Roboto Lt"/>
                <a:cs typeface="Roboto Lt"/>
              </a:rPr>
              <a:t>прототипов</a:t>
            </a:r>
            <a:r>
              <a:rPr sz="2800" spc="-55" dirty="0">
                <a:solidFill>
                  <a:srgbClr val="0058A9"/>
                </a:solidFill>
                <a:latin typeface="Roboto Lt"/>
                <a:cs typeface="Roboto Lt"/>
              </a:rPr>
              <a:t> </a:t>
            </a:r>
            <a:r>
              <a:rPr sz="2800" spc="-165" dirty="0">
                <a:solidFill>
                  <a:srgbClr val="0058A9"/>
                </a:solidFill>
                <a:latin typeface="Roboto Lt"/>
                <a:cs typeface="Roboto Lt"/>
              </a:rPr>
              <a:t>страниц</a:t>
            </a:r>
            <a:endParaRPr sz="2800" dirty="0">
              <a:latin typeface="Roboto Lt"/>
              <a:cs typeface="Roboto L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DFB7AD-23F8-43D8-9F34-88A2E405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558777"/>
            <a:ext cx="3584300" cy="52773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D47EDC-D0DA-4CD2-8838-A8C636AF068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154" y="2022157"/>
            <a:ext cx="5638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900" y="1325123"/>
            <a:ext cx="33235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0058A9"/>
                </a:solidFill>
                <a:latin typeface="Roboto Lt"/>
                <a:cs typeface="Roboto Lt"/>
              </a:rPr>
              <a:t>Создание</a:t>
            </a:r>
            <a:r>
              <a:rPr sz="2800" spc="-70" dirty="0">
                <a:solidFill>
                  <a:srgbClr val="0058A9"/>
                </a:solidFill>
                <a:latin typeface="Roboto Lt"/>
                <a:cs typeface="Roboto Lt"/>
              </a:rPr>
              <a:t> </a:t>
            </a:r>
            <a:r>
              <a:rPr sz="2800" spc="-80" dirty="0">
                <a:solidFill>
                  <a:srgbClr val="0058A9"/>
                </a:solidFill>
                <a:latin typeface="Roboto Lt"/>
                <a:cs typeface="Roboto Lt"/>
              </a:rPr>
              <a:t>страницы</a:t>
            </a:r>
            <a:endParaRPr sz="2800" dirty="0">
              <a:latin typeface="Roboto Lt"/>
              <a:cs typeface="Roboto L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06E6A2-C21F-4AAE-93AA-D69F801DF892}"/>
              </a:ext>
            </a:extLst>
          </p:cNvPr>
          <p:cNvPicPr/>
          <p:nvPr/>
        </p:nvPicPr>
        <p:blipFill rotWithShape="1">
          <a:blip r:embed="rId2"/>
          <a:srcRect t="10245"/>
          <a:stretch/>
        </p:blipFill>
        <p:spPr>
          <a:xfrm>
            <a:off x="472707" y="2219325"/>
            <a:ext cx="4853355" cy="3124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875075-9E11-482F-BEAC-A80084F92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0" y="1571185"/>
            <a:ext cx="4400550" cy="47672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700" y="1114425"/>
            <a:ext cx="38684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0058A9"/>
                </a:solidFill>
                <a:latin typeface="Roboto Lt"/>
                <a:cs typeface="Roboto Lt"/>
              </a:rPr>
              <a:t>Создание</a:t>
            </a:r>
            <a:r>
              <a:rPr sz="2800" spc="-60" dirty="0">
                <a:solidFill>
                  <a:srgbClr val="0058A9"/>
                </a:solidFill>
                <a:latin typeface="Roboto Lt"/>
                <a:cs typeface="Roboto Lt"/>
              </a:rPr>
              <a:t> </a:t>
            </a:r>
            <a:r>
              <a:rPr sz="2800" spc="-20" dirty="0">
                <a:solidFill>
                  <a:srgbClr val="0058A9"/>
                </a:solidFill>
                <a:latin typeface="Roboto Lt"/>
                <a:cs typeface="Roboto Lt"/>
              </a:rPr>
              <a:t>базы</a:t>
            </a:r>
            <a:r>
              <a:rPr sz="2800" spc="-50" dirty="0">
                <a:solidFill>
                  <a:srgbClr val="0058A9"/>
                </a:solidFill>
                <a:latin typeface="Roboto Lt"/>
                <a:cs typeface="Roboto Lt"/>
              </a:rPr>
              <a:t> </a:t>
            </a:r>
            <a:r>
              <a:rPr sz="2800" spc="-145" dirty="0">
                <a:solidFill>
                  <a:srgbClr val="0058A9"/>
                </a:solidFill>
                <a:latin typeface="Roboto Lt"/>
                <a:cs typeface="Roboto Lt"/>
              </a:rPr>
              <a:t>данных</a:t>
            </a:r>
            <a:endParaRPr sz="2800" dirty="0">
              <a:latin typeface="Roboto Lt"/>
              <a:cs typeface="Roboto L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0CA802-2BC7-4681-8A42-8EFD12E35D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9900" y="1800225"/>
            <a:ext cx="9753600" cy="5345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682109-2413-43FE-8262-5A12FAF2D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4" y="1566672"/>
            <a:ext cx="4878636" cy="52603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874" y="1038225"/>
            <a:ext cx="582866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0058A9"/>
                </a:solidFill>
                <a:latin typeface="Roboto Lt"/>
                <a:cs typeface="Roboto Lt"/>
              </a:rPr>
              <a:t>Реализация</a:t>
            </a:r>
            <a:r>
              <a:rPr sz="2800" spc="-60" dirty="0">
                <a:solidFill>
                  <a:srgbClr val="0058A9"/>
                </a:solidFill>
                <a:latin typeface="Roboto Lt"/>
                <a:cs typeface="Roboto Lt"/>
              </a:rPr>
              <a:t> </a:t>
            </a:r>
            <a:r>
              <a:rPr sz="2800" spc="-10" dirty="0">
                <a:solidFill>
                  <a:srgbClr val="0058A9"/>
                </a:solidFill>
                <a:latin typeface="Roboto Lt"/>
                <a:cs typeface="Roboto Lt"/>
              </a:rPr>
              <a:t>доступа</a:t>
            </a:r>
            <a:r>
              <a:rPr sz="2800" spc="-60" dirty="0">
                <a:solidFill>
                  <a:srgbClr val="0058A9"/>
                </a:solidFill>
                <a:latin typeface="Roboto Lt"/>
                <a:cs typeface="Roboto Lt"/>
              </a:rPr>
              <a:t> </a:t>
            </a:r>
            <a:r>
              <a:rPr sz="2800" spc="-25" dirty="0">
                <a:solidFill>
                  <a:srgbClr val="0058A9"/>
                </a:solidFill>
                <a:latin typeface="Roboto Lt"/>
                <a:cs typeface="Roboto Lt"/>
              </a:rPr>
              <a:t>к</a:t>
            </a:r>
            <a:r>
              <a:rPr sz="2800" spc="10" dirty="0">
                <a:solidFill>
                  <a:srgbClr val="0058A9"/>
                </a:solidFill>
                <a:latin typeface="Roboto Lt"/>
                <a:cs typeface="Roboto Lt"/>
              </a:rPr>
              <a:t> </a:t>
            </a:r>
            <a:r>
              <a:rPr sz="2800" spc="-10" dirty="0">
                <a:solidFill>
                  <a:srgbClr val="0058A9"/>
                </a:solidFill>
                <a:latin typeface="Roboto Lt"/>
                <a:cs typeface="Roboto Lt"/>
              </a:rPr>
              <a:t>базе</a:t>
            </a:r>
            <a:r>
              <a:rPr sz="2800" spc="-55" dirty="0">
                <a:solidFill>
                  <a:srgbClr val="0058A9"/>
                </a:solidFill>
                <a:latin typeface="Roboto Lt"/>
                <a:cs typeface="Roboto Lt"/>
              </a:rPr>
              <a:t> </a:t>
            </a:r>
            <a:r>
              <a:rPr sz="2800" spc="-210" dirty="0">
                <a:solidFill>
                  <a:srgbClr val="0058A9"/>
                </a:solidFill>
                <a:latin typeface="Roboto Lt"/>
                <a:cs typeface="Roboto Lt"/>
              </a:rPr>
              <a:t>данных</a:t>
            </a:r>
            <a:endParaRPr sz="2800" dirty="0">
              <a:latin typeface="Roboto Lt"/>
              <a:cs typeface="Roboto L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B0A3CF-D1A9-46F4-9124-35777A4EE1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46500" y="4543425"/>
            <a:ext cx="6681026" cy="235800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466A75-CD04-47ED-B7DC-1D4A7A04E43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75539" y="1269999"/>
            <a:ext cx="3570987" cy="30678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2445" y="3532454"/>
            <a:ext cx="589788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20" dirty="0">
                <a:solidFill>
                  <a:srgbClr val="FFFFFF"/>
                </a:solidFill>
                <a:latin typeface="Roboto Lt"/>
                <a:cs typeface="Roboto Lt"/>
              </a:rPr>
              <a:t>Спасибо</a:t>
            </a:r>
            <a:r>
              <a:rPr sz="4400" spc="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4400" spc="-90" dirty="0">
                <a:solidFill>
                  <a:srgbClr val="FFFFFF"/>
                </a:solidFill>
                <a:latin typeface="Roboto Lt"/>
                <a:cs typeface="Roboto Lt"/>
              </a:rPr>
              <a:t>за</a:t>
            </a:r>
            <a:r>
              <a:rPr sz="44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4400" spc="15" dirty="0">
                <a:solidFill>
                  <a:srgbClr val="FFFFFF"/>
                </a:solidFill>
                <a:latin typeface="Roboto Lt"/>
                <a:cs typeface="Roboto Lt"/>
              </a:rPr>
              <a:t>внимание!</a:t>
            </a:r>
            <a:endParaRPr sz="4400">
              <a:latin typeface="Roboto Lt"/>
              <a:cs typeface="Roboto 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50011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g</a:t>
            </a:r>
            <a:r>
              <a:rPr spc="-20" dirty="0"/>
              <a:t>uap.ru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856" y="341376"/>
            <a:ext cx="2770632" cy="110947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67</Words>
  <Application>Microsoft Office PowerPoint</Application>
  <PresentationFormat>Произвольный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 Lt</vt:lpstr>
      <vt:lpstr>Office Theme</vt:lpstr>
      <vt:lpstr>Программная инженерия</vt:lpstr>
      <vt:lpstr>Планирование в Trello</vt:lpstr>
      <vt:lpstr>Работа в Git</vt:lpstr>
      <vt:lpstr>Анализ области и создание прототипов страниц</vt:lpstr>
      <vt:lpstr>Создание страницы</vt:lpstr>
      <vt:lpstr>Создание базы данных</vt:lpstr>
      <vt:lpstr>Реализация доступа к базе данных</vt:lpstr>
      <vt:lpstr>guap.ru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Программная инженерия</dc:title>
  <dc:creator>Анастасия Панфилова</dc:creator>
  <cp:lastModifiedBy>Анастасия Панфилова</cp:lastModifiedBy>
  <cp:revision>3</cp:revision>
  <dcterms:created xsi:type="dcterms:W3CDTF">2021-05-14T01:39:28Z</dcterms:created>
  <dcterms:modified xsi:type="dcterms:W3CDTF">2021-05-14T01:54:16Z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2021-05-14T00:00:00Z</vt:filetime>
  </property>
</Properties>
</file>