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88" r:id="rId3"/>
    <p:sldId id="289" r:id="rId4"/>
    <p:sldId id="259" r:id="rId5"/>
    <p:sldId id="265" r:id="rId6"/>
    <p:sldId id="281" r:id="rId7"/>
    <p:sldId id="282" r:id="rId8"/>
    <p:sldId id="283" r:id="rId9"/>
    <p:sldId id="284" r:id="rId10"/>
    <p:sldId id="277" r:id="rId11"/>
    <p:sldId id="278" r:id="rId12"/>
    <p:sldId id="285" r:id="rId13"/>
    <p:sldId id="261" r:id="rId14"/>
    <p:sldId id="266" r:id="rId15"/>
    <p:sldId id="286" r:id="rId16"/>
    <p:sldId id="287"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109" d="100"/>
          <a:sy n="109" d="100"/>
        </p:scale>
        <p:origin x="666" y="114"/>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2019/12/25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pPr>
                <a:defRPr/>
              </a:pPr>
              <a:t>2019/12/25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pPr>
                <a:defRPr/>
              </a:pPr>
              <a:t>2019/12/25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pPr>
                <a:defRPr/>
              </a:pPr>
              <a:t>2019/12/25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pPr>
                <a:defRPr/>
              </a:pPr>
              <a:t>2019/12/25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pPr>
                <a:defRPr/>
              </a:pPr>
              <a:t>2019/12/25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pPr>
                <a:defRPr/>
              </a:pPr>
              <a:t>2019/12/25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pPr>
                <a:defRPr/>
              </a:pPr>
              <a:t>2019/12/25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pPr>
                <a:defRPr/>
              </a:pPr>
              <a:t>2019/12/25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a:solidFill>
                  <a:schemeClr val="bg1"/>
                </a:solidFill>
                <a:latin typeface="微软雅黑" pitchFamily="34" charset="-122"/>
                <a:ea typeface="微软雅黑" pitchFamily="34" charset="-122"/>
              </a:rPr>
              <a:t>主要研究内容</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83FBCC10-54BA-4110-9CE5-41658036A0D1}"/>
              </a:ext>
            </a:extLst>
          </p:cNvPr>
          <p:cNvSpPr/>
          <p:nvPr/>
        </p:nvSpPr>
        <p:spPr>
          <a:xfrm>
            <a:off x="5869948" y="1134773"/>
            <a:ext cx="4059810" cy="646331"/>
          </a:xfrm>
          <a:prstGeom prst="rect">
            <a:avLst/>
          </a:prstGeom>
        </p:spPr>
        <p:txBody>
          <a:bodyPr wrap="square">
            <a:spAutoFit/>
          </a:bodyPr>
          <a:lstStyle/>
          <a:p>
            <a:r>
              <a:rPr lang="zh-CN" altLang="en-US" dirty="0"/>
              <a:t>使用保存的数据集来训练cnn</a:t>
            </a:r>
            <a:endParaRPr lang="en-US" altLang="zh-CN" dirty="0"/>
          </a:p>
          <a:p>
            <a:r>
              <a:rPr lang="zh-CN" altLang="en-US" dirty="0"/>
              <a:t>数据集将分为两部分</a:t>
            </a:r>
            <a:endParaRPr lang="en-US" altLang="zh-CN" dirty="0"/>
          </a:p>
        </p:txBody>
      </p:sp>
      <p:sp>
        <p:nvSpPr>
          <p:cNvPr id="4" name="文本框 3">
            <a:extLst>
              <a:ext uri="{FF2B5EF4-FFF2-40B4-BE49-F238E27FC236}">
                <a16:creationId xmlns:a16="http://schemas.microsoft.com/office/drawing/2014/main" id="{C0023420-7A89-4B8A-B97D-6BC6B44FEEB4}"/>
              </a:ext>
            </a:extLst>
          </p:cNvPr>
          <p:cNvSpPr txBox="1"/>
          <p:nvPr/>
        </p:nvSpPr>
        <p:spPr>
          <a:xfrm>
            <a:off x="366738" y="2058103"/>
            <a:ext cx="1470581" cy="369332"/>
          </a:xfrm>
          <a:prstGeom prst="rect">
            <a:avLst/>
          </a:prstGeom>
          <a:noFill/>
        </p:spPr>
        <p:txBody>
          <a:bodyPr wrap="square" rtlCol="0">
            <a:spAutoFit/>
          </a:bodyPr>
          <a:lstStyle/>
          <a:p>
            <a:r>
              <a:rPr lang="zh-CN" altLang="en-US" dirty="0"/>
              <a:t>训练结果：</a:t>
            </a:r>
          </a:p>
        </p:txBody>
      </p:sp>
      <p:pic>
        <p:nvPicPr>
          <p:cNvPr id="7" name="图片 6">
            <a:extLst>
              <a:ext uri="{FF2B5EF4-FFF2-40B4-BE49-F238E27FC236}">
                <a16:creationId xmlns:a16="http://schemas.microsoft.com/office/drawing/2014/main" id="{1B2B367F-1583-4EB7-8093-97257C0BE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675" y="1880679"/>
            <a:ext cx="7439791" cy="3866734"/>
          </a:xfrm>
          <a:prstGeom prst="rect">
            <a:avLst/>
          </a:prstGeom>
        </p:spPr>
      </p:pic>
    </p:spTree>
    <p:extLst>
      <p:ext uri="{BB962C8B-B14F-4D97-AF65-F5344CB8AC3E}">
        <p14:creationId xmlns:p14="http://schemas.microsoft.com/office/powerpoint/2010/main" val="1724178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4" name="图片 3">
            <a:extLst>
              <a:ext uri="{FF2B5EF4-FFF2-40B4-BE49-F238E27FC236}">
                <a16:creationId xmlns:a16="http://schemas.microsoft.com/office/drawing/2014/main" id="{96BCF0CA-1E77-4D73-A78C-ED0D392D2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142" y="2183813"/>
            <a:ext cx="3769191" cy="3371869"/>
          </a:xfrm>
          <a:prstGeom prst="rect">
            <a:avLst/>
          </a:prstGeom>
        </p:spPr>
      </p:pic>
      <p:sp>
        <p:nvSpPr>
          <p:cNvPr id="6" name="矩形 5">
            <a:extLst>
              <a:ext uri="{FF2B5EF4-FFF2-40B4-BE49-F238E27FC236}">
                <a16:creationId xmlns:a16="http://schemas.microsoft.com/office/drawing/2014/main" id="{5854200D-98B7-4B5D-B04B-96FD4FB45E90}"/>
              </a:ext>
            </a:extLst>
          </p:cNvPr>
          <p:cNvSpPr/>
          <p:nvPr/>
        </p:nvSpPr>
        <p:spPr>
          <a:xfrm>
            <a:off x="811963" y="2057618"/>
            <a:ext cx="1338828" cy="369332"/>
          </a:xfrm>
          <a:prstGeom prst="rect">
            <a:avLst/>
          </a:prstGeom>
        </p:spPr>
        <p:txBody>
          <a:bodyPr wrap="none">
            <a:spAutoFit/>
          </a:bodyPr>
          <a:lstStyle/>
          <a:p>
            <a:r>
              <a:rPr lang="zh-CN" altLang="en-US" dirty="0"/>
              <a:t>验证结果：</a:t>
            </a:r>
          </a:p>
        </p:txBody>
      </p:sp>
    </p:spTree>
    <p:extLst>
      <p:ext uri="{BB962C8B-B14F-4D97-AF65-F5344CB8AC3E}">
        <p14:creationId xmlns:p14="http://schemas.microsoft.com/office/powerpoint/2010/main" val="1866284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grpSp>
            <p:nvGrpSpPr>
              <p:cNvPr id="11334" name="组合 3"/>
              <p:cNvGrpSpPr>
                <a:grpSpLocks/>
              </p:cNvGrpSpPr>
              <p:nvPr/>
            </p:nvGrpSpPr>
            <p:grpSpPr bwMode="auto">
              <a:xfrm>
                <a:off x="146663" y="1194708"/>
                <a:ext cx="2956560" cy="4838699"/>
                <a:chOff x="304800" y="1466850"/>
                <a:chExt cx="2705100" cy="4838699"/>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362442"/>
                  <a:ext cx="2705100" cy="3943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67742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484144" y="3627130"/>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基于高阶累积量识别</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712029" y="235278"/>
            <a:ext cx="8479971" cy="2568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508157" cy="585788"/>
            <a:chOff x="551544" y="82976"/>
            <a:chExt cx="3507972" cy="584775"/>
          </a:xfrm>
        </p:grpSpPr>
        <p:sp>
          <p:nvSpPr>
            <p:cNvPr id="13358" name="文本框 12"/>
            <p:cNvSpPr txBox="1">
              <a:spLocks noChangeArrowheads="1"/>
            </p:cNvSpPr>
            <p:nvPr/>
          </p:nvSpPr>
          <p:spPr bwMode="auto">
            <a:xfrm>
              <a:off x="767676" y="119174"/>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高阶累积量识别</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5" name="组合 24"/>
          <p:cNvGrpSpPr>
            <a:grpSpLocks/>
          </p:cNvGrpSpPr>
          <p:nvPr/>
        </p:nvGrpSpPr>
        <p:grpSpPr bwMode="auto">
          <a:xfrm>
            <a:off x="10943071" y="960713"/>
            <a:ext cx="936187" cy="765778"/>
            <a:chOff x="10829927" y="1179923"/>
            <a:chExt cx="936254" cy="766024"/>
          </a:xfrm>
        </p:grpSpPr>
        <p:sp>
          <p:nvSpPr>
            <p:cNvPr id="27" name="等腰三角形 26"/>
            <p:cNvSpPr/>
            <p:nvPr/>
          </p:nvSpPr>
          <p:spPr>
            <a:xfrm>
              <a:off x="11391504" y="1571177"/>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10829927" y="1179923"/>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bwMode="auto">
          <a:xfrm>
            <a:off x="374650" y="1200150"/>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a:extLst>
              <a:ext uri="{FF2B5EF4-FFF2-40B4-BE49-F238E27FC236}">
                <a16:creationId xmlns:a16="http://schemas.microsoft.com/office/drawing/2014/main" id="{E94AC34C-C434-408F-B6ED-A34254C73D5C}"/>
              </a:ext>
            </a:extLst>
          </p:cNvPr>
          <p:cNvGrpSpPr>
            <a:grpSpLocks/>
          </p:cNvGrpSpPr>
          <p:nvPr/>
        </p:nvGrpSpPr>
        <p:grpSpPr bwMode="auto">
          <a:xfrm>
            <a:off x="374650" y="1200151"/>
            <a:ext cx="3586163" cy="1196975"/>
            <a:chOff x="374813" y="962885"/>
            <a:chExt cx="3585970" cy="1197926"/>
          </a:xfrm>
        </p:grpSpPr>
        <p:sp>
          <p:nvSpPr>
            <p:cNvPr id="19" name="矩形 18">
              <a:extLst>
                <a:ext uri="{FF2B5EF4-FFF2-40B4-BE49-F238E27FC236}">
                  <a16:creationId xmlns:a16="http://schemas.microsoft.com/office/drawing/2014/main" id="{DD5556E3-7E99-450C-8DA6-9C742FF68B3A}"/>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a:extLst>
                <a:ext uri="{FF2B5EF4-FFF2-40B4-BE49-F238E27FC236}">
                  <a16:creationId xmlns:a16="http://schemas.microsoft.com/office/drawing/2014/main" id="{A13A3A67-1AB9-4F89-A740-3694052342D9}"/>
                </a:ext>
              </a:extLst>
            </p:cNvPr>
            <p:cNvSpPr/>
            <p:nvPr/>
          </p:nvSpPr>
          <p:spPr>
            <a:xfrm>
              <a:off x="600226" y="1114696"/>
              <a:ext cx="3360557" cy="1039957"/>
            </a:xfrm>
            <a:prstGeom prst="rect">
              <a:avLst/>
            </a:prstGeom>
          </p:spPr>
          <p:txBody>
            <a:bodyPr wrap="square">
              <a:spAutoFit/>
            </a:bodyPr>
            <a:lstStyle/>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计算高阶累积量</a:t>
              </a: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支持向量机训练</a:t>
              </a:r>
              <a:endParaRPr lang="en-US" altLang="zh-CN" sz="3200" dirty="0">
                <a:solidFill>
                  <a:srgbClr val="044875"/>
                </a:solidFill>
                <a:latin typeface="+mj-lt"/>
                <a:ea typeface="+mn-ea"/>
                <a:cs typeface="Arial" panose="020B0604020202020204" pitchFamily="34" charset="0"/>
              </a:endParaRPr>
            </a:p>
          </p:txBody>
        </p:sp>
      </p:grpSp>
      <p:pic>
        <p:nvPicPr>
          <p:cNvPr id="13" name="图片 12">
            <a:extLst>
              <a:ext uri="{FF2B5EF4-FFF2-40B4-BE49-F238E27FC236}">
                <a16:creationId xmlns:a16="http://schemas.microsoft.com/office/drawing/2014/main" id="{EE9DB57A-EB8C-4476-8D46-A15856CE9BCC}"/>
              </a:ext>
            </a:extLst>
          </p:cNvPr>
          <p:cNvPicPr>
            <a:picLocks noChangeAspect="1"/>
          </p:cNvPicPr>
          <p:nvPr/>
        </p:nvPicPr>
        <p:blipFill>
          <a:blip r:embed="rId2"/>
          <a:stretch>
            <a:fillRect/>
          </a:stretch>
        </p:blipFill>
        <p:spPr>
          <a:xfrm>
            <a:off x="8876264" y="4957489"/>
            <a:ext cx="2476715" cy="464860"/>
          </a:xfrm>
          <a:prstGeom prst="rect">
            <a:avLst/>
          </a:prstGeom>
        </p:spPr>
      </p:pic>
      <p:pic>
        <p:nvPicPr>
          <p:cNvPr id="21" name="图片 20">
            <a:extLst>
              <a:ext uri="{FF2B5EF4-FFF2-40B4-BE49-F238E27FC236}">
                <a16:creationId xmlns:a16="http://schemas.microsoft.com/office/drawing/2014/main" id="{0126E3AA-B896-47AB-B8E5-D8EE6D1E5EF4}"/>
              </a:ext>
            </a:extLst>
          </p:cNvPr>
          <p:cNvPicPr>
            <a:picLocks noChangeAspect="1"/>
          </p:cNvPicPr>
          <p:nvPr/>
        </p:nvPicPr>
        <p:blipFill>
          <a:blip r:embed="rId3"/>
          <a:stretch>
            <a:fillRect/>
          </a:stretch>
        </p:blipFill>
        <p:spPr>
          <a:xfrm>
            <a:off x="1098150" y="4628645"/>
            <a:ext cx="6644436" cy="595934"/>
          </a:xfrm>
          <a:prstGeom prst="rect">
            <a:avLst/>
          </a:prstGeom>
        </p:spPr>
      </p:pic>
      <p:sp>
        <p:nvSpPr>
          <p:cNvPr id="22" name="矩形 21">
            <a:extLst>
              <a:ext uri="{FF2B5EF4-FFF2-40B4-BE49-F238E27FC236}">
                <a16:creationId xmlns:a16="http://schemas.microsoft.com/office/drawing/2014/main" id="{CA2C2403-F0F6-4658-922D-539360555212}"/>
              </a:ext>
            </a:extLst>
          </p:cNvPr>
          <p:cNvSpPr/>
          <p:nvPr/>
        </p:nvSpPr>
        <p:spPr>
          <a:xfrm>
            <a:off x="1257267" y="2285016"/>
            <a:ext cx="6096000" cy="1754326"/>
          </a:xfrm>
          <a:prstGeom prst="rect">
            <a:avLst/>
          </a:prstGeom>
        </p:spPr>
        <p:txBody>
          <a:bodyPr>
            <a:spAutoFit/>
          </a:bodyPr>
          <a:lstStyle/>
          <a:p>
            <a:r>
              <a:rPr lang="zh-CN" altLang="en-US" dirty="0"/>
              <a:t>基于高阶累积量信号调制格式识别方法：利用从信号的二阶、四阶累积量中提取特征参数实现多种常用数字调制信号的识别，可以很好地抑制高斯白噪声，且允许有相位偏差，能够在较低信噪比下实现多种信号的识别。</a:t>
            </a:r>
            <a:endParaRPr lang="en-US" altLang="zh-CN" dirty="0"/>
          </a:p>
          <a:p>
            <a:r>
              <a:rPr lang="zh-CN" altLang="en-US" dirty="0"/>
              <a:t>使用</a:t>
            </a:r>
            <a:r>
              <a:rPr lang="en-US" altLang="zh-CN" dirty="0"/>
              <a:t>SVM</a:t>
            </a:r>
            <a:r>
              <a:rPr lang="zh-CN" altLang="en-US" dirty="0"/>
              <a:t>决策分界线。</a:t>
            </a:r>
          </a:p>
          <a:p>
            <a:endParaRPr lang="zh-CN" altLang="en-US" dirty="0"/>
          </a:p>
        </p:txBody>
      </p:sp>
      <p:pic>
        <p:nvPicPr>
          <p:cNvPr id="23" name="图片 22">
            <a:extLst>
              <a:ext uri="{FF2B5EF4-FFF2-40B4-BE49-F238E27FC236}">
                <a16:creationId xmlns:a16="http://schemas.microsoft.com/office/drawing/2014/main" id="{2FBFE466-D666-49DE-8ACE-FA949662C2D1}"/>
              </a:ext>
            </a:extLst>
          </p:cNvPr>
          <p:cNvPicPr>
            <a:picLocks noChangeAspect="1"/>
          </p:cNvPicPr>
          <p:nvPr/>
        </p:nvPicPr>
        <p:blipFill>
          <a:blip r:embed="rId4"/>
          <a:stretch>
            <a:fillRect/>
          </a:stretch>
        </p:blipFill>
        <p:spPr>
          <a:xfrm>
            <a:off x="7742586" y="2318206"/>
            <a:ext cx="4266745" cy="1905030"/>
          </a:xfrm>
          <a:prstGeom prst="rect">
            <a:avLst/>
          </a:prstGeom>
        </p:spPr>
      </p:pic>
      <p:sp>
        <p:nvSpPr>
          <p:cNvPr id="24" name="矩形 23">
            <a:extLst>
              <a:ext uri="{FF2B5EF4-FFF2-40B4-BE49-F238E27FC236}">
                <a16:creationId xmlns:a16="http://schemas.microsoft.com/office/drawing/2014/main" id="{48C6D8B2-D762-43A6-968D-FB3F432A64DE}"/>
              </a:ext>
            </a:extLst>
          </p:cNvPr>
          <p:cNvSpPr/>
          <p:nvPr/>
        </p:nvSpPr>
        <p:spPr>
          <a:xfrm>
            <a:off x="1274763" y="4146339"/>
            <a:ext cx="2954655" cy="369332"/>
          </a:xfrm>
          <a:prstGeom prst="rect">
            <a:avLst/>
          </a:prstGeom>
        </p:spPr>
        <p:txBody>
          <a:bodyPr wrap="none">
            <a:spAutoFit/>
          </a:bodyPr>
          <a:lstStyle/>
          <a:p>
            <a:r>
              <a:rPr lang="zh-CN" altLang="en-US" dirty="0"/>
              <a:t>随机信号高阶累积量定义：</a:t>
            </a:r>
          </a:p>
        </p:txBody>
      </p:sp>
      <p:sp>
        <p:nvSpPr>
          <p:cNvPr id="26" name="矩形 25">
            <a:extLst>
              <a:ext uri="{FF2B5EF4-FFF2-40B4-BE49-F238E27FC236}">
                <a16:creationId xmlns:a16="http://schemas.microsoft.com/office/drawing/2014/main" id="{94CF44C3-D885-467A-9150-2DA70F7A05F9}"/>
              </a:ext>
            </a:extLst>
          </p:cNvPr>
          <p:cNvSpPr/>
          <p:nvPr/>
        </p:nvSpPr>
        <p:spPr>
          <a:xfrm>
            <a:off x="9214376" y="4378407"/>
            <a:ext cx="1800493" cy="369332"/>
          </a:xfrm>
          <a:prstGeom prst="rect">
            <a:avLst/>
          </a:prstGeom>
        </p:spPr>
        <p:txBody>
          <a:bodyPr wrap="none">
            <a:spAutoFit/>
          </a:bodyPr>
          <a:lstStyle/>
          <a:p>
            <a:r>
              <a:rPr lang="zh-CN" altLang="en-US" dirty="0"/>
              <a:t>常用高阶累积量</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 presetClass="entr" presetSubtype="4" fill="hold"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701143" y="254000"/>
            <a:ext cx="849085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78674" cy="585788"/>
            <a:chOff x="551544" y="82976"/>
            <a:chExt cx="3478490" cy="584775"/>
          </a:xfrm>
        </p:grpSpPr>
        <p:sp>
          <p:nvSpPr>
            <p:cNvPr id="13358" name="文本框 12"/>
            <p:cNvSpPr txBox="1">
              <a:spLocks noChangeArrowheads="1"/>
            </p:cNvSpPr>
            <p:nvPr/>
          </p:nvSpPr>
          <p:spPr bwMode="auto">
            <a:xfrm>
              <a:off x="738194" y="135175"/>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高阶累积量识别</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5" name="组合 24"/>
          <p:cNvGrpSpPr>
            <a:grpSpLocks/>
          </p:cNvGrpSpPr>
          <p:nvPr/>
        </p:nvGrpSpPr>
        <p:grpSpPr bwMode="auto">
          <a:xfrm>
            <a:off x="10943071" y="960713"/>
            <a:ext cx="936187" cy="765778"/>
            <a:chOff x="10829927" y="1179923"/>
            <a:chExt cx="936254" cy="766024"/>
          </a:xfrm>
        </p:grpSpPr>
        <p:sp>
          <p:nvSpPr>
            <p:cNvPr id="27" name="等腰三角形 26"/>
            <p:cNvSpPr/>
            <p:nvPr/>
          </p:nvSpPr>
          <p:spPr>
            <a:xfrm>
              <a:off x="11391504" y="1571177"/>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10829927" y="1179923"/>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bwMode="auto">
          <a:xfrm>
            <a:off x="374650" y="1200150"/>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a:extLst>
              <a:ext uri="{FF2B5EF4-FFF2-40B4-BE49-F238E27FC236}">
                <a16:creationId xmlns:a16="http://schemas.microsoft.com/office/drawing/2014/main" id="{E94AC34C-C434-408F-B6ED-A34254C73D5C}"/>
              </a:ext>
            </a:extLst>
          </p:cNvPr>
          <p:cNvGrpSpPr>
            <a:grpSpLocks/>
          </p:cNvGrpSpPr>
          <p:nvPr/>
        </p:nvGrpSpPr>
        <p:grpSpPr bwMode="auto">
          <a:xfrm>
            <a:off x="374650" y="1200151"/>
            <a:ext cx="3586163" cy="1196975"/>
            <a:chOff x="374813" y="962885"/>
            <a:chExt cx="3585970" cy="1197926"/>
          </a:xfrm>
        </p:grpSpPr>
        <p:sp>
          <p:nvSpPr>
            <p:cNvPr id="19" name="矩形 18">
              <a:extLst>
                <a:ext uri="{FF2B5EF4-FFF2-40B4-BE49-F238E27FC236}">
                  <a16:creationId xmlns:a16="http://schemas.microsoft.com/office/drawing/2014/main" id="{DD5556E3-7E99-450C-8DA6-9C742FF68B3A}"/>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a:extLst>
                <a:ext uri="{FF2B5EF4-FFF2-40B4-BE49-F238E27FC236}">
                  <a16:creationId xmlns:a16="http://schemas.microsoft.com/office/drawing/2014/main" id="{A13A3A67-1AB9-4F89-A740-3694052342D9}"/>
                </a:ext>
              </a:extLst>
            </p:cNvPr>
            <p:cNvSpPr/>
            <p:nvPr/>
          </p:nvSpPr>
          <p:spPr>
            <a:xfrm>
              <a:off x="600226" y="1114696"/>
              <a:ext cx="3360557" cy="1039957"/>
            </a:xfrm>
            <a:prstGeom prst="rect">
              <a:avLst/>
            </a:prstGeom>
          </p:spPr>
          <p:txBody>
            <a:bodyPr wrap="square">
              <a:spAutoFit/>
            </a:bodyPr>
            <a:lstStyle/>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计算高阶累积量</a:t>
              </a: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支持向量机训练</a:t>
              </a:r>
              <a:endParaRPr lang="en-US" altLang="zh-CN" sz="3200" dirty="0">
                <a:solidFill>
                  <a:srgbClr val="044875"/>
                </a:solidFill>
                <a:latin typeface="+mj-lt"/>
                <a:ea typeface="+mn-ea"/>
                <a:cs typeface="Arial" panose="020B0604020202020204" pitchFamily="34" charset="0"/>
              </a:endParaRPr>
            </a:p>
          </p:txBody>
        </p:sp>
      </p:grpSp>
      <p:pic>
        <p:nvPicPr>
          <p:cNvPr id="21" name="图片 20">
            <a:extLst>
              <a:ext uri="{FF2B5EF4-FFF2-40B4-BE49-F238E27FC236}">
                <a16:creationId xmlns:a16="http://schemas.microsoft.com/office/drawing/2014/main" id="{AD195033-DC04-44C9-9E2F-5D479487D381}"/>
              </a:ext>
            </a:extLst>
          </p:cNvPr>
          <p:cNvPicPr>
            <a:picLocks noChangeAspect="1"/>
          </p:cNvPicPr>
          <p:nvPr/>
        </p:nvPicPr>
        <p:blipFill>
          <a:blip r:embed="rId2"/>
          <a:stretch>
            <a:fillRect/>
          </a:stretch>
        </p:blipFill>
        <p:spPr>
          <a:xfrm>
            <a:off x="3363683" y="3472189"/>
            <a:ext cx="4480948" cy="1996613"/>
          </a:xfrm>
          <a:prstGeom prst="rect">
            <a:avLst/>
          </a:prstGeom>
        </p:spPr>
      </p:pic>
      <p:sp>
        <p:nvSpPr>
          <p:cNvPr id="4" name="矩形 3">
            <a:extLst>
              <a:ext uri="{FF2B5EF4-FFF2-40B4-BE49-F238E27FC236}">
                <a16:creationId xmlns:a16="http://schemas.microsoft.com/office/drawing/2014/main" id="{81A15A0F-F21B-4EBB-888A-00373A567E74}"/>
              </a:ext>
            </a:extLst>
          </p:cNvPr>
          <p:cNvSpPr/>
          <p:nvPr/>
        </p:nvSpPr>
        <p:spPr>
          <a:xfrm>
            <a:off x="846338" y="2348012"/>
            <a:ext cx="6096000" cy="923330"/>
          </a:xfrm>
          <a:prstGeom prst="rect">
            <a:avLst/>
          </a:prstGeom>
        </p:spPr>
        <p:txBody>
          <a:bodyPr>
            <a:spAutoFit/>
          </a:bodyPr>
          <a:lstStyle/>
          <a:p>
            <a:r>
              <a:rPr lang="zh-CN" altLang="en-US" dirty="0"/>
              <a:t>使用高阶累积量可以显著抑制高斯白噪声。而不同的调制格式往往显示出不同的统计数据。我们使用以下三个统计数据来识别不同格式的信号：</a:t>
            </a:r>
          </a:p>
        </p:txBody>
      </p:sp>
      <p:sp>
        <p:nvSpPr>
          <p:cNvPr id="5" name="矩形 4">
            <a:extLst>
              <a:ext uri="{FF2B5EF4-FFF2-40B4-BE49-F238E27FC236}">
                <a16:creationId xmlns:a16="http://schemas.microsoft.com/office/drawing/2014/main" id="{72960597-4A0B-4E97-8B88-BDCEBDFD59D5}"/>
              </a:ext>
            </a:extLst>
          </p:cNvPr>
          <p:cNvSpPr/>
          <p:nvPr/>
        </p:nvSpPr>
        <p:spPr>
          <a:xfrm>
            <a:off x="3365909" y="5750093"/>
            <a:ext cx="3943708" cy="369332"/>
          </a:xfrm>
          <a:prstGeom prst="rect">
            <a:avLst/>
          </a:prstGeom>
        </p:spPr>
        <p:txBody>
          <a:bodyPr wrap="none">
            <a:spAutoFit/>
          </a:bodyPr>
          <a:lstStyle/>
          <a:p>
            <a:r>
              <a:rPr lang="en-US" altLang="zh-CN" dirty="0"/>
              <a:t>1</a:t>
            </a:r>
            <a:r>
              <a:rPr lang="zh-CN" altLang="en-US" dirty="0"/>
              <a:t>6QAM、QPSK和8PSK信号将直接分类</a:t>
            </a:r>
          </a:p>
        </p:txBody>
      </p:sp>
    </p:spTree>
    <p:extLst>
      <p:ext uri="{BB962C8B-B14F-4D97-AF65-F5344CB8AC3E}">
        <p14:creationId xmlns:p14="http://schemas.microsoft.com/office/powerpoint/2010/main" val="1698046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 presetClass="entr" presetSubtype="4" fill="hold"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项目方案设计</a:t>
              </a:r>
            </a:p>
          </p:txBody>
        </p:sp>
        <p:sp>
          <p:nvSpPr>
            <p:cNvPr id="14" name="文本框 13"/>
            <p:cNvSpPr txBox="1"/>
            <p:nvPr/>
          </p:nvSpPr>
          <p:spPr>
            <a:xfrm>
              <a:off x="551544" y="82976"/>
              <a:ext cx="723862"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5" name="组合 24"/>
          <p:cNvGrpSpPr>
            <a:grpSpLocks/>
          </p:cNvGrpSpPr>
          <p:nvPr/>
        </p:nvGrpSpPr>
        <p:grpSpPr bwMode="auto">
          <a:xfrm>
            <a:off x="10943071" y="960713"/>
            <a:ext cx="936187" cy="765778"/>
            <a:chOff x="10829927" y="1179923"/>
            <a:chExt cx="936254" cy="766024"/>
          </a:xfrm>
        </p:grpSpPr>
        <p:sp>
          <p:nvSpPr>
            <p:cNvPr id="27" name="等腰三角形 26"/>
            <p:cNvSpPr/>
            <p:nvPr/>
          </p:nvSpPr>
          <p:spPr>
            <a:xfrm>
              <a:off x="11391504" y="1571177"/>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352" name="Freeform 98"/>
            <p:cNvSpPr>
              <a:spLocks noEditPoints="1"/>
            </p:cNvSpPr>
            <p:nvPr/>
          </p:nvSpPr>
          <p:spPr bwMode="auto">
            <a:xfrm>
              <a:off x="10829927" y="1179923"/>
              <a:ext cx="623494" cy="479027"/>
            </a:xfrm>
            <a:custGeom>
              <a:avLst/>
              <a:gdLst>
                <a:gd name="T0" fmla="*/ 754775458 w 104"/>
                <a:gd name="T1" fmla="*/ 1577585607 h 80"/>
                <a:gd name="T2" fmla="*/ 467242807 w 104"/>
                <a:gd name="T3" fmla="*/ 2147483646 h 80"/>
                <a:gd name="T4" fmla="*/ 1186071437 w 104"/>
                <a:gd name="T5" fmla="*/ 2147483646 h 80"/>
                <a:gd name="T6" fmla="*/ 1833024399 w 104"/>
                <a:gd name="T7" fmla="*/ 2147483646 h 80"/>
                <a:gd name="T8" fmla="*/ 2147483646 w 104"/>
                <a:gd name="T9" fmla="*/ 2147483646 h 80"/>
                <a:gd name="T10" fmla="*/ 2147483646 w 104"/>
                <a:gd name="T11" fmla="*/ 2147483646 h 80"/>
                <a:gd name="T12" fmla="*/ 2147483646 w 104"/>
                <a:gd name="T13" fmla="*/ 1577585607 h 80"/>
                <a:gd name="T14" fmla="*/ 2147483646 w 104"/>
                <a:gd name="T15" fmla="*/ 1577585607 h 80"/>
                <a:gd name="T16" fmla="*/ 2147483646 w 104"/>
                <a:gd name="T17" fmla="*/ 1003914847 h 80"/>
                <a:gd name="T18" fmla="*/ 2147483646 w 104"/>
                <a:gd name="T19" fmla="*/ 896355322 h 80"/>
                <a:gd name="T20" fmla="*/ 2147483646 w 104"/>
                <a:gd name="T21" fmla="*/ 1219039885 h 80"/>
                <a:gd name="T22" fmla="*/ 2147483646 w 104"/>
                <a:gd name="T23" fmla="*/ 1828565816 h 80"/>
                <a:gd name="T24" fmla="*/ 2147483646 w 104"/>
                <a:gd name="T25" fmla="*/ 1828565816 h 80"/>
                <a:gd name="T26" fmla="*/ 2147483646 w 104"/>
                <a:gd name="T27" fmla="*/ 1219039885 h 80"/>
                <a:gd name="T28" fmla="*/ 2147483646 w 104"/>
                <a:gd name="T29" fmla="*/ 824644981 h 80"/>
                <a:gd name="T30" fmla="*/ 2147483646 w 104"/>
                <a:gd name="T31" fmla="*/ 788789810 h 80"/>
                <a:gd name="T32" fmla="*/ 2147483646 w 104"/>
                <a:gd name="T33" fmla="*/ 537815589 h 80"/>
                <a:gd name="T34" fmla="*/ 1868965231 w 104"/>
                <a:gd name="T35" fmla="*/ 0 h 80"/>
                <a:gd name="T36" fmla="*/ 0 w 104"/>
                <a:gd name="T37" fmla="*/ 537815589 h 80"/>
                <a:gd name="T38" fmla="*/ 0 w 104"/>
                <a:gd name="T39" fmla="*/ 788789810 h 80"/>
                <a:gd name="T40" fmla="*/ 682893794 w 104"/>
                <a:gd name="T41" fmla="*/ 1003914847 h 80"/>
                <a:gd name="T42" fmla="*/ 682893794 w 104"/>
                <a:gd name="T43" fmla="*/ 1577585607 h 80"/>
                <a:gd name="T44" fmla="*/ 754775458 w 104"/>
                <a:gd name="T45" fmla="*/ 1577585607 h 80"/>
                <a:gd name="T46" fmla="*/ 2147483646 w 104"/>
                <a:gd name="T47" fmla="*/ 1577585607 h 80"/>
                <a:gd name="T48" fmla="*/ 2147483646 w 104"/>
                <a:gd name="T49" fmla="*/ 1721000303 h 80"/>
                <a:gd name="T50" fmla="*/ 2147483646 w 104"/>
                <a:gd name="T51" fmla="*/ 2147483646 h 80"/>
                <a:gd name="T52" fmla="*/ 1833024399 w 104"/>
                <a:gd name="T53" fmla="*/ 2147483646 h 80"/>
                <a:gd name="T54" fmla="*/ 1329840760 w 104"/>
                <a:gd name="T55" fmla="*/ 2147483646 h 80"/>
                <a:gd name="T56" fmla="*/ 1114189773 w 104"/>
                <a:gd name="T57" fmla="*/ 1721000303 h 80"/>
                <a:gd name="T58" fmla="*/ 1114189773 w 104"/>
                <a:gd name="T59" fmla="*/ 1577585607 h 80"/>
                <a:gd name="T60" fmla="*/ 2147483646 w 104"/>
                <a:gd name="T61" fmla="*/ 157758560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矩形 1"/>
          <p:cNvSpPr/>
          <p:nvPr/>
        </p:nvSpPr>
        <p:spPr bwMode="auto">
          <a:xfrm>
            <a:off x="374650" y="1200150"/>
            <a:ext cx="176213" cy="11969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a:extLst>
              <a:ext uri="{FF2B5EF4-FFF2-40B4-BE49-F238E27FC236}">
                <a16:creationId xmlns:a16="http://schemas.microsoft.com/office/drawing/2014/main" id="{E94AC34C-C434-408F-B6ED-A34254C73D5C}"/>
              </a:ext>
            </a:extLst>
          </p:cNvPr>
          <p:cNvGrpSpPr>
            <a:grpSpLocks/>
          </p:cNvGrpSpPr>
          <p:nvPr/>
        </p:nvGrpSpPr>
        <p:grpSpPr bwMode="auto">
          <a:xfrm>
            <a:off x="374650" y="1200151"/>
            <a:ext cx="3586163" cy="1196975"/>
            <a:chOff x="374813" y="962885"/>
            <a:chExt cx="3585970" cy="1197926"/>
          </a:xfrm>
        </p:grpSpPr>
        <p:sp>
          <p:nvSpPr>
            <p:cNvPr id="19" name="矩形 18">
              <a:extLst>
                <a:ext uri="{FF2B5EF4-FFF2-40B4-BE49-F238E27FC236}">
                  <a16:creationId xmlns:a16="http://schemas.microsoft.com/office/drawing/2014/main" id="{DD5556E3-7E99-450C-8DA6-9C742FF68B3A}"/>
                </a:ext>
              </a:extLst>
            </p:cNvPr>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a:extLst>
                <a:ext uri="{FF2B5EF4-FFF2-40B4-BE49-F238E27FC236}">
                  <a16:creationId xmlns:a16="http://schemas.microsoft.com/office/drawing/2014/main" id="{A13A3A67-1AB9-4F89-A740-3694052342D9}"/>
                </a:ext>
              </a:extLst>
            </p:cNvPr>
            <p:cNvSpPr/>
            <p:nvPr/>
          </p:nvSpPr>
          <p:spPr>
            <a:xfrm>
              <a:off x="600226" y="1114696"/>
              <a:ext cx="3360557" cy="1039957"/>
            </a:xfrm>
            <a:prstGeom prst="rect">
              <a:avLst/>
            </a:prstGeom>
          </p:spPr>
          <p:txBody>
            <a:bodyPr wrap="square">
              <a:spAutoFit/>
            </a:bodyPr>
            <a:lstStyle/>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计算高阶累积量</a:t>
              </a: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endParaRPr lang="en-US" altLang="zh-CN" sz="3200" dirty="0">
                <a:solidFill>
                  <a:srgbClr val="044875"/>
                </a:solidFill>
                <a:latin typeface="+mj-lt"/>
                <a:ea typeface="+mn-ea"/>
                <a:cs typeface="Arial" panose="020B0604020202020204" pitchFamily="34" charset="0"/>
              </a:endParaRPr>
            </a:p>
            <a:p>
              <a:pPr eaLnBrk="1" fontAlgn="auto" hangingPunct="1">
                <a:lnSpc>
                  <a:spcPts val="2400"/>
                </a:lnSpc>
                <a:spcBef>
                  <a:spcPts val="0"/>
                </a:spcBef>
                <a:spcAft>
                  <a:spcPts val="0"/>
                </a:spcAft>
                <a:defRPr/>
              </a:pPr>
              <a:r>
                <a:rPr lang="zh-CN" altLang="en-US" sz="3200" dirty="0">
                  <a:solidFill>
                    <a:srgbClr val="044875"/>
                  </a:solidFill>
                  <a:latin typeface="+mj-lt"/>
                  <a:ea typeface="+mn-ea"/>
                  <a:cs typeface="Arial" panose="020B0604020202020204" pitchFamily="34" charset="0"/>
                </a:rPr>
                <a:t>支持向量机训练</a:t>
              </a:r>
              <a:endParaRPr lang="en-US" altLang="zh-CN" sz="3200" dirty="0">
                <a:solidFill>
                  <a:srgbClr val="044875"/>
                </a:solidFill>
                <a:latin typeface="+mj-lt"/>
                <a:ea typeface="+mn-ea"/>
                <a:cs typeface="Arial" panose="020B0604020202020204" pitchFamily="34" charset="0"/>
              </a:endParaRPr>
            </a:p>
          </p:txBody>
        </p:sp>
      </p:grpSp>
    </p:spTree>
    <p:extLst>
      <p:ext uri="{BB962C8B-B14F-4D97-AF65-F5344CB8AC3E}">
        <p14:creationId xmlns:p14="http://schemas.microsoft.com/office/powerpoint/2010/main" val="696322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2" presetClass="entr" presetSubtype="4" fill="hold" nodeType="withEffect">
                                  <p:stCondLst>
                                    <p:cond delay="25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 name="组合 1"/>
          <p:cNvGrpSpPr>
            <a:grpSpLocks/>
          </p:cNvGrpSpPr>
          <p:nvPr/>
        </p:nvGrpSpPr>
        <p:grpSpPr bwMode="auto">
          <a:xfrm>
            <a:off x="550863" y="855130"/>
            <a:ext cx="11641137" cy="5866936"/>
            <a:chOff x="238407" y="781231"/>
            <a:chExt cx="5728511" cy="1971423"/>
          </a:xfrm>
        </p:grpSpPr>
        <p:grpSp>
          <p:nvGrpSpPr>
            <p:cNvPr id="9283" name="组合 3"/>
            <p:cNvGrpSpPr>
              <a:grpSpLocks/>
            </p:cNvGrpSpPr>
            <p:nvPr/>
          </p:nvGrpSpPr>
          <p:grpSpPr bwMode="auto">
            <a:xfrm>
              <a:off x="238407" y="781231"/>
              <a:ext cx="5712639" cy="1737591"/>
              <a:chOff x="238407" y="781231"/>
              <a:chExt cx="5712639" cy="1737591"/>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757450" y="934624"/>
                <a:ext cx="2707908" cy="299918"/>
              </a:xfrm>
              <a:prstGeom prst="rect">
                <a:avLst/>
              </a:prstGeom>
              <a:blipFill>
                <a:blip r:embed="rId2"/>
                <a:stretch>
                  <a:fillRect t="-45000"/>
                </a:stretch>
              </a:blipFill>
            </p:spPr>
            <p:txBody>
              <a:bodyPr wrap="square">
                <a:spAutoFit/>
              </a:bodyPr>
              <a:lstStyle/>
              <a:p>
                <a:pPr eaLnBrk="1" fontAlgn="auto" hangingPunct="1">
                  <a:spcBef>
                    <a:spcPts val="0"/>
                  </a:spcBef>
                  <a:spcAft>
                    <a:spcPts val="0"/>
                  </a:spcAft>
                  <a:defRPr/>
                </a:pPr>
                <a:r>
                  <a:rPr lang="en-US" altLang="zh-CN" sz="2800" dirty="0">
                    <a:solidFill>
                      <a:schemeClr val="bg2">
                        <a:lumMod val="25000"/>
                      </a:schemeClr>
                    </a:solidFill>
                  </a:rPr>
                  <a:t>CNN</a:t>
                </a:r>
                <a:r>
                  <a:rPr lang="zh-CN" altLang="en-US" sz="2800" dirty="0">
                    <a:solidFill>
                      <a:schemeClr val="bg2">
                        <a:lumMod val="25000"/>
                      </a:schemeClr>
                    </a:solidFill>
                  </a:rPr>
                  <a:t>（卷积神经网络）</a:t>
                </a:r>
              </a:p>
              <a:p>
                <a:pPr eaLnBrk="1" fontAlgn="auto" hangingPunct="1">
                  <a:spcBef>
                    <a:spcPts val="0"/>
                  </a:spcBef>
                  <a:spcAft>
                    <a:spcPts val="0"/>
                  </a:spcAft>
                  <a:defRPr/>
                </a:pP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84" name="文本框 79"/>
            <p:cNvSpPr txBox="1">
              <a:spLocks noChangeArrowheads="1"/>
            </p:cNvSpPr>
            <p:nvPr/>
          </p:nvSpPr>
          <p:spPr bwMode="auto">
            <a:xfrm>
              <a:off x="5488594" y="2352544"/>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dirty="0">
                  <a:solidFill>
                    <a:schemeClr val="bg1"/>
                  </a:solidFill>
                  <a:latin typeface="Impact" pitchFamily="34" charset="0"/>
                </a:rPr>
                <a:t>01</a:t>
              </a:r>
              <a:endParaRPr lang="zh-CN" altLang="en-US" sz="2000" dirty="0">
                <a:solidFill>
                  <a:schemeClr val="bg1"/>
                </a:solidFill>
                <a:latin typeface="Impact" pitchFamily="34" charset="0"/>
              </a:endParaRPr>
            </a:p>
          </p:txBody>
        </p:sp>
      </p:grpSp>
      <p:sp>
        <p:nvSpPr>
          <p:cNvPr id="4" name="矩形 3">
            <a:extLst>
              <a:ext uri="{FF2B5EF4-FFF2-40B4-BE49-F238E27FC236}">
                <a16:creationId xmlns:a16="http://schemas.microsoft.com/office/drawing/2014/main" id="{2D754131-352E-47BA-903B-C0E6D6FD2313}"/>
              </a:ext>
            </a:extLst>
          </p:cNvPr>
          <p:cNvSpPr/>
          <p:nvPr/>
        </p:nvSpPr>
        <p:spPr>
          <a:xfrm>
            <a:off x="7108480" y="3786040"/>
            <a:ext cx="5083519" cy="1200329"/>
          </a:xfrm>
          <a:prstGeom prst="rect">
            <a:avLst/>
          </a:prstGeom>
        </p:spPr>
        <p:txBody>
          <a:bodyPr wrap="square">
            <a:spAutoFit/>
          </a:bodyPr>
          <a:lstStyle/>
          <a:p>
            <a:r>
              <a:rPr lang="zh-CN" altLang="en-US" dirty="0">
                <a:solidFill>
                  <a:srgbClr val="2C3E50"/>
                </a:solidFill>
                <a:latin typeface="PingFang SC"/>
              </a:rPr>
              <a:t>一个卷积神经网络由若干卷积层、</a:t>
            </a:r>
            <a:r>
              <a:rPr lang="en-US" altLang="zh-CN" dirty="0">
                <a:solidFill>
                  <a:srgbClr val="2C3E50"/>
                </a:solidFill>
                <a:latin typeface="PingFang SC"/>
              </a:rPr>
              <a:t>Pooling</a:t>
            </a:r>
            <a:r>
              <a:rPr lang="zh-CN" altLang="en-US" dirty="0">
                <a:solidFill>
                  <a:srgbClr val="2C3E50"/>
                </a:solidFill>
                <a:latin typeface="PingFang SC"/>
              </a:rPr>
              <a:t>层、全连接层组成。</a:t>
            </a:r>
            <a:r>
              <a:rPr lang="en-US" altLang="zh-CN" dirty="0">
                <a:solidFill>
                  <a:srgbClr val="2C3E50"/>
                </a:solidFill>
                <a:latin typeface="PingFang SC"/>
              </a:rPr>
              <a:t>N</a:t>
            </a:r>
            <a:r>
              <a:rPr lang="zh-CN" altLang="en-US" dirty="0">
                <a:solidFill>
                  <a:srgbClr val="2C3E50"/>
                </a:solidFill>
                <a:latin typeface="PingFang SC"/>
              </a:rPr>
              <a:t>个卷积层叠加，然后</a:t>
            </a:r>
            <a:r>
              <a:rPr lang="en-US" altLang="zh-CN" dirty="0">
                <a:solidFill>
                  <a:srgbClr val="2C3E50"/>
                </a:solidFill>
                <a:latin typeface="PingFang SC"/>
              </a:rPr>
              <a:t>(</a:t>
            </a:r>
            <a:r>
              <a:rPr lang="zh-CN" altLang="en-US" dirty="0">
                <a:solidFill>
                  <a:srgbClr val="2C3E50"/>
                </a:solidFill>
                <a:latin typeface="PingFang SC"/>
              </a:rPr>
              <a:t>可选</a:t>
            </a:r>
            <a:r>
              <a:rPr lang="en-US" altLang="zh-CN" dirty="0">
                <a:solidFill>
                  <a:srgbClr val="2C3E50"/>
                </a:solidFill>
                <a:latin typeface="PingFang SC"/>
              </a:rPr>
              <a:t>)</a:t>
            </a:r>
            <a:r>
              <a:rPr lang="zh-CN" altLang="en-US" dirty="0">
                <a:solidFill>
                  <a:srgbClr val="2C3E50"/>
                </a:solidFill>
                <a:latin typeface="PingFang SC"/>
              </a:rPr>
              <a:t>叠加一个</a:t>
            </a:r>
            <a:r>
              <a:rPr lang="en-US" altLang="zh-CN" dirty="0">
                <a:solidFill>
                  <a:srgbClr val="2C3E50"/>
                </a:solidFill>
                <a:latin typeface="PingFang SC"/>
              </a:rPr>
              <a:t>Pooling</a:t>
            </a:r>
            <a:r>
              <a:rPr lang="zh-CN" altLang="en-US" dirty="0">
                <a:solidFill>
                  <a:srgbClr val="2C3E50"/>
                </a:solidFill>
                <a:latin typeface="PingFang SC"/>
              </a:rPr>
              <a:t>层，重复这个结构</a:t>
            </a:r>
            <a:r>
              <a:rPr lang="en-US" altLang="zh-CN" dirty="0">
                <a:solidFill>
                  <a:srgbClr val="2C3E50"/>
                </a:solidFill>
                <a:latin typeface="PingFang SC"/>
              </a:rPr>
              <a:t>M</a:t>
            </a:r>
            <a:r>
              <a:rPr lang="zh-CN" altLang="en-US" dirty="0">
                <a:solidFill>
                  <a:srgbClr val="2C3E50"/>
                </a:solidFill>
                <a:latin typeface="PingFang SC"/>
              </a:rPr>
              <a:t>次，最后叠加</a:t>
            </a:r>
            <a:r>
              <a:rPr lang="en-US" altLang="zh-CN" dirty="0">
                <a:solidFill>
                  <a:srgbClr val="2C3E50"/>
                </a:solidFill>
                <a:latin typeface="PingFang SC"/>
              </a:rPr>
              <a:t>K</a:t>
            </a:r>
            <a:r>
              <a:rPr lang="zh-CN" altLang="en-US" dirty="0">
                <a:solidFill>
                  <a:srgbClr val="2C3E50"/>
                </a:solidFill>
                <a:latin typeface="PingFang SC"/>
              </a:rPr>
              <a:t>个全连接层。</a:t>
            </a:r>
          </a:p>
        </p:txBody>
      </p:sp>
      <p:pic>
        <p:nvPicPr>
          <p:cNvPr id="6" name="图片 5">
            <a:extLst>
              <a:ext uri="{FF2B5EF4-FFF2-40B4-BE49-F238E27FC236}">
                <a16:creationId xmlns:a16="http://schemas.microsoft.com/office/drawing/2014/main" id="{C2BAAD22-1211-4B6B-AE19-7E284453B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481" y="1166467"/>
            <a:ext cx="4762738" cy="2450374"/>
          </a:xfrm>
          <a:prstGeom prst="rect">
            <a:avLst/>
          </a:prstGeom>
        </p:spPr>
      </p:pic>
      <p:pic>
        <p:nvPicPr>
          <p:cNvPr id="7" name="图片 6">
            <a:extLst>
              <a:ext uri="{FF2B5EF4-FFF2-40B4-BE49-F238E27FC236}">
                <a16:creationId xmlns:a16="http://schemas.microsoft.com/office/drawing/2014/main" id="{FF3C230B-B87A-4041-9717-B9A0094394C3}"/>
              </a:ext>
            </a:extLst>
          </p:cNvPr>
          <p:cNvPicPr>
            <a:picLocks noChangeAspect="1"/>
          </p:cNvPicPr>
          <p:nvPr/>
        </p:nvPicPr>
        <p:blipFill>
          <a:blip r:embed="rId4"/>
          <a:stretch>
            <a:fillRect/>
          </a:stretch>
        </p:blipFill>
        <p:spPr>
          <a:xfrm>
            <a:off x="1076063" y="4193376"/>
            <a:ext cx="5530941" cy="1279708"/>
          </a:xfrm>
          <a:prstGeom prst="rect">
            <a:avLst/>
          </a:prstGeom>
        </p:spPr>
      </p:pic>
      <p:sp>
        <p:nvSpPr>
          <p:cNvPr id="8" name="矩形 7">
            <a:extLst>
              <a:ext uri="{FF2B5EF4-FFF2-40B4-BE49-F238E27FC236}">
                <a16:creationId xmlns:a16="http://schemas.microsoft.com/office/drawing/2014/main" id="{FB68F5BA-5F93-4304-AE56-8774EFF00324}"/>
              </a:ext>
            </a:extLst>
          </p:cNvPr>
          <p:cNvSpPr/>
          <p:nvPr/>
        </p:nvSpPr>
        <p:spPr>
          <a:xfrm>
            <a:off x="1032708" y="3747329"/>
            <a:ext cx="3071675" cy="369332"/>
          </a:xfrm>
          <a:prstGeom prst="rect">
            <a:avLst/>
          </a:prstGeom>
        </p:spPr>
        <p:txBody>
          <a:bodyPr wrap="none">
            <a:spAutoFit/>
          </a:bodyPr>
          <a:lstStyle/>
          <a:p>
            <a:r>
              <a:rPr lang="zh-CN" altLang="en-US" dirty="0"/>
              <a:t>深度大于1的卷积计算公式：</a:t>
            </a:r>
          </a:p>
        </p:txBody>
      </p:sp>
      <p:sp>
        <p:nvSpPr>
          <p:cNvPr id="9" name="矩形 8">
            <a:extLst>
              <a:ext uri="{FF2B5EF4-FFF2-40B4-BE49-F238E27FC236}">
                <a16:creationId xmlns:a16="http://schemas.microsoft.com/office/drawing/2014/main" id="{B2C08543-C683-437E-853C-24652B62519B}"/>
              </a:ext>
            </a:extLst>
          </p:cNvPr>
          <p:cNvSpPr/>
          <p:nvPr/>
        </p:nvSpPr>
        <p:spPr>
          <a:xfrm>
            <a:off x="912813" y="2264793"/>
            <a:ext cx="5907141" cy="923330"/>
          </a:xfrm>
          <a:prstGeom prst="rect">
            <a:avLst/>
          </a:prstGeom>
        </p:spPr>
        <p:txBody>
          <a:bodyPr wrap="square">
            <a:spAutoFit/>
          </a:bodyPr>
          <a:lstStyle/>
          <a:p>
            <a:r>
              <a:rPr lang="zh-CN" altLang="en-US" dirty="0"/>
              <a:t>训练的原理：利用链式求导计算损失函数对每个权重的偏导数（梯度），然后根据梯度下降公式更新权重，将数据量庞大的图像识别问题不断降维，最终使其能够被训练。</a:t>
            </a:r>
          </a:p>
        </p:txBody>
      </p:sp>
    </p:spTree>
    <p:extLst>
      <p:ext uri="{BB962C8B-B14F-4D97-AF65-F5344CB8AC3E}">
        <p14:creationId xmlns:p14="http://schemas.microsoft.com/office/powerpoint/2010/main" val="644795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nodeType="afterGroup">
                            <p:stCondLst>
                              <p:cond delay="500"/>
                            </p:stCondLst>
                            <p:childTnLst>
                              <p:par>
                                <p:cTn id="23" presetID="21" presetClass="entr" presetSubtype="1"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heel(1)">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a:solidFill>
                    <a:srgbClr val="044875"/>
                  </a:solidFill>
                  <a:latin typeface="微软雅黑" pitchFamily="34" charset="-122"/>
                  <a:ea typeface="微软雅黑" pitchFamily="34" charset="-122"/>
                </a:rPr>
                <a:t>主要研究内容</a:t>
              </a: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2" name="组合 1"/>
          <p:cNvGrpSpPr>
            <a:grpSpLocks/>
          </p:cNvGrpSpPr>
          <p:nvPr/>
        </p:nvGrpSpPr>
        <p:grpSpPr bwMode="auto">
          <a:xfrm>
            <a:off x="550863" y="855130"/>
            <a:ext cx="11641137" cy="5733010"/>
            <a:chOff x="238407" y="781231"/>
            <a:chExt cx="5728511" cy="1926421"/>
          </a:xfrm>
        </p:grpSpPr>
        <p:grpSp>
          <p:nvGrpSpPr>
            <p:cNvPr id="9283" name="组合 3"/>
            <p:cNvGrpSpPr>
              <a:grpSpLocks/>
            </p:cNvGrpSpPr>
            <p:nvPr/>
          </p:nvGrpSpPr>
          <p:grpSpPr bwMode="auto">
            <a:xfrm>
              <a:off x="238407" y="781231"/>
              <a:ext cx="5725334" cy="1926421"/>
              <a:chOff x="238407" y="781231"/>
              <a:chExt cx="5725334" cy="1926421"/>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757450" y="934624"/>
                <a:ext cx="2707908" cy="299918"/>
              </a:xfrm>
              <a:prstGeom prst="rect">
                <a:avLst/>
              </a:prstGeom>
              <a:blipFill>
                <a:blip r:embed="rId2"/>
                <a:stretch>
                  <a:fillRect t="-45000"/>
                </a:stretch>
              </a:blipFill>
            </p:spPr>
            <p:txBody>
              <a:bodyPr wrap="square">
                <a:spAutoFit/>
              </a:bodyPr>
              <a:lstStyle/>
              <a:p>
                <a:pPr eaLnBrk="1" fontAlgn="auto" hangingPunct="1">
                  <a:spcBef>
                    <a:spcPts val="0"/>
                  </a:spcBef>
                  <a:spcAft>
                    <a:spcPts val="0"/>
                  </a:spcAft>
                  <a:defRPr/>
                </a:pPr>
                <a:r>
                  <a:rPr lang="en-US" altLang="zh-CN" sz="2800" dirty="0">
                    <a:solidFill>
                      <a:schemeClr val="bg2">
                        <a:lumMod val="25000"/>
                      </a:schemeClr>
                    </a:solidFill>
                  </a:rPr>
                  <a:t>SVM</a:t>
                </a:r>
                <a:r>
                  <a:rPr lang="zh-CN" altLang="en-US" sz="2800" dirty="0">
                    <a:solidFill>
                      <a:schemeClr val="bg2">
                        <a:lumMod val="25000"/>
                      </a:schemeClr>
                    </a:solidFill>
                  </a:rPr>
                  <a:t>（支持向量机）训练</a:t>
                </a:r>
              </a:p>
              <a:p>
                <a:pPr eaLnBrk="1" fontAlgn="auto" hangingPunct="1">
                  <a:spcBef>
                    <a:spcPts val="0"/>
                  </a:spcBef>
                  <a:spcAft>
                    <a:spcPts val="0"/>
                  </a:spcAft>
                  <a:defRPr/>
                </a:pP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a:grpSpLocks/>
              </p:cNvGrpSpPr>
              <p:nvPr/>
            </p:nvGrpSpPr>
            <p:grpSpPr bwMode="auto">
              <a:xfrm>
                <a:off x="5388073" y="2215732"/>
                <a:ext cx="575668" cy="491920"/>
                <a:chOff x="5531263" y="2381042"/>
                <a:chExt cx="432323" cy="369429"/>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31263" y="2415432"/>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352544"/>
              <a:ext cx="478324" cy="134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2000" dirty="0">
                  <a:solidFill>
                    <a:schemeClr val="bg1"/>
                  </a:solidFill>
                  <a:latin typeface="Impact" pitchFamily="34" charset="0"/>
                </a:rPr>
                <a:t>02</a:t>
              </a:r>
              <a:endParaRPr lang="zh-CN" altLang="en-US" sz="2000" dirty="0">
                <a:solidFill>
                  <a:schemeClr val="bg1"/>
                </a:solidFill>
                <a:latin typeface="Impact" pitchFamily="34" charset="0"/>
              </a:endParaRPr>
            </a:p>
          </p:txBody>
        </p:sp>
      </p:grpSp>
      <p:pic>
        <p:nvPicPr>
          <p:cNvPr id="20" name="图片 19">
            <a:extLst>
              <a:ext uri="{FF2B5EF4-FFF2-40B4-BE49-F238E27FC236}">
                <a16:creationId xmlns:a16="http://schemas.microsoft.com/office/drawing/2014/main" id="{300FB401-C1F3-4D2E-B455-BF5D2E624F41}"/>
              </a:ext>
            </a:extLst>
          </p:cNvPr>
          <p:cNvPicPr>
            <a:picLocks noChangeAspect="1"/>
          </p:cNvPicPr>
          <p:nvPr/>
        </p:nvPicPr>
        <p:blipFill>
          <a:blip r:embed="rId3"/>
          <a:stretch>
            <a:fillRect/>
          </a:stretch>
        </p:blipFill>
        <p:spPr>
          <a:xfrm>
            <a:off x="7575385" y="1542243"/>
            <a:ext cx="3799478" cy="2625656"/>
          </a:xfrm>
          <a:prstGeom prst="rect">
            <a:avLst/>
          </a:prstGeom>
        </p:spPr>
      </p:pic>
      <p:pic>
        <p:nvPicPr>
          <p:cNvPr id="35" name="Picture 2">
            <a:extLst>
              <a:ext uri="{FF2B5EF4-FFF2-40B4-BE49-F238E27FC236}">
                <a16:creationId xmlns:a16="http://schemas.microsoft.com/office/drawing/2014/main" id="{E01C6967-E3E1-4336-B795-AAB4BB17A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1131" y="5232912"/>
            <a:ext cx="2072231" cy="636950"/>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a:extLst>
              <a:ext uri="{FF2B5EF4-FFF2-40B4-BE49-F238E27FC236}">
                <a16:creationId xmlns:a16="http://schemas.microsoft.com/office/drawing/2014/main" id="{D5046741-693C-4D59-B702-F200C0B6C7CE}"/>
              </a:ext>
            </a:extLst>
          </p:cNvPr>
          <p:cNvSpPr/>
          <p:nvPr/>
        </p:nvSpPr>
        <p:spPr>
          <a:xfrm>
            <a:off x="912812" y="2389931"/>
            <a:ext cx="6127179" cy="646331"/>
          </a:xfrm>
          <a:prstGeom prst="rect">
            <a:avLst/>
          </a:prstGeom>
        </p:spPr>
        <p:txBody>
          <a:bodyPr wrap="square">
            <a:spAutoFit/>
          </a:bodyPr>
          <a:lstStyle/>
          <a:p>
            <a:r>
              <a:rPr lang="en-US" altLang="zh-CN" dirty="0">
                <a:solidFill>
                  <a:srgbClr val="333333"/>
                </a:solidFill>
                <a:latin typeface="Verdana" panose="020B0604030504040204" pitchFamily="34" charset="0"/>
              </a:rPr>
              <a:t>SVM</a:t>
            </a:r>
            <a:r>
              <a:rPr lang="zh-CN" altLang="en-US" dirty="0">
                <a:solidFill>
                  <a:srgbClr val="333333"/>
                </a:solidFill>
                <a:latin typeface="Verdana" panose="020B0604030504040204" pitchFamily="34" charset="0"/>
              </a:rPr>
              <a:t>模型就是尝试找到一个超平面将数据集分开，在二维空间这个超平面就是一条直线，在三维空间就是一个平面。</a:t>
            </a:r>
            <a:endParaRPr lang="zh-CN" altLang="en-US" dirty="0"/>
          </a:p>
        </p:txBody>
      </p:sp>
      <p:pic>
        <p:nvPicPr>
          <p:cNvPr id="23" name="图片 22">
            <a:extLst>
              <a:ext uri="{FF2B5EF4-FFF2-40B4-BE49-F238E27FC236}">
                <a16:creationId xmlns:a16="http://schemas.microsoft.com/office/drawing/2014/main" id="{33620840-9B59-4146-9E8F-590C5FAE7AF4}"/>
              </a:ext>
            </a:extLst>
          </p:cNvPr>
          <p:cNvPicPr>
            <a:picLocks noChangeAspect="1"/>
          </p:cNvPicPr>
          <p:nvPr/>
        </p:nvPicPr>
        <p:blipFill>
          <a:blip r:embed="rId5"/>
          <a:stretch>
            <a:fillRect/>
          </a:stretch>
        </p:blipFill>
        <p:spPr>
          <a:xfrm>
            <a:off x="2828994" y="3384687"/>
            <a:ext cx="2278577" cy="617273"/>
          </a:xfrm>
          <a:prstGeom prst="rect">
            <a:avLst/>
          </a:prstGeom>
        </p:spPr>
      </p:pic>
      <p:sp>
        <p:nvSpPr>
          <p:cNvPr id="24" name="矩形 23">
            <a:extLst>
              <a:ext uri="{FF2B5EF4-FFF2-40B4-BE49-F238E27FC236}">
                <a16:creationId xmlns:a16="http://schemas.microsoft.com/office/drawing/2014/main" id="{817B4BA0-4262-41C8-8DA6-4D50050DEE19}"/>
              </a:ext>
            </a:extLst>
          </p:cNvPr>
          <p:cNvSpPr/>
          <p:nvPr/>
        </p:nvSpPr>
        <p:spPr>
          <a:xfrm>
            <a:off x="2499073" y="3037348"/>
            <a:ext cx="2954655" cy="369332"/>
          </a:xfrm>
          <a:prstGeom prst="rect">
            <a:avLst/>
          </a:prstGeom>
        </p:spPr>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最大间隔假设</a:t>
            </a:r>
            <a:r>
              <a:rPr lang="zh-CN" altLang="en-US" dirty="0">
                <a:solidFill>
                  <a:srgbClr val="333333"/>
                </a:solidFill>
                <a:latin typeface="Verdana" panose="020B0604030504040204" pitchFamily="34" charset="0"/>
              </a:rPr>
              <a:t>超平面方程：</a:t>
            </a:r>
            <a:endParaRPr lang="zh-CN" altLang="en-US" dirty="0"/>
          </a:p>
        </p:txBody>
      </p:sp>
      <p:pic>
        <p:nvPicPr>
          <p:cNvPr id="25" name="图片 24">
            <a:extLst>
              <a:ext uri="{FF2B5EF4-FFF2-40B4-BE49-F238E27FC236}">
                <a16:creationId xmlns:a16="http://schemas.microsoft.com/office/drawing/2014/main" id="{E82A2703-64C1-451F-A138-BD71F7791D91}"/>
              </a:ext>
            </a:extLst>
          </p:cNvPr>
          <p:cNvPicPr>
            <a:picLocks noChangeAspect="1"/>
          </p:cNvPicPr>
          <p:nvPr/>
        </p:nvPicPr>
        <p:blipFill>
          <a:blip r:embed="rId6"/>
          <a:stretch>
            <a:fillRect/>
          </a:stretch>
        </p:blipFill>
        <p:spPr>
          <a:xfrm>
            <a:off x="2828770" y="4375857"/>
            <a:ext cx="2225233" cy="845893"/>
          </a:xfrm>
          <a:prstGeom prst="rect">
            <a:avLst/>
          </a:prstGeom>
        </p:spPr>
      </p:pic>
      <p:sp>
        <p:nvSpPr>
          <p:cNvPr id="26" name="矩形 25">
            <a:extLst>
              <a:ext uri="{FF2B5EF4-FFF2-40B4-BE49-F238E27FC236}">
                <a16:creationId xmlns:a16="http://schemas.microsoft.com/office/drawing/2014/main" id="{F971325D-2989-4C6C-9395-6ED390D73CC3}"/>
              </a:ext>
            </a:extLst>
          </p:cNvPr>
          <p:cNvSpPr/>
          <p:nvPr/>
        </p:nvSpPr>
        <p:spPr>
          <a:xfrm>
            <a:off x="2864753" y="5206733"/>
            <a:ext cx="1800493" cy="307777"/>
          </a:xfrm>
          <a:prstGeom prst="rect">
            <a:avLst/>
          </a:prstGeom>
        </p:spPr>
        <p:txBody>
          <a:bodyPr wrap="none">
            <a:spAutoFit/>
          </a:bodyPr>
          <a:lstStyle/>
          <a:p>
            <a:r>
              <a:rPr lang="zh-CN" altLang="en-US" sz="1400" dirty="0">
                <a:solidFill>
                  <a:srgbClr val="4D4D4D"/>
                </a:solidFill>
                <a:latin typeface="Microsoft YaHei" panose="020B0503020204020204" pitchFamily="34" charset="-122"/>
                <a:ea typeface="Microsoft YaHei" panose="020B0503020204020204" pitchFamily="34" charset="-122"/>
              </a:rPr>
              <a:t>支持向量机的基本型</a:t>
            </a:r>
            <a:endParaRPr lang="zh-CN" altLang="en-US" sz="1400" dirty="0"/>
          </a:p>
        </p:txBody>
      </p:sp>
      <p:sp>
        <p:nvSpPr>
          <p:cNvPr id="28" name="矩形 27">
            <a:extLst>
              <a:ext uri="{FF2B5EF4-FFF2-40B4-BE49-F238E27FC236}">
                <a16:creationId xmlns:a16="http://schemas.microsoft.com/office/drawing/2014/main" id="{C27C8FC0-1C21-46BC-9882-585E7B80B012}"/>
              </a:ext>
            </a:extLst>
          </p:cNvPr>
          <p:cNvSpPr/>
          <p:nvPr/>
        </p:nvSpPr>
        <p:spPr>
          <a:xfrm>
            <a:off x="7414076" y="4337139"/>
            <a:ext cx="3323634" cy="923330"/>
          </a:xfrm>
          <a:prstGeom prst="rect">
            <a:avLst/>
          </a:prstGeom>
        </p:spPr>
        <p:txBody>
          <a:bodyPr wrap="square">
            <a:spAutoFit/>
          </a:bodyPr>
          <a:lstStyle/>
          <a:p>
            <a:r>
              <a:rPr lang="zh-CN" altLang="en-US" dirty="0"/>
              <a:t>对于本身的数据集就是非线性的问题我们采用了线性核函数来处理：</a:t>
            </a:r>
          </a:p>
        </p:txBody>
      </p:sp>
    </p:spTree>
    <p:extLst>
      <p:ext uri="{BB962C8B-B14F-4D97-AF65-F5344CB8AC3E}">
        <p14:creationId xmlns:p14="http://schemas.microsoft.com/office/powerpoint/2010/main" val="3346985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基于星座图识别</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583DCEED-A556-4146-9540-4E47BA1F3330}"/>
              </a:ext>
            </a:extLst>
          </p:cNvPr>
          <p:cNvSpPr/>
          <p:nvPr/>
        </p:nvSpPr>
        <p:spPr>
          <a:xfrm>
            <a:off x="1274763" y="1670785"/>
            <a:ext cx="4136223" cy="646331"/>
          </a:xfrm>
          <a:prstGeom prst="rect">
            <a:avLst/>
          </a:prstGeom>
        </p:spPr>
        <p:txBody>
          <a:bodyPr wrap="square">
            <a:spAutoFit/>
          </a:bodyPr>
          <a:lstStyle/>
          <a:p>
            <a:r>
              <a:rPr lang="zh-CN" altLang="en-US" dirty="0"/>
              <a:t>生成具有不同数字调制格式的数据集：</a:t>
            </a:r>
            <a:endParaRPr lang="en-US" altLang="zh-CN" dirty="0"/>
          </a:p>
          <a:p>
            <a:endParaRPr lang="zh-CN" altLang="en-US" dirty="0"/>
          </a:p>
        </p:txBody>
      </p:sp>
      <p:pic>
        <p:nvPicPr>
          <p:cNvPr id="4" name="图片 3">
            <a:extLst>
              <a:ext uri="{FF2B5EF4-FFF2-40B4-BE49-F238E27FC236}">
                <a16:creationId xmlns:a16="http://schemas.microsoft.com/office/drawing/2014/main" id="{580E4F19-9A18-4E61-AB67-C93DEC0C6C11}"/>
              </a:ext>
            </a:extLst>
          </p:cNvPr>
          <p:cNvPicPr>
            <a:picLocks noChangeAspect="1"/>
          </p:cNvPicPr>
          <p:nvPr/>
        </p:nvPicPr>
        <p:blipFill>
          <a:blip r:embed="rId2"/>
          <a:stretch>
            <a:fillRect/>
          </a:stretch>
        </p:blipFill>
        <p:spPr>
          <a:xfrm>
            <a:off x="1735867" y="2105614"/>
            <a:ext cx="3675119" cy="3545026"/>
          </a:xfrm>
          <a:prstGeom prst="rect">
            <a:avLst/>
          </a:prstGeom>
        </p:spPr>
      </p:pic>
      <p:sp>
        <p:nvSpPr>
          <p:cNvPr id="8" name="矩形 7">
            <a:extLst>
              <a:ext uri="{FF2B5EF4-FFF2-40B4-BE49-F238E27FC236}">
                <a16:creationId xmlns:a16="http://schemas.microsoft.com/office/drawing/2014/main" id="{1E197C0A-B973-4F47-8077-171473444C12}"/>
              </a:ext>
            </a:extLst>
          </p:cNvPr>
          <p:cNvSpPr/>
          <p:nvPr/>
        </p:nvSpPr>
        <p:spPr>
          <a:xfrm>
            <a:off x="6096000" y="941248"/>
            <a:ext cx="2749471" cy="707886"/>
          </a:xfrm>
          <a:prstGeom prst="rect">
            <a:avLst/>
          </a:prstGeom>
        </p:spPr>
        <p:txBody>
          <a:bodyPr wrap="none">
            <a:spAutoFit/>
          </a:bodyPr>
          <a:lstStyle/>
          <a:p>
            <a:r>
              <a:rPr lang="zh-CN" altLang="en-US" sz="4000" dirty="0"/>
              <a:t>数据集生成</a:t>
            </a:r>
          </a:p>
        </p:txBody>
      </p:sp>
      <p:sp>
        <p:nvSpPr>
          <p:cNvPr id="9" name="矩形 8">
            <a:extLst>
              <a:ext uri="{FF2B5EF4-FFF2-40B4-BE49-F238E27FC236}">
                <a16:creationId xmlns:a16="http://schemas.microsoft.com/office/drawing/2014/main" id="{82A5A500-94E2-4661-A8BE-AD8844A26EE3}"/>
              </a:ext>
            </a:extLst>
          </p:cNvPr>
          <p:cNvSpPr/>
          <p:nvPr/>
        </p:nvSpPr>
        <p:spPr>
          <a:xfrm>
            <a:off x="6305657" y="2435118"/>
            <a:ext cx="3063659" cy="646331"/>
          </a:xfrm>
          <a:prstGeom prst="rect">
            <a:avLst/>
          </a:prstGeom>
        </p:spPr>
        <p:txBody>
          <a:bodyPr wrap="none">
            <a:spAutoFit/>
          </a:bodyPr>
          <a:lstStyle/>
          <a:p>
            <a:r>
              <a:rPr lang="zh-CN" altLang="en-US" dirty="0"/>
              <a:t>数据集包含大小为454x454的</a:t>
            </a:r>
            <a:endParaRPr lang="en-US" altLang="zh-CN" dirty="0"/>
          </a:p>
          <a:p>
            <a:r>
              <a:rPr lang="zh-CN" altLang="en-US" dirty="0"/>
              <a:t>不同数字调制格式的星座图</a:t>
            </a:r>
          </a:p>
        </p:txBody>
      </p:sp>
      <p:sp>
        <p:nvSpPr>
          <p:cNvPr id="6" name="矩形 5">
            <a:extLst>
              <a:ext uri="{FF2B5EF4-FFF2-40B4-BE49-F238E27FC236}">
                <a16:creationId xmlns:a16="http://schemas.microsoft.com/office/drawing/2014/main" id="{C723800B-E3C8-4022-94AB-C13C266B96F3}"/>
              </a:ext>
            </a:extLst>
          </p:cNvPr>
          <p:cNvSpPr/>
          <p:nvPr/>
        </p:nvSpPr>
        <p:spPr>
          <a:xfrm>
            <a:off x="6359956" y="3592127"/>
            <a:ext cx="4578285" cy="1754326"/>
          </a:xfrm>
          <a:prstGeom prst="rect">
            <a:avLst/>
          </a:prstGeom>
        </p:spPr>
        <p:txBody>
          <a:bodyPr wrap="square">
            <a:spAutoFit/>
          </a:bodyPr>
          <a:lstStyle/>
          <a:p>
            <a:r>
              <a:rPr lang="zh-CN" altLang="en-US" dirty="0"/>
              <a:t>利用盲均衡技术克服信道的多径效应与系统同步误差，再对信号减法聚类，提取聚类中心与理想星座图模型进行匹配，从而实现各类信号的调制方式的识别。将星座图运用于调制格式识别的方法实际上是将一般模式识别问题转化为形状匹配问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77A16C16-6429-459E-9B8F-A133AEB33485}"/>
              </a:ext>
            </a:extLst>
          </p:cNvPr>
          <p:cNvSpPr/>
          <p:nvPr/>
        </p:nvSpPr>
        <p:spPr>
          <a:xfrm>
            <a:off x="366738" y="1872952"/>
            <a:ext cx="1401346" cy="369332"/>
          </a:xfrm>
          <a:prstGeom prst="rect">
            <a:avLst/>
          </a:prstGeom>
        </p:spPr>
        <p:txBody>
          <a:bodyPr wrap="none">
            <a:spAutoFit/>
          </a:bodyPr>
          <a:lstStyle/>
          <a:p>
            <a:r>
              <a:rPr lang="en-US" altLang="zh-CN" dirty="0">
                <a:solidFill>
                  <a:srgbClr val="24292E"/>
                </a:solidFill>
                <a:latin typeface="-apple-system"/>
              </a:rPr>
              <a:t>2PSK</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6" name="图片 5">
            <a:extLst>
              <a:ext uri="{FF2B5EF4-FFF2-40B4-BE49-F238E27FC236}">
                <a16:creationId xmlns:a16="http://schemas.microsoft.com/office/drawing/2014/main" id="{DA620EAA-AE7E-48F0-859E-22EF2C98D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11" y="2544383"/>
            <a:ext cx="2344944" cy="2344944"/>
          </a:xfrm>
          <a:prstGeom prst="rect">
            <a:avLst/>
          </a:prstGeom>
        </p:spPr>
      </p:pic>
      <p:pic>
        <p:nvPicPr>
          <p:cNvPr id="21" name="图片 20">
            <a:extLst>
              <a:ext uri="{FF2B5EF4-FFF2-40B4-BE49-F238E27FC236}">
                <a16:creationId xmlns:a16="http://schemas.microsoft.com/office/drawing/2014/main" id="{5233D1FB-C875-446A-9755-70FA9297C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938" y="2544383"/>
            <a:ext cx="2344944" cy="2344944"/>
          </a:xfrm>
          <a:prstGeom prst="rect">
            <a:avLst/>
          </a:prstGeom>
        </p:spPr>
      </p:pic>
      <p:sp>
        <p:nvSpPr>
          <p:cNvPr id="4" name="矩形 3">
            <a:extLst>
              <a:ext uri="{FF2B5EF4-FFF2-40B4-BE49-F238E27FC236}">
                <a16:creationId xmlns:a16="http://schemas.microsoft.com/office/drawing/2014/main" id="{7FC54C07-6E09-430E-8349-A94F3935EB56}"/>
              </a:ext>
            </a:extLst>
          </p:cNvPr>
          <p:cNvSpPr/>
          <p:nvPr/>
        </p:nvSpPr>
        <p:spPr>
          <a:xfrm>
            <a:off x="5998285" y="1872952"/>
            <a:ext cx="1401346" cy="369332"/>
          </a:xfrm>
          <a:prstGeom prst="rect">
            <a:avLst/>
          </a:prstGeom>
        </p:spPr>
        <p:txBody>
          <a:bodyPr wrap="none">
            <a:spAutoFit/>
          </a:bodyPr>
          <a:lstStyle/>
          <a:p>
            <a:r>
              <a:rPr lang="en-US" altLang="zh-CN" dirty="0">
                <a:solidFill>
                  <a:srgbClr val="24292E"/>
                </a:solidFill>
                <a:latin typeface="-apple-system"/>
              </a:rPr>
              <a:t>8PSK</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9" name="图片 8">
            <a:extLst>
              <a:ext uri="{FF2B5EF4-FFF2-40B4-BE49-F238E27FC236}">
                <a16:creationId xmlns:a16="http://schemas.microsoft.com/office/drawing/2014/main" id="{B1C58FAB-89DC-4833-9928-AE2BF25D7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44383"/>
            <a:ext cx="2344944" cy="2344944"/>
          </a:xfrm>
          <a:prstGeom prst="rect">
            <a:avLst/>
          </a:prstGeom>
        </p:spPr>
      </p:pic>
      <p:pic>
        <p:nvPicPr>
          <p:cNvPr id="20" name="图片 19">
            <a:extLst>
              <a:ext uri="{FF2B5EF4-FFF2-40B4-BE49-F238E27FC236}">
                <a16:creationId xmlns:a16="http://schemas.microsoft.com/office/drawing/2014/main" id="{A1FC7942-D90C-40DA-AB04-0C3AA67801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8578" y="2544383"/>
            <a:ext cx="2344944" cy="2344944"/>
          </a:xfrm>
          <a:prstGeom prst="rect">
            <a:avLst/>
          </a:prstGeom>
        </p:spPr>
      </p:pic>
    </p:spTree>
    <p:extLst>
      <p:ext uri="{BB962C8B-B14F-4D97-AF65-F5344CB8AC3E}">
        <p14:creationId xmlns:p14="http://schemas.microsoft.com/office/powerpoint/2010/main" val="2721808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26332" cy="585788"/>
            <a:chOff x="551544" y="82976"/>
            <a:chExt cx="3425691" cy="584775"/>
          </a:xfrm>
        </p:grpSpPr>
        <p:sp>
          <p:nvSpPr>
            <p:cNvPr id="11338" name="文本框 12"/>
            <p:cNvSpPr txBox="1">
              <a:spLocks noChangeArrowheads="1"/>
            </p:cNvSpPr>
            <p:nvPr/>
          </p:nvSpPr>
          <p:spPr bwMode="auto">
            <a:xfrm>
              <a:off x="640446" y="111278"/>
              <a:ext cx="33367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77A16C16-6429-459E-9B8F-A133AEB33485}"/>
              </a:ext>
            </a:extLst>
          </p:cNvPr>
          <p:cNvSpPr/>
          <p:nvPr/>
        </p:nvSpPr>
        <p:spPr>
          <a:xfrm>
            <a:off x="366738" y="1872952"/>
            <a:ext cx="1542410" cy="369332"/>
          </a:xfrm>
          <a:prstGeom prst="rect">
            <a:avLst/>
          </a:prstGeom>
        </p:spPr>
        <p:txBody>
          <a:bodyPr wrap="none">
            <a:spAutoFit/>
          </a:bodyPr>
          <a:lstStyle/>
          <a:p>
            <a:r>
              <a:rPr lang="en-US" altLang="zh-CN" dirty="0">
                <a:solidFill>
                  <a:srgbClr val="24292E"/>
                </a:solidFill>
                <a:latin typeface="-apple-system"/>
              </a:rPr>
              <a:t>8QAM</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sp>
        <p:nvSpPr>
          <p:cNvPr id="4" name="矩形 3">
            <a:extLst>
              <a:ext uri="{FF2B5EF4-FFF2-40B4-BE49-F238E27FC236}">
                <a16:creationId xmlns:a16="http://schemas.microsoft.com/office/drawing/2014/main" id="{7FC54C07-6E09-430E-8349-A94F3935EB56}"/>
              </a:ext>
            </a:extLst>
          </p:cNvPr>
          <p:cNvSpPr/>
          <p:nvPr/>
        </p:nvSpPr>
        <p:spPr>
          <a:xfrm>
            <a:off x="5998285" y="1872952"/>
            <a:ext cx="1518364" cy="369332"/>
          </a:xfrm>
          <a:prstGeom prst="rect">
            <a:avLst/>
          </a:prstGeom>
        </p:spPr>
        <p:txBody>
          <a:bodyPr wrap="none">
            <a:spAutoFit/>
          </a:bodyPr>
          <a:lstStyle/>
          <a:p>
            <a:r>
              <a:rPr lang="en-US" altLang="zh-CN" dirty="0">
                <a:solidFill>
                  <a:srgbClr val="24292E"/>
                </a:solidFill>
                <a:latin typeface="-apple-system"/>
              </a:rPr>
              <a:t>16PSK</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8" name="图片 7">
            <a:extLst>
              <a:ext uri="{FF2B5EF4-FFF2-40B4-BE49-F238E27FC236}">
                <a16:creationId xmlns:a16="http://schemas.microsoft.com/office/drawing/2014/main" id="{89C7112B-6847-46FE-9233-68601386B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66" y="2550428"/>
            <a:ext cx="2344944" cy="2344944"/>
          </a:xfrm>
          <a:prstGeom prst="rect">
            <a:avLst/>
          </a:prstGeom>
        </p:spPr>
      </p:pic>
      <p:pic>
        <p:nvPicPr>
          <p:cNvPr id="18" name="图片 17">
            <a:extLst>
              <a:ext uri="{FF2B5EF4-FFF2-40B4-BE49-F238E27FC236}">
                <a16:creationId xmlns:a16="http://schemas.microsoft.com/office/drawing/2014/main" id="{8458383E-BB0A-4C4B-A4CB-6A2AEA06A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444" y="2557154"/>
            <a:ext cx="2344944" cy="2344944"/>
          </a:xfrm>
          <a:prstGeom prst="rect">
            <a:avLst/>
          </a:prstGeom>
        </p:spPr>
      </p:pic>
      <p:pic>
        <p:nvPicPr>
          <p:cNvPr id="23" name="图片 22">
            <a:extLst>
              <a:ext uri="{FF2B5EF4-FFF2-40B4-BE49-F238E27FC236}">
                <a16:creationId xmlns:a16="http://schemas.microsoft.com/office/drawing/2014/main" id="{28071A82-43A4-4ADD-BC47-671EEB5B1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69924"/>
            <a:ext cx="2332174" cy="2332174"/>
          </a:xfrm>
          <a:prstGeom prst="rect">
            <a:avLst/>
          </a:prstGeom>
        </p:spPr>
      </p:pic>
      <p:pic>
        <p:nvPicPr>
          <p:cNvPr id="25" name="图片 24">
            <a:extLst>
              <a:ext uri="{FF2B5EF4-FFF2-40B4-BE49-F238E27FC236}">
                <a16:creationId xmlns:a16="http://schemas.microsoft.com/office/drawing/2014/main" id="{90DE9CA2-094E-4DD6-A158-EDDAE3950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463" y="2577011"/>
            <a:ext cx="2344944" cy="2344944"/>
          </a:xfrm>
          <a:prstGeom prst="rect">
            <a:avLst/>
          </a:prstGeom>
        </p:spPr>
      </p:pic>
    </p:spTree>
    <p:extLst>
      <p:ext uri="{BB962C8B-B14F-4D97-AF65-F5344CB8AC3E}">
        <p14:creationId xmlns:p14="http://schemas.microsoft.com/office/powerpoint/2010/main" val="536230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77A16C16-6429-459E-9B8F-A133AEB33485}"/>
              </a:ext>
            </a:extLst>
          </p:cNvPr>
          <p:cNvSpPr/>
          <p:nvPr/>
        </p:nvSpPr>
        <p:spPr>
          <a:xfrm>
            <a:off x="366738" y="1872952"/>
            <a:ext cx="1659429" cy="369332"/>
          </a:xfrm>
          <a:prstGeom prst="rect">
            <a:avLst/>
          </a:prstGeom>
        </p:spPr>
        <p:txBody>
          <a:bodyPr wrap="none">
            <a:spAutoFit/>
          </a:bodyPr>
          <a:lstStyle/>
          <a:p>
            <a:r>
              <a:rPr lang="en-US" altLang="zh-CN" dirty="0">
                <a:solidFill>
                  <a:srgbClr val="24292E"/>
                </a:solidFill>
                <a:latin typeface="-apple-system"/>
              </a:rPr>
              <a:t>16QAM</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sp>
        <p:nvSpPr>
          <p:cNvPr id="4" name="矩形 3">
            <a:extLst>
              <a:ext uri="{FF2B5EF4-FFF2-40B4-BE49-F238E27FC236}">
                <a16:creationId xmlns:a16="http://schemas.microsoft.com/office/drawing/2014/main" id="{7FC54C07-6E09-430E-8349-A94F3935EB56}"/>
              </a:ext>
            </a:extLst>
          </p:cNvPr>
          <p:cNvSpPr/>
          <p:nvPr/>
        </p:nvSpPr>
        <p:spPr>
          <a:xfrm>
            <a:off x="5998285" y="1872952"/>
            <a:ext cx="1659429" cy="369332"/>
          </a:xfrm>
          <a:prstGeom prst="rect">
            <a:avLst/>
          </a:prstGeom>
        </p:spPr>
        <p:txBody>
          <a:bodyPr wrap="none">
            <a:spAutoFit/>
          </a:bodyPr>
          <a:lstStyle/>
          <a:p>
            <a:r>
              <a:rPr lang="en-US" altLang="zh-CN" dirty="0">
                <a:solidFill>
                  <a:srgbClr val="24292E"/>
                </a:solidFill>
                <a:latin typeface="-apple-system"/>
              </a:rPr>
              <a:t>32QAM</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7" name="图片 6">
            <a:extLst>
              <a:ext uri="{FF2B5EF4-FFF2-40B4-BE49-F238E27FC236}">
                <a16:creationId xmlns:a16="http://schemas.microsoft.com/office/drawing/2014/main" id="{EF73EF50-818C-458C-8F33-90901038D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38" y="2551337"/>
            <a:ext cx="2329805" cy="2329805"/>
          </a:xfrm>
          <a:prstGeom prst="rect">
            <a:avLst/>
          </a:prstGeom>
        </p:spPr>
      </p:pic>
      <p:pic>
        <p:nvPicPr>
          <p:cNvPr id="13" name="图片 12">
            <a:extLst>
              <a:ext uri="{FF2B5EF4-FFF2-40B4-BE49-F238E27FC236}">
                <a16:creationId xmlns:a16="http://schemas.microsoft.com/office/drawing/2014/main" id="{A18935E7-E666-4B9D-82E4-AEFB5CB32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766" y="2562455"/>
            <a:ext cx="2329805" cy="2329805"/>
          </a:xfrm>
          <a:prstGeom prst="rect">
            <a:avLst/>
          </a:prstGeom>
        </p:spPr>
      </p:pic>
      <p:pic>
        <p:nvPicPr>
          <p:cNvPr id="21" name="图片 20">
            <a:extLst>
              <a:ext uri="{FF2B5EF4-FFF2-40B4-BE49-F238E27FC236}">
                <a16:creationId xmlns:a16="http://schemas.microsoft.com/office/drawing/2014/main" id="{59BFF1BE-8628-4667-90E2-FBE90EC00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285" y="2583411"/>
            <a:ext cx="2308849" cy="2308849"/>
          </a:xfrm>
          <a:prstGeom prst="rect">
            <a:avLst/>
          </a:prstGeom>
        </p:spPr>
      </p:pic>
      <p:pic>
        <p:nvPicPr>
          <p:cNvPr id="24" name="图片 23">
            <a:extLst>
              <a:ext uri="{FF2B5EF4-FFF2-40B4-BE49-F238E27FC236}">
                <a16:creationId xmlns:a16="http://schemas.microsoft.com/office/drawing/2014/main" id="{84F04728-E799-446F-8F6D-13E8D9EA1C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6158" y="2583411"/>
            <a:ext cx="2329805" cy="2329805"/>
          </a:xfrm>
          <a:prstGeom prst="rect">
            <a:avLst/>
          </a:prstGeom>
        </p:spPr>
      </p:pic>
    </p:spTree>
    <p:extLst>
      <p:ext uri="{BB962C8B-B14F-4D97-AF65-F5344CB8AC3E}">
        <p14:creationId xmlns:p14="http://schemas.microsoft.com/office/powerpoint/2010/main" val="33649520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381375" cy="585788"/>
            <a:chOff x="551544" y="82976"/>
            <a:chExt cx="3380742" cy="584775"/>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星座图识别</a:t>
              </a: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 name="组合 4"/>
          <p:cNvGrpSpPr>
            <a:grpSpLocks/>
          </p:cNvGrpSpPr>
          <p:nvPr/>
        </p:nvGrpSpPr>
        <p:grpSpPr bwMode="auto">
          <a:xfrm>
            <a:off x="146050" y="823912"/>
            <a:ext cx="5189521" cy="5210176"/>
            <a:chOff x="146663" y="1179919"/>
            <a:chExt cx="2956560" cy="4853489"/>
          </a:xfrm>
        </p:grpSpPr>
        <p:grpSp>
          <p:nvGrpSpPr>
            <p:cNvPr id="11332" name="组合 8"/>
            <p:cNvGrpSpPr>
              <a:grpSpLocks/>
            </p:cNvGrpSpPr>
            <p:nvPr/>
          </p:nvGrpSpPr>
          <p:grpSpPr bwMode="auto">
            <a:xfrm>
              <a:off x="146663" y="1194708"/>
              <a:ext cx="2956560" cy="4838700"/>
              <a:chOff x="146663" y="1194708"/>
              <a:chExt cx="2956560" cy="4838700"/>
            </a:xfrm>
          </p:grpSpPr>
          <p:sp>
            <p:nvSpPr>
              <p:cNvPr id="2" name="矩形 1"/>
              <p:cNvSpPr/>
              <p:nvPr/>
            </p:nvSpPr>
            <p:spPr bwMode="auto">
              <a:xfrm>
                <a:off x="146663" y="1194708"/>
                <a:ext cx="295656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179919"/>
              <a:ext cx="2705100" cy="77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2400" dirty="0">
                  <a:solidFill>
                    <a:schemeClr val="bg1"/>
                  </a:solidFill>
                </a:rPr>
                <a:t>使用卷积神经网络（</a:t>
              </a:r>
              <a:r>
                <a:rPr lang="en-US" altLang="zh-CN" sz="2400" dirty="0">
                  <a:solidFill>
                    <a:schemeClr val="bg1"/>
                  </a:solidFill>
                </a:rPr>
                <a:t>CNN</a:t>
              </a:r>
              <a:r>
                <a:rPr lang="zh-CN" altLang="en-US" sz="2400" dirty="0">
                  <a:solidFill>
                    <a:schemeClr val="bg1"/>
                  </a:solidFill>
                </a:rPr>
                <a:t>）实现</a:t>
              </a:r>
              <a:endParaRPr lang="en-US" altLang="zh-CN" sz="2400" dirty="0">
                <a:solidFill>
                  <a:schemeClr val="bg1"/>
                </a:solidFill>
              </a:endParaRPr>
            </a:p>
            <a:p>
              <a:pPr algn="ctr" eaLnBrk="1" hangingPunct="1"/>
              <a:r>
                <a:rPr lang="zh-CN" altLang="en-US" sz="2400" dirty="0">
                  <a:solidFill>
                    <a:schemeClr val="bg1"/>
                  </a:solidFill>
                </a:rPr>
                <a:t>调制格式识别（</a:t>
              </a:r>
              <a:r>
                <a:rPr lang="en-US" altLang="zh-CN" sz="2400" dirty="0">
                  <a:solidFill>
                    <a:schemeClr val="bg1"/>
                  </a:solidFill>
                </a:rPr>
                <a:t>MFI</a:t>
              </a:r>
              <a:r>
                <a:rPr lang="zh-CN" altLang="en-US" sz="2400" dirty="0">
                  <a:solidFill>
                    <a:schemeClr val="bg1"/>
                  </a:solidFill>
                </a:rPr>
                <a:t>）</a:t>
              </a:r>
            </a:p>
          </p:txBody>
        </p:sp>
      </p:grpSp>
      <p:grpSp>
        <p:nvGrpSpPr>
          <p:cNvPr id="46" name="组合 45"/>
          <p:cNvGrpSpPr>
            <a:grpSpLocks/>
          </p:cNvGrpSpPr>
          <p:nvPr/>
        </p:nvGrpSpPr>
        <p:grpSpPr bwMode="auto">
          <a:xfrm>
            <a:off x="10574030" y="609600"/>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309" name="组合 39"/>
            <p:cNvGrpSpPr>
              <a:grpSpLocks/>
            </p:cNvGrpSpPr>
            <p:nvPr/>
          </p:nvGrpSpPr>
          <p:grpSpPr bwMode="auto">
            <a:xfrm>
              <a:off x="11110772" y="1661082"/>
              <a:ext cx="545997" cy="583967"/>
              <a:chOff x="11110772" y="1661082"/>
              <a:chExt cx="545997" cy="583967"/>
            </a:xfrm>
          </p:grpSpPr>
          <p:sp>
            <p:nvSpPr>
              <p:cNvPr id="11310" name="Freeform 48"/>
              <p:cNvSpPr>
                <a:spLocks noEditPoints="1"/>
              </p:cNvSpPr>
              <p:nvPr/>
            </p:nvSpPr>
            <p:spPr bwMode="auto">
              <a:xfrm>
                <a:off x="11243191" y="1661082"/>
                <a:ext cx="300203" cy="476905"/>
              </a:xfrm>
              <a:custGeom>
                <a:avLst/>
                <a:gdLst>
                  <a:gd name="T0" fmla="*/ 1144342472 w 67"/>
                  <a:gd name="T1" fmla="*/ 202419178 h 106"/>
                  <a:gd name="T2" fmla="*/ 1244722290 w 67"/>
                  <a:gd name="T3" fmla="*/ 1032337357 h 106"/>
                  <a:gd name="T4" fmla="*/ 1023884898 w 67"/>
                  <a:gd name="T5" fmla="*/ 1335968374 h 106"/>
                  <a:gd name="T6" fmla="*/ 1104186960 w 67"/>
                  <a:gd name="T7" fmla="*/ 1315726906 h 106"/>
                  <a:gd name="T8" fmla="*/ 1144342472 w 67"/>
                  <a:gd name="T9" fmla="*/ 1477663148 h 106"/>
                  <a:gd name="T10" fmla="*/ 1124264716 w 67"/>
                  <a:gd name="T11" fmla="*/ 1619353423 h 106"/>
                  <a:gd name="T12" fmla="*/ 1144342472 w 67"/>
                  <a:gd name="T13" fmla="*/ 1740806729 h 106"/>
                  <a:gd name="T14" fmla="*/ 1104186960 w 67"/>
                  <a:gd name="T15" fmla="*/ 1882501504 h 106"/>
                  <a:gd name="T16" fmla="*/ 301143935 w 67"/>
                  <a:gd name="T17" fmla="*/ 1963467375 h 106"/>
                  <a:gd name="T18" fmla="*/ 240915148 w 67"/>
                  <a:gd name="T19" fmla="*/ 1922984439 h 106"/>
                  <a:gd name="T20" fmla="*/ 240915148 w 67"/>
                  <a:gd name="T21" fmla="*/ 1680082326 h 106"/>
                  <a:gd name="T22" fmla="*/ 240915148 w 67"/>
                  <a:gd name="T23" fmla="*/ 1659840858 h 106"/>
                  <a:gd name="T24" fmla="*/ 240915148 w 67"/>
                  <a:gd name="T25" fmla="*/ 1437175713 h 106"/>
                  <a:gd name="T26" fmla="*/ 301143935 w 67"/>
                  <a:gd name="T27" fmla="*/ 1396692777 h 106"/>
                  <a:gd name="T28" fmla="*/ 321217210 w 67"/>
                  <a:gd name="T29" fmla="*/ 1275243970 h 106"/>
                  <a:gd name="T30" fmla="*/ 0 w 67"/>
                  <a:gd name="T31" fmla="*/ 688227904 h 106"/>
                  <a:gd name="T32" fmla="*/ 662512176 w 67"/>
                  <a:gd name="T33" fmla="*/ 0 h 106"/>
                  <a:gd name="T34" fmla="*/ 562132358 w 67"/>
                  <a:gd name="T35" fmla="*/ 829918179 h 106"/>
                  <a:gd name="T36" fmla="*/ 602283389 w 67"/>
                  <a:gd name="T37" fmla="*/ 789435244 h 106"/>
                  <a:gd name="T38" fmla="*/ 662512176 w 67"/>
                  <a:gd name="T39" fmla="*/ 829918179 h 106"/>
                  <a:gd name="T40" fmla="*/ 722740963 w 67"/>
                  <a:gd name="T41" fmla="*/ 789435244 h 106"/>
                  <a:gd name="T42" fmla="*/ 782969750 w 67"/>
                  <a:gd name="T43" fmla="*/ 829918179 h 106"/>
                  <a:gd name="T44" fmla="*/ 863276293 w 67"/>
                  <a:gd name="T45" fmla="*/ 769193776 h 106"/>
                  <a:gd name="T46" fmla="*/ 782969750 w 67"/>
                  <a:gd name="T47" fmla="*/ 1052578825 h 106"/>
                  <a:gd name="T48" fmla="*/ 883349568 w 67"/>
                  <a:gd name="T49" fmla="*/ 1335968374 h 106"/>
                  <a:gd name="T50" fmla="*/ 883349568 w 67"/>
                  <a:gd name="T51" fmla="*/ 1174032132 h 106"/>
                  <a:gd name="T52" fmla="*/ 1124264716 w 67"/>
                  <a:gd name="T53" fmla="*/ 951371486 h 106"/>
                  <a:gd name="T54" fmla="*/ 1043958173 w 67"/>
                  <a:gd name="T55" fmla="*/ 303631016 h 106"/>
                  <a:gd name="T56" fmla="*/ 301143935 w 67"/>
                  <a:gd name="T57" fmla="*/ 303631016 h 106"/>
                  <a:gd name="T58" fmla="*/ 220837392 w 67"/>
                  <a:gd name="T59" fmla="*/ 971612954 h 106"/>
                  <a:gd name="T60" fmla="*/ 461752540 w 67"/>
                  <a:gd name="T61" fmla="*/ 1194273599 h 106"/>
                  <a:gd name="T62" fmla="*/ 461752540 w 67"/>
                  <a:gd name="T63" fmla="*/ 1356209842 h 106"/>
                  <a:gd name="T64" fmla="*/ 582210114 w 67"/>
                  <a:gd name="T65" fmla="*/ 1052578825 h 106"/>
                  <a:gd name="T66" fmla="*/ 501903571 w 67"/>
                  <a:gd name="T67" fmla="*/ 769193776 h 106"/>
                  <a:gd name="T68" fmla="*/ 803047506 w 67"/>
                  <a:gd name="T69" fmla="*/ 870401115 h 106"/>
                  <a:gd name="T70" fmla="*/ 722740963 w 67"/>
                  <a:gd name="T71" fmla="*/ 850159647 h 106"/>
                  <a:gd name="T72" fmla="*/ 602283389 w 67"/>
                  <a:gd name="T73" fmla="*/ 850159647 h 106"/>
                  <a:gd name="T74" fmla="*/ 542054602 w 67"/>
                  <a:gd name="T75" fmla="*/ 850159647 h 106"/>
                  <a:gd name="T76" fmla="*/ 642438901 w 67"/>
                  <a:gd name="T77" fmla="*/ 1032337357 h 106"/>
                  <a:gd name="T78" fmla="*/ 642438901 w 67"/>
                  <a:gd name="T79" fmla="*/ 1356209842 h 106"/>
                  <a:gd name="T80" fmla="*/ 702663207 w 67"/>
                  <a:gd name="T81" fmla="*/ 1032337357 h 106"/>
                  <a:gd name="T82" fmla="*/ 702663207 w 67"/>
                  <a:gd name="T83" fmla="*/ 1012095889 h 106"/>
                  <a:gd name="T84" fmla="*/ 863276293 w 67"/>
                  <a:gd name="T85" fmla="*/ 1943225907 h 106"/>
                  <a:gd name="T86" fmla="*/ 682589932 w 67"/>
                  <a:gd name="T87" fmla="*/ 2145645085 h 106"/>
                  <a:gd name="T88" fmla="*/ 863276293 w 67"/>
                  <a:gd name="T89" fmla="*/ 1943225907 h 106"/>
                  <a:gd name="T90" fmla="*/ 341294966 w 67"/>
                  <a:gd name="T91" fmla="*/ 1781289665 h 106"/>
                  <a:gd name="T92" fmla="*/ 341294966 w 67"/>
                  <a:gd name="T93" fmla="*/ 1821772601 h 106"/>
                  <a:gd name="T94" fmla="*/ 1003807142 w 67"/>
                  <a:gd name="T95" fmla="*/ 1740806729 h 106"/>
                  <a:gd name="T96" fmla="*/ 1003807142 w 67"/>
                  <a:gd name="T97" fmla="*/ 1477663148 h 106"/>
                  <a:gd name="T98" fmla="*/ 341294966 w 67"/>
                  <a:gd name="T99" fmla="*/ 1558629019 h 106"/>
                  <a:gd name="T100" fmla="*/ 1003807142 w 67"/>
                  <a:gd name="T101" fmla="*/ 1497904616 h 106"/>
                  <a:gd name="T102" fmla="*/ 1003807142 w 67"/>
                  <a:gd name="T103" fmla="*/ 1477663148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74" name="直接连接符 73"/>
              <p:cNvCxnSpPr/>
              <p:nvPr/>
            </p:nvCxnSpPr>
            <p:spPr bwMode="auto">
              <a:xfrm>
                <a:off x="11110772" y="2245049"/>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77A16C16-6429-459E-9B8F-A133AEB33485}"/>
              </a:ext>
            </a:extLst>
          </p:cNvPr>
          <p:cNvSpPr/>
          <p:nvPr/>
        </p:nvSpPr>
        <p:spPr>
          <a:xfrm>
            <a:off x="2576082" y="1966538"/>
            <a:ext cx="1439818" cy="369332"/>
          </a:xfrm>
          <a:prstGeom prst="rect">
            <a:avLst/>
          </a:prstGeom>
        </p:spPr>
        <p:txBody>
          <a:bodyPr wrap="none">
            <a:spAutoFit/>
          </a:bodyPr>
          <a:lstStyle/>
          <a:p>
            <a:r>
              <a:rPr lang="en-US" altLang="zh-CN" dirty="0">
                <a:solidFill>
                  <a:srgbClr val="24292E"/>
                </a:solidFill>
                <a:latin typeface="-apple-system"/>
              </a:rPr>
              <a:t>QPSK</a:t>
            </a:r>
            <a:r>
              <a:rPr lang="zh-CN" altLang="en-US" dirty="0">
                <a:solidFill>
                  <a:srgbClr val="24292E"/>
                </a:solidFill>
                <a:latin typeface="-apple-system"/>
              </a:rPr>
              <a:t>星座图</a:t>
            </a:r>
            <a:r>
              <a:rPr lang="en-US" altLang="zh-CN" dirty="0">
                <a:solidFill>
                  <a:srgbClr val="24292E"/>
                </a:solidFill>
                <a:latin typeface="-apple-system"/>
              </a:rPr>
              <a:t>:</a:t>
            </a:r>
            <a:endParaRPr lang="zh-CN" altLang="en-US" dirty="0"/>
          </a:p>
        </p:txBody>
      </p:sp>
      <p:pic>
        <p:nvPicPr>
          <p:cNvPr id="8" name="图片 7">
            <a:extLst>
              <a:ext uri="{FF2B5EF4-FFF2-40B4-BE49-F238E27FC236}">
                <a16:creationId xmlns:a16="http://schemas.microsoft.com/office/drawing/2014/main" id="{5D0CCD6B-33EC-4804-A926-9FC677C25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991" y="2586131"/>
            <a:ext cx="2329805" cy="2329805"/>
          </a:xfrm>
          <a:prstGeom prst="rect">
            <a:avLst/>
          </a:prstGeom>
        </p:spPr>
      </p:pic>
      <p:pic>
        <p:nvPicPr>
          <p:cNvPr id="18" name="图片 17">
            <a:extLst>
              <a:ext uri="{FF2B5EF4-FFF2-40B4-BE49-F238E27FC236}">
                <a16:creationId xmlns:a16="http://schemas.microsoft.com/office/drawing/2014/main" id="{2B56D619-004B-4460-BC70-36FD7C54C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087" y="2577445"/>
            <a:ext cx="2338491" cy="2338491"/>
          </a:xfrm>
          <a:prstGeom prst="rect">
            <a:avLst/>
          </a:prstGeom>
        </p:spPr>
      </p:pic>
    </p:spTree>
    <p:extLst>
      <p:ext uri="{BB962C8B-B14F-4D97-AF65-F5344CB8AC3E}">
        <p14:creationId xmlns:p14="http://schemas.microsoft.com/office/powerpoint/2010/main" val="1531391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53" presetClass="entr" presetSubtype="16" fill="hold" nodeType="withEffect">
                                  <p:stCondLst>
                                    <p:cond delay="250"/>
                                  </p:stCondLst>
                                  <p:childTnLst>
                                    <p:set>
                                      <p:cBhvr>
                                        <p:cTn id="30" dur="1" fill="hold">
                                          <p:stCondLst>
                                            <p:cond delay="0"/>
                                          </p:stCondLst>
                                        </p:cTn>
                                        <p:tgtEl>
                                          <p:spTgt spid="46"/>
                                        </p:tgtEl>
                                        <p:attrNameLst>
                                          <p:attrName>style.visibility</p:attrName>
                                        </p:attrNameLst>
                                      </p:cBhvr>
                                      <p:to>
                                        <p:strVal val="visible"/>
                                      </p:to>
                                    </p:set>
                                    <p:anim calcmode="lin" valueType="num">
                                      <p:cBhvr>
                                        <p:cTn id="31" dur="500" fill="hold"/>
                                        <p:tgtEl>
                                          <p:spTgt spid="46"/>
                                        </p:tgtEl>
                                        <p:attrNameLst>
                                          <p:attrName>ppt_w</p:attrName>
                                        </p:attrNameLst>
                                      </p:cBhvr>
                                      <p:tavLst>
                                        <p:tav tm="0">
                                          <p:val>
                                            <p:fltVal val="0"/>
                                          </p:val>
                                        </p:tav>
                                        <p:tav tm="100000">
                                          <p:val>
                                            <p:strVal val="#ppt_w"/>
                                          </p:val>
                                        </p:tav>
                                      </p:tavLst>
                                    </p:anim>
                                    <p:anim calcmode="lin" valueType="num">
                                      <p:cBhvr>
                                        <p:cTn id="32" dur="500" fill="hold"/>
                                        <p:tgtEl>
                                          <p:spTgt spid="46"/>
                                        </p:tgtEl>
                                        <p:attrNameLst>
                                          <p:attrName>ppt_h</p:attrName>
                                        </p:attrNameLst>
                                      </p:cBhvr>
                                      <p:tavLst>
                                        <p:tav tm="0">
                                          <p:val>
                                            <p:fltVal val="0"/>
                                          </p:val>
                                        </p:tav>
                                        <p:tav tm="100000">
                                          <p:val>
                                            <p:strVal val="#ppt_h"/>
                                          </p:val>
                                        </p:tav>
                                      </p:tavLst>
                                    </p:anim>
                                    <p:animEffect transition="in" filter="fade">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654</Words>
  <Application>Microsoft Office PowerPoint</Application>
  <PresentationFormat>宽屏</PresentationFormat>
  <Paragraphs>107</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-apple-system</vt:lpstr>
      <vt:lpstr>PingFang SC</vt:lpstr>
      <vt:lpstr>微软雅黑</vt:lpstr>
      <vt:lpstr>微软雅黑</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刘嘉琦</cp:lastModifiedBy>
  <cp:revision>82</cp:revision>
  <dcterms:created xsi:type="dcterms:W3CDTF">2015-04-13T12:15:43Z</dcterms:created>
  <dcterms:modified xsi:type="dcterms:W3CDTF">2019-12-25T06:50:23Z</dcterms:modified>
</cp:coreProperties>
</file>