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6" r:id="rId6"/>
    <p:sldId id="268" r:id="rId7"/>
    <p:sldId id="267" r:id="rId8"/>
    <p:sldId id="262" r:id="rId9"/>
    <p:sldId id="269" r:id="rId10"/>
    <p:sldId id="270" r:id="rId11"/>
    <p:sldId id="273" r:id="rId12"/>
    <p:sldId id="274" r:id="rId13"/>
    <p:sldId id="282" r:id="rId14"/>
    <p:sldId id="288" r:id="rId15"/>
    <p:sldId id="278" r:id="rId16"/>
    <p:sldId id="265" r:id="rId17"/>
    <p:sldId id="280" r:id="rId18"/>
    <p:sldId id="279" r:id="rId19"/>
    <p:sldId id="292" r:id="rId20"/>
    <p:sldId id="293" r:id="rId21"/>
    <p:sldId id="283" r:id="rId22"/>
    <p:sldId id="284" r:id="rId23"/>
    <p:sldId id="290" r:id="rId24"/>
    <p:sldId id="291" r:id="rId25"/>
    <p:sldId id="289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3197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3.jpg"/><Relationship Id="rId5" Type="http://schemas.openxmlformats.org/officeDocument/2006/relationships/image" Target="../media/image8.jpg"/><Relationship Id="rId10" Type="http://schemas.openxmlformats.org/officeDocument/2006/relationships/image" Target="../media/image1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3E0-C354-43D6-B278-E859D6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10608495" y="5730466"/>
            <a:ext cx="1072964" cy="6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0" y="2967787"/>
            <a:ext cx="10965447" cy="3393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BLOCKCHAIN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Adopted by the commercial real estate (CRE) industry.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D1C1D"/>
                </a:solidFill>
                <a:latin typeface="Slack-Lato"/>
              </a:rPr>
              <a:t>SMART CONTRACTS</a:t>
            </a:r>
          </a:p>
          <a:p>
            <a:r>
              <a:rPr lang="en-US" sz="2400" dirty="0">
                <a:latin typeface="Slack-Lato"/>
              </a:rPr>
              <a:t>Ethereum allows developers to write smart contracts which define the EVM  instructions</a:t>
            </a:r>
          </a:p>
          <a:p>
            <a:r>
              <a:rPr lang="en-US" sz="2400" dirty="0">
                <a:latin typeface="Slack-Lato"/>
              </a:rPr>
              <a:t>Smart contracts exist within the decentralized database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FF4D-3F95-445D-8829-F9000390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2823410"/>
            <a:ext cx="11177670" cy="3144255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DIGITAL TOKEN</a:t>
            </a:r>
          </a:p>
          <a:p>
            <a:pPr lvl="1"/>
            <a:r>
              <a:rPr lang="en-US" sz="2400" dirty="0">
                <a:latin typeface="Slack-Lato"/>
              </a:rPr>
              <a:t>ERC 721 Standard</a:t>
            </a:r>
          </a:p>
          <a:p>
            <a:pPr lvl="1"/>
            <a:r>
              <a:rPr lang="en-US" sz="2400" dirty="0">
                <a:latin typeface="Slack-Lato"/>
              </a:rPr>
              <a:t>ERC 2615 Standard (Rental &amp; Mortgage)</a:t>
            </a:r>
          </a:p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GAS</a:t>
            </a:r>
          </a:p>
          <a:p>
            <a:pPr lvl="1"/>
            <a:r>
              <a:rPr lang="en-US" sz="2400" dirty="0">
                <a:latin typeface="Slack-Lato"/>
              </a:rPr>
              <a:t>Used when a user makes a smart contract function call, they must declare the amount of gas and pay that amount</a:t>
            </a:r>
          </a:p>
          <a:p>
            <a:pPr lvl="1"/>
            <a:r>
              <a:rPr lang="en-US" sz="2400" dirty="0">
                <a:latin typeface="Slack-Lato"/>
              </a:rPr>
              <a:t>Incentivizes nodes for participating in the network and computing jobs to deploy smart contracts into the database</a:t>
            </a: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800" b="1" dirty="0">
              <a:latin typeface="Slack-Lato"/>
            </a:endParaRPr>
          </a:p>
          <a:p>
            <a:pPr marL="324000" lvl="1" indent="0">
              <a:buNone/>
            </a:pPr>
            <a:endParaRPr lang="en-US" sz="2800" b="1" dirty="0">
              <a:latin typeface="Slack-La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7C70-5274-4E95-A2DC-2CA20E88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Ames, Iowa Housing Sales</a:t>
            </a:r>
          </a:p>
          <a:p>
            <a:pPr lvl="1"/>
            <a:r>
              <a:rPr lang="en-US" sz="2200" dirty="0">
                <a:latin typeface="Slack-Lato"/>
              </a:rPr>
              <a:t>From 2006-2010, 2930 rows, 82 columns which include 23 nominal, 23 ordinal, 14 discrete, and 20 continuous variables</a:t>
            </a:r>
            <a:endParaRPr lang="en-US" sz="2600" b="1" dirty="0">
              <a:latin typeface="Slack-Lato"/>
            </a:endParaRPr>
          </a:p>
          <a:p>
            <a:r>
              <a:rPr lang="en-US" sz="3200" b="1" dirty="0"/>
              <a:t>Model Selection </a:t>
            </a:r>
          </a:p>
          <a:p>
            <a:pPr lvl="1"/>
            <a:r>
              <a:rPr lang="en-US" sz="2400" dirty="0">
                <a:latin typeface="Slack-Lato"/>
              </a:rPr>
              <a:t>Regression Analysis</a:t>
            </a:r>
          </a:p>
          <a:p>
            <a:pPr lvl="1"/>
            <a:r>
              <a:rPr lang="en-US" sz="2400" dirty="0">
                <a:latin typeface="Slack-Lato"/>
              </a:rPr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60C545-5500-4BA8-9F0C-406ABD69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36104"/>
            <a:ext cx="11041718" cy="95720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96447" y="-1810577"/>
            <a:ext cx="5903408" cy="10914360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7685" y="4665467"/>
            <a:ext cx="1081186" cy="8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3600" y="4665467"/>
            <a:ext cx="1081186" cy="871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5855" y="3899752"/>
            <a:ext cx="1081186" cy="87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1770" y="3899752"/>
            <a:ext cx="1081186" cy="8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025" y="3123085"/>
            <a:ext cx="1081186" cy="871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89940" y="3131884"/>
            <a:ext cx="1081186" cy="87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338" y="3617126"/>
            <a:ext cx="540592" cy="522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361" y="6049553"/>
            <a:ext cx="540592" cy="522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4802" y="2848698"/>
            <a:ext cx="540592" cy="522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59941" y="2094899"/>
            <a:ext cx="540592" cy="522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356" y="4510605"/>
            <a:ext cx="540592" cy="522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7811" y="5283785"/>
            <a:ext cx="540592" cy="522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110" y="3647790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133" y="6080217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583" y="5314449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129" y="4541270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575" y="2879362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713" y="2125563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4468" y="355011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6701" y="271969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7011" y="1842783"/>
            <a:ext cx="18129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6310" y="5920546"/>
            <a:ext cx="1997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5317" y="5124657"/>
            <a:ext cx="1890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4900" y="509441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575" y="3365097"/>
            <a:ext cx="514584" cy="39885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665" y="4758572"/>
            <a:ext cx="770870" cy="770870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236" y="4735908"/>
            <a:ext cx="811332" cy="81133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5780" y="4014695"/>
            <a:ext cx="530446" cy="654414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052" y="3241174"/>
            <a:ext cx="691280" cy="69128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879" y="3978633"/>
            <a:ext cx="766072" cy="7660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69723" y="6363107"/>
            <a:ext cx="6924800" cy="353622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723" y="5961889"/>
            <a:ext cx="1053664" cy="35362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A623A-941B-40E2-BCA8-D591BC35D7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450183" y="703577"/>
            <a:ext cx="1804276" cy="1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9" grpId="0"/>
      <p:bldP spid="92" grpId="0"/>
      <p:bldP spid="95" grpId="0"/>
      <p:bldP spid="98" grpId="0"/>
      <p:bldP spid="101" grpId="0"/>
      <p:bldP spid="104" grpId="0"/>
      <p:bldP spid="108" grpId="0" animBg="1"/>
      <p:bldP spid="7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4016" y="6468645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32D-F337-45AB-8D62-B5DDB00F8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40FD0-BABA-4420-B516-F03A7545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4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FACCF-9813-43EC-A9A4-43DE7F4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Slack-Lato"/>
              </a:rPr>
              <a:t>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36B25D-7373-4578-8178-63444A7E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002" y="1825319"/>
            <a:ext cx="3899857" cy="3703320"/>
          </a:xfrm>
          <a:ln w="57150">
            <a:noFill/>
          </a:ln>
        </p:spPr>
        <p:txBody>
          <a:bodyPr anchor="b">
            <a:noAutofit/>
          </a:bodyPr>
          <a:lstStyle/>
          <a:p>
            <a:endParaRPr lang="en-US" sz="4800" dirty="0">
              <a:solidFill>
                <a:srgbClr val="FFFFFF"/>
              </a:solidFill>
              <a:latin typeface="Slack-Lato"/>
            </a:endParaRPr>
          </a:p>
          <a:p>
            <a:r>
              <a:rPr lang="en-US" sz="4800" dirty="0">
                <a:solidFill>
                  <a:srgbClr val="FFFFFF"/>
                </a:solidFill>
                <a:latin typeface="Slack-Lato"/>
              </a:rPr>
              <a:t>THANK YOU</a:t>
            </a:r>
          </a:p>
          <a:p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3CD6-58CF-446E-9F29-0955B724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024391"/>
            <a:ext cx="72237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AD1E-8B53-4A57-B4E6-03AA7B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536738"/>
            <a:ext cx="6686139" cy="5837711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- </a:t>
            </a:r>
            <a:r>
              <a:rPr lang="en-US" sz="3200" b="1" dirty="0" err="1"/>
              <a:t>FinTechies</a:t>
            </a:r>
            <a:endParaRPr lang="en-US" sz="3200" b="1" dirty="0"/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Property Management Process</a:t>
            </a:r>
          </a:p>
          <a:p>
            <a:r>
              <a:rPr lang="en-US" sz="3200" b="1" dirty="0"/>
              <a:t>Development platforms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  <a:p>
            <a:r>
              <a:rPr lang="en-US" sz="3200" b="1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DFE134-90FC-4617-8053-27160FAF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5580-7BBF-456C-8E50-A742BC2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31835"/>
            <a:ext cx="7290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TEAM 1: FinTechies  // Smart Contracts with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324A-64CB-4867-A87F-5EB215E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CD80A-1B72-455E-8948-E935B743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2FE38-F761-482A-8016-D0D1A15B7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4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16CC-762D-4B78-9C4A-28BA4D9C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E0D1-EBE2-4165-9EB1-485ADBFF9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1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6678-DB8D-484C-931D-A77ED99C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A8E1-9DCF-496C-AD5F-1F5270797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FinTECHIES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D5288-C04A-4BDB-B10E-79394FD37FED}"/>
              </a:ext>
            </a:extLst>
          </p:cNvPr>
          <p:cNvSpPr/>
          <p:nvPr/>
        </p:nvSpPr>
        <p:spPr>
          <a:xfrm>
            <a:off x="9081655" y="644711"/>
            <a:ext cx="2619764" cy="14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home, apartments, investment property,  property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91A7-D8DE-4B4B-90A8-2700168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</a:t>
            </a:r>
          </a:p>
          <a:p>
            <a:r>
              <a:rPr lang="en-US" sz="3200" dirty="0"/>
              <a:t>Auctions</a:t>
            </a:r>
          </a:p>
          <a:p>
            <a:r>
              <a:rPr lang="en-US" sz="3200" dirty="0"/>
              <a:t>Token Management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Security Deposit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17812" y="4392713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7" y="2035715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481981" y="2035715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038620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6523470" y="4395867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038620"/>
            <a:ext cx="215072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393284"/>
            <a:ext cx="214884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602" y="6491122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EEC6-01F8-465E-9F03-9351A05173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F53FBB-9E30-43ED-8052-2FDB0DEADD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1967" y="4361817"/>
            <a:ext cx="2148840" cy="2129305"/>
          </a:xfrm>
          <a:prstGeom prst="rect">
            <a:avLst/>
          </a:prstGeom>
          <a:ln w="19050" cap="sq">
            <a:solidFill>
              <a:schemeClr val="tx1">
                <a:alpha val="0"/>
              </a:schemeClr>
            </a:solidFill>
          </a:ln>
          <a:effectLst>
            <a:outerShdw blurRad="50800" dist="50800" dir="5400000" algn="ctr" rotWithShape="0">
              <a:schemeClr val="tx2">
                <a:alpha val="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936D8-55B6-4B58-9275-BBD4B7A9657B}"/>
              </a:ext>
            </a:extLst>
          </p:cNvPr>
          <p:cNvSpPr txBox="1"/>
          <p:nvPr/>
        </p:nvSpPr>
        <p:spPr>
          <a:xfrm>
            <a:off x="9461967" y="4392713"/>
            <a:ext cx="2170753" cy="2098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3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1136</Words>
  <Application>Microsoft Office PowerPoint</Application>
  <PresentationFormat>Widescreen</PresentationFormat>
  <Paragraphs>212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Solidity</vt:lpstr>
      <vt:lpstr>Contents</vt:lpstr>
      <vt:lpstr>FinTECHIES</vt:lpstr>
      <vt:lpstr>Project Description</vt:lpstr>
      <vt:lpstr>Project Description</vt:lpstr>
      <vt:lpstr>PROPERTY MANAGEMENT Process</vt:lpstr>
      <vt:lpstr>Property management Process Details</vt:lpstr>
      <vt:lpstr>Development platforms</vt:lpstr>
      <vt:lpstr>DEVELOPMENT PLATFORMs</vt:lpstr>
      <vt:lpstr>Financial transaction management</vt:lpstr>
      <vt:lpstr>Financial Transaction Management</vt:lpstr>
      <vt:lpstr>Financial transactions management</vt:lpstr>
      <vt:lpstr>Housing modeling analysis</vt:lpstr>
      <vt:lpstr>Comparing models / model selection</vt:lpstr>
      <vt:lpstr>Process OVERVIEW</vt:lpstr>
      <vt:lpstr>DEMONSTRATIONs</vt:lpstr>
      <vt:lpstr>NEXT STEPS</vt:lpstr>
      <vt:lpstr>KEY CHALLENGES</vt:lpstr>
      <vt:lpstr>QUESTIONS</vt:lpstr>
      <vt:lpstr>APPENDIX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Sangani, Prashant (Cognizant)</dc:creator>
  <cp:lastModifiedBy>Sangani, Prashant (Cognizant)</cp:lastModifiedBy>
  <cp:revision>6</cp:revision>
  <dcterms:created xsi:type="dcterms:W3CDTF">2020-10-13T01:25:40Z</dcterms:created>
  <dcterms:modified xsi:type="dcterms:W3CDTF">2020-10-13T02:32:53Z</dcterms:modified>
</cp:coreProperties>
</file>