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" y="-7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534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432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73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1875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43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42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42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162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0165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966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55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8EB3-DDBF-4050-BE3A-8768AC86F755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7039-6DAE-4963-8EE6-19E37F6BB2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62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22717" y="188516"/>
            <a:ext cx="2281877" cy="3204124"/>
            <a:chOff x="161396" y="188516"/>
            <a:chExt cx="2106348" cy="3204124"/>
          </a:xfrm>
        </p:grpSpPr>
        <p:sp>
          <p:nvSpPr>
            <p:cNvPr id="41" name="Rectangle 40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Monotype Corsiva" pitchFamily="66" charset="0"/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Now is the time to conserve </a:t>
              </a:r>
              <a:endParaRPr lang="en-GB" sz="1000" dirty="0" smtClean="0">
                <a:solidFill>
                  <a:schemeClr val="tx1"/>
                </a:solidFill>
                <a:latin typeface="Corbel" pitchFamily="34" charset="0"/>
              </a:endParaRPr>
            </a:p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energy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and resources. 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A project fails, but gain an Abundance. 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Now is the time for hurried </a:t>
              </a:r>
              <a:endParaRPr lang="en-GB" sz="1000" dirty="0" smtClean="0">
                <a:solidFill>
                  <a:schemeClr val="tx1"/>
                </a:solidFill>
                <a:latin typeface="Corbel" pitchFamily="34" charset="0"/>
              </a:endParaRPr>
            </a:p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l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abour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and final efforts. 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A project finishes early, but gain a Scarcity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.</a:t>
              </a:r>
              <a:endParaRPr lang="en-GB" sz="1000" b="1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Monotype Corsiva" pitchFamily="66" charset="0"/>
                  </a:rPr>
                  <a:t>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group has the highest status in the community? What must people do to gain inclusion in this group?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Are there distinct family units in the community? If so, what family structures are common? </a:t>
                </a: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contingent within the community demand to be heard. Who are they? What are they asking for? 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contingent within the community have acted on their frustrations. What have they damaged, and why did they damage it? Is it permanent? </a:t>
                </a: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7120524" y="3392640"/>
            <a:ext cx="2281877" cy="3204124"/>
            <a:chOff x="161396" y="188516"/>
            <a:chExt cx="2106348" cy="3204124"/>
          </a:xfrm>
        </p:grpSpPr>
        <p:sp>
          <p:nvSpPr>
            <p:cNvPr id="94" name="Rectangle 93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2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A headstrong community member takes charge of the community’s work efforts.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 A project fails, and then a different project finishes early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.</a:t>
              </a:r>
              <a:endParaRPr lang="en-GB" sz="1000" b="1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A headstrong community member tries to take control of the community. How are they prevented from doing this? Due to the conflict,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project dice are not reduced this week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.</a:t>
              </a:r>
              <a:endParaRPr lang="en-GB" sz="1000" b="1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Someone returns to the community.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Who? Where were they? 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You find a body. Do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people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recognize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who it is?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happened? </a:t>
                </a: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There’s a large body of water on the map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. Where is it &amp; what does it look like?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There’s a giant, man-made structure on the map. Where is it? Why is it abandoned? </a:t>
                </a: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Someone new arrives. Who?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Why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are they in distress? 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Someone leaves the community.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Who? What are they looking for? </a:t>
                </a: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4" name="Group 143"/>
          <p:cNvGrpSpPr/>
          <p:nvPr/>
        </p:nvGrpSpPr>
        <p:grpSpPr>
          <a:xfrm>
            <a:off x="4900396" y="185780"/>
            <a:ext cx="2281877" cy="3207109"/>
            <a:chOff x="4900396" y="185780"/>
            <a:chExt cx="2281877" cy="3207109"/>
          </a:xfrm>
        </p:grpSpPr>
        <p:grpSp>
          <p:nvGrpSpPr>
            <p:cNvPr id="88" name="Group 87"/>
            <p:cNvGrpSpPr/>
            <p:nvPr/>
          </p:nvGrpSpPr>
          <p:grpSpPr>
            <a:xfrm>
              <a:off x="4900396" y="185780"/>
              <a:ext cx="2281877" cy="3204124"/>
              <a:chOff x="2674060" y="3392764"/>
              <a:chExt cx="2281877" cy="3204124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136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Autumn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92" name="Rectangle 91"/>
                <p:cNvSpPr/>
                <p:nvPr/>
              </p:nvSpPr>
              <p:spPr>
                <a:xfrm>
                  <a:off x="2693686" y="3906204"/>
                  <a:ext cx="2223000" cy="1752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 community becomes obsessed with a single project. Which one? Why? Choose one: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just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just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They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decide to take more time to ensure that it is perfect. 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Add 3 weeks to the project die. </a:t>
                  </a:r>
                  <a:endParaRPr lang="en-GB" sz="1000" b="1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just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just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They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drop everything else to work on it. 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All other projects fail. </a:t>
                  </a:r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143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2303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3426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22717" y="188516"/>
            <a:ext cx="2281877" cy="3204124"/>
            <a:chOff x="161396" y="188516"/>
            <a:chExt cx="2106348" cy="3204124"/>
          </a:xfrm>
        </p:grpSpPr>
        <p:sp>
          <p:nvSpPr>
            <p:cNvPr id="41" name="Rectangle 40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3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Someone comes up with an ingenious solution to a big problem and as a result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a project finishes early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. </a:t>
              </a:r>
            </a:p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What was their idea? 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Someone comes up with a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plan</a:t>
              </a:r>
            </a:p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to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ensure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safety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and comfort </a:t>
              </a:r>
              <a:endParaRPr lang="en-GB" sz="1000" dirty="0" smtClean="0">
                <a:solidFill>
                  <a:schemeClr val="tx1"/>
                </a:solidFill>
                <a:latin typeface="Corbel" pitchFamily="34" charset="0"/>
              </a:endParaRPr>
            </a:p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during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the coldest months. 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Start a project related to this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.</a:t>
              </a:r>
              <a:endParaRPr lang="en-GB" sz="1000" b="1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Someone leaves the community after issuing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dire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warning.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Who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? What is the warning? 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Someone issues a dire warning, and the community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leaps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into action to avoid disaster. What is the warning?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 Start a contentious project that relates to it. </a:t>
                </a: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Monotype Corsiva" pitchFamily="66" charset="0"/>
                  </a:rPr>
                  <a:t>3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Someone new arrives. Who?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Two of the community’s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younger members get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into a fight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provoked them? </a:t>
                </a: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Summer is a time for production and tending to the earth.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Start a project related to food production. 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Summer is a time for conquest and the gathering of might.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 Start a project related to military readiness and conquest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7120524" y="3392640"/>
            <a:ext cx="2281877" cy="3204124"/>
            <a:chOff x="161396" y="188516"/>
            <a:chExt cx="2106348" cy="3204124"/>
          </a:xfrm>
        </p:grpSpPr>
        <p:sp>
          <p:nvSpPr>
            <p:cNvPr id="94" name="Rectangle 93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4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All the animals and young children are crying and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won’t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stop.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Hold a discussion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about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this in 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addition to your regular action for the week</a:t>
              </a:r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.</a:t>
              </a:r>
              <a:endParaRPr lang="en-GB" sz="1000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A great atrocity is revealed. What is it? Who uncovers it? 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4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 strongest among you dies. What caused the death? 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 weakest among you dies.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Who’s to blame for their death? </a:t>
                </a: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4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important and basic tools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does the community lack? 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Where are you storing your food?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Why is this a risky place to store things? </a:t>
                </a: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4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 eldest among you dies.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caused the death? 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 eldest among you is very sick. Caring for them and searching for a cure requires the help of the entire community.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 Do not reduce project dice this week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443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122717" y="188516"/>
            <a:ext cx="2281877" cy="3204124"/>
            <a:chOff x="161396" y="188516"/>
            <a:chExt cx="2106348" cy="3204124"/>
          </a:xfrm>
        </p:grpSpPr>
        <p:sp>
          <p:nvSpPr>
            <p:cNvPr id="41" name="Rectangle 40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5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Winter elements destroy a food source. If this was your only food source,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add a Scarcity. 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Winter elements leave everyone cold, tired, and miserable.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Project dice are not reduced this week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.</a:t>
              </a:r>
              <a:endParaRPr lang="en-GB" sz="1000" b="1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5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 Parish arrives. Who are they? Why have they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chosen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your community, and for what? 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small gang of marauders is making its way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through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local terrain. How many are there?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weapons do they carry? </a:t>
                </a: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5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There is a disquieting legend about this place. What is it?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Alarming weather patterns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destroy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something.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How and what? </a:t>
                </a: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5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 project finishes early.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led to its early completion? 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 weather is nice and people can feel the potential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all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around them.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 Start a new project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7120524" y="3392640"/>
            <a:ext cx="2281877" cy="3204124"/>
            <a:chOff x="161396" y="188516"/>
            <a:chExt cx="2106348" cy="3204124"/>
          </a:xfrm>
        </p:grpSpPr>
        <p:sp>
          <p:nvSpPr>
            <p:cNvPr id="94" name="Rectangle 93"/>
            <p:cNvSpPr/>
            <p:nvPr/>
          </p:nvSpPr>
          <p:spPr>
            <a:xfrm>
              <a:off x="179512" y="188640"/>
              <a:ext cx="2052000" cy="32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33404" y="476672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33404" y="1412776"/>
              <a:ext cx="194421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179512" y="2204864"/>
              <a:ext cx="808421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971600" y="123275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6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396" y="188640"/>
              <a:ext cx="11702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00" dirty="0" smtClean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rPr>
                <a:t>The Quiet Year</a:t>
              </a:r>
              <a:endParaRPr lang="en-GB" sz="1300" dirty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41744" y="188516"/>
              <a:ext cx="1026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300" dirty="0" smtClean="0">
                  <a:latin typeface="Monotype Corsiva" pitchFamily="66" charset="0"/>
                </a:rPr>
                <a:t>Winter</a:t>
              </a:r>
              <a:endParaRPr lang="en-GB" sz="1300" dirty="0">
                <a:latin typeface="Monotype Corsiva" pitchFamily="66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9512" y="476672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The time has come to consolidate your efforts and your borders.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Projects located outside the settlement fail, </a:t>
              </a:r>
            </a:p>
            <a:p>
              <a:pPr algn="ctr"/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and all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remaining projects are reduced by 2 this week. 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79512" y="1412776"/>
              <a:ext cx="2052000" cy="9361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Corbel" pitchFamily="34" charset="0"/>
                </a:rPr>
                <a:t>Someone finds a curious opportunity on the edge of the map. </a:t>
              </a:r>
              <a:r>
                <a:rPr lang="en-GB" sz="1000" b="1" dirty="0" smtClean="0">
                  <a:solidFill>
                    <a:schemeClr val="tx1"/>
                  </a:solidFill>
                  <a:latin typeface="Corbel" pitchFamily="34" charset="0"/>
                </a:rPr>
                <a:t>Start a project related to this discovery. 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6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Introduce a dark mystery among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 members of the community. 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Conflict flares up among community members,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and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as a result,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project fails. </a:t>
                </a: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6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Are there children in your community? If there are,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their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role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in the community? 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How old are the eldest members of the community? What special needs do they have? </a:t>
                </a: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6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Outsiders arrive in the area.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Why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are they a threat?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How are they vulnerable? 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Outsiders arrive in the area.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How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many?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How are they greeted? </a:t>
                </a: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2364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7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project just isn’t working out as expected.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Radically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change the nature of a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project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When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it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resolves, tell the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community how it went. 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Something goes foul and supplies are ruined.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Add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 new Scarcity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7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Where does everyone sleep? Who is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unhappy with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this arrangement,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and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why?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natural predators roam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this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area? Are you safe? </a:t>
                </a: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7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Introduce a mystery at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 edge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of the map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An unattended situation becomes problematic and scary. What is it?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How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does it go awry? </a:t>
                </a: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8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Someone sabotages a project, and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the project fails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result.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Who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did this? Why? 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Someone is caught trying to sabotage the efforts of the community. How does the community respond? </a:t>
                </a: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8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An old piece of machinery is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discovered, broken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but perhaps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repairable. What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is it?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would it be useful for? 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An old piece of machinery is discovered, cursed and dangerous. How does the community destroy it? </a:t>
                </a: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8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Someone tries to take control of the community by force.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Do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they succeed? Why do they do this? 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headstrong community member decides to put one of their ideas in motion.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 Start a foolish project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Group 142"/>
          <p:cNvGrpSpPr/>
          <p:nvPr/>
        </p:nvGrpSpPr>
        <p:grpSpPr>
          <a:xfrm>
            <a:off x="7120136" y="186774"/>
            <a:ext cx="2281877" cy="3213486"/>
            <a:chOff x="7120136" y="179154"/>
            <a:chExt cx="2281877" cy="3213486"/>
          </a:xfrm>
        </p:grpSpPr>
        <p:grpSp>
          <p:nvGrpSpPr>
            <p:cNvPr id="89" name="Group 91"/>
            <p:cNvGrpSpPr/>
            <p:nvPr/>
          </p:nvGrpSpPr>
          <p:grpSpPr>
            <a:xfrm>
              <a:off x="7120136" y="179154"/>
              <a:ext cx="2281877" cy="3204124"/>
              <a:chOff x="2674060" y="3392764"/>
              <a:chExt cx="2281877" cy="3204124"/>
            </a:xfrm>
          </p:grpSpPr>
          <p:grpSp>
            <p:nvGrpSpPr>
              <p:cNvPr id="91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136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Winter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137" name="Rectangle 136"/>
                <p:cNvSpPr/>
                <p:nvPr/>
              </p:nvSpPr>
              <p:spPr>
                <a:xfrm>
                  <a:off x="2693686" y="3786936"/>
                  <a:ext cx="2223000" cy="1752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What is winter like in this area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?</a:t>
                  </a: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How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do community members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react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to the weather? </a:t>
                  </a:r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7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142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7142343" y="2204864"/>
              <a:ext cx="875789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4" name="Group 143"/>
          <p:cNvGrpSpPr/>
          <p:nvPr/>
        </p:nvGrpSpPr>
        <p:grpSpPr>
          <a:xfrm>
            <a:off x="7127396" y="3394008"/>
            <a:ext cx="2281877" cy="3213486"/>
            <a:chOff x="7120136" y="179154"/>
            <a:chExt cx="2281877" cy="3213486"/>
          </a:xfrm>
        </p:grpSpPr>
        <p:grpSp>
          <p:nvGrpSpPr>
            <p:cNvPr id="145" name="Group 91"/>
            <p:cNvGrpSpPr/>
            <p:nvPr/>
          </p:nvGrpSpPr>
          <p:grpSpPr>
            <a:xfrm>
              <a:off x="7120136" y="179154"/>
              <a:ext cx="2281877" cy="3204124"/>
              <a:chOff x="2674060" y="3392764"/>
              <a:chExt cx="2281877" cy="3204124"/>
            </a:xfrm>
          </p:grpSpPr>
          <p:grpSp>
            <p:nvGrpSpPr>
              <p:cNvPr id="147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149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Winter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150" name="Rectangle 149"/>
                <p:cNvSpPr/>
                <p:nvPr/>
              </p:nvSpPr>
              <p:spPr>
                <a:xfrm>
                  <a:off x="2693686" y="3945960"/>
                  <a:ext cx="2223000" cy="1752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Winter is harsh, and desperation gives rise to fear mongering. Choose one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:</a:t>
                  </a: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 </a:t>
                  </a: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Spend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 week calming the masses and dispelling their violent sentiments. 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 week ends immediately. </a:t>
                  </a: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Declare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war on someone or something. 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This counts as starting a project. </a:t>
                  </a:r>
                </a:p>
              </p:txBody>
            </p:sp>
          </p:grpSp>
          <p:sp>
            <p:nvSpPr>
              <p:cNvPr id="148" name="Oval 147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8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146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7142343" y="2204864"/>
              <a:ext cx="875789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2364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903407" y="188764"/>
            <a:ext cx="2281877" cy="3204125"/>
            <a:chOff x="4963277" y="188764"/>
            <a:chExt cx="2281877" cy="3204125"/>
          </a:xfrm>
        </p:grpSpPr>
        <p:grpSp>
          <p:nvGrpSpPr>
            <p:cNvPr id="30" name="Group 29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9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 community works constantly and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as a result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 a project finishes early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group goes out to explore the map more thoroughly, and finds something that had been previously overlooked. </a:t>
                </a:r>
              </a:p>
            </p:txBody>
          </p:sp>
        </p:grpSp>
        <p:pic>
          <p:nvPicPr>
            <p:cNvPr id="1029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9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charismatic young girl convinces many to help her with an elaborate scheme. What is it? Who joins her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endeavours?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Start a project to reflect.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charismatic young girl tries to tempt many into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sinful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or dangerous activity. Why does she do this?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How does the community respond? </a:t>
                </a: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9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 project fails. 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Which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one? Why? 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Something goes foul and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supplies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are ruined. 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Add a new Scarcity. </a:t>
                </a: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/>
          <p:cNvGrpSpPr/>
          <p:nvPr/>
        </p:nvGrpSpPr>
        <p:grpSpPr>
          <a:xfrm>
            <a:off x="4901214" y="3392888"/>
            <a:ext cx="2281877" cy="3204125"/>
            <a:chOff x="4963277" y="188764"/>
            <a:chExt cx="2281877" cy="320412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963277" y="188764"/>
              <a:ext cx="2281877" cy="3204124"/>
              <a:chOff x="161396" y="188516"/>
              <a:chExt cx="2106348" cy="320412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10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Autumn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Harvest is here and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plentiful.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Add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an Abundance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Cold autumn winds drive out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your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enemies. 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Remove a threatening force from the map and the area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5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82901" y="2348881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10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There’s another community somewhere on the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map. Where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are they? What sets them apart from you? 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belief or practice helps to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unify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your community? </a:t>
                </a: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2674060" y="3392764"/>
            <a:ext cx="2281877" cy="3204124"/>
            <a:chOff x="2621823" y="188640"/>
            <a:chExt cx="2281877" cy="3204124"/>
          </a:xfrm>
        </p:grpSpPr>
        <p:grpSp>
          <p:nvGrpSpPr>
            <p:cNvPr id="126" name="Group 125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mtClean="0">
                    <a:solidFill>
                      <a:schemeClr val="tx1"/>
                    </a:solidFill>
                    <a:latin typeface="Monotype Corsiva" pitchFamily="66" charset="0"/>
                  </a:rPr>
                  <a:t>10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You discover a cache of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supplies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or resources. </a:t>
                </a: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Add a new Abundance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Scarcity has gone unaddressed for too long!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Start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 project that will alleviate that Scarcity.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 </a:t>
                </a:r>
              </a:p>
            </p:txBody>
          </p:sp>
        </p:grpSp>
        <p:pic>
          <p:nvPicPr>
            <p:cNvPr id="127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/>
          <p:cNvGrpSpPr/>
          <p:nvPr/>
        </p:nvGrpSpPr>
        <p:grpSpPr>
          <a:xfrm>
            <a:off x="7120136" y="186774"/>
            <a:ext cx="2281877" cy="3213486"/>
            <a:chOff x="7120136" y="179154"/>
            <a:chExt cx="2281877" cy="3213486"/>
          </a:xfrm>
        </p:grpSpPr>
        <p:grpSp>
          <p:nvGrpSpPr>
            <p:cNvPr id="89" name="Group 91"/>
            <p:cNvGrpSpPr/>
            <p:nvPr/>
          </p:nvGrpSpPr>
          <p:grpSpPr>
            <a:xfrm>
              <a:off x="7120136" y="179154"/>
              <a:ext cx="2281877" cy="3204124"/>
              <a:chOff x="2674060" y="3392764"/>
              <a:chExt cx="2281877" cy="3204124"/>
            </a:xfrm>
          </p:grpSpPr>
          <p:grpSp>
            <p:nvGrpSpPr>
              <p:cNvPr id="91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136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Winter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137" name="Rectangle 136"/>
                <p:cNvSpPr/>
                <p:nvPr/>
              </p:nvSpPr>
              <p:spPr>
                <a:xfrm>
                  <a:off x="2693686" y="3945960"/>
                  <a:ext cx="2223000" cy="1752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Someone goes missing. They’re alone in the winter elements. Choose one: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community organizes constant search parties and eventually the person is found. 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Project dice are not reduced this week. </a:t>
                  </a:r>
                  <a:endParaRPr lang="en-GB" sz="1000" b="1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No one ever hears from that person again.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9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90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7142343" y="2204864"/>
              <a:ext cx="875789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/>
          <p:cNvGrpSpPr/>
          <p:nvPr/>
        </p:nvGrpSpPr>
        <p:grpSpPr>
          <a:xfrm>
            <a:off x="7127396" y="3394008"/>
            <a:ext cx="2281877" cy="3213486"/>
            <a:chOff x="7120136" y="179154"/>
            <a:chExt cx="2281877" cy="3213486"/>
          </a:xfrm>
        </p:grpSpPr>
        <p:grpSp>
          <p:nvGrpSpPr>
            <p:cNvPr id="143" name="Group 91"/>
            <p:cNvGrpSpPr/>
            <p:nvPr/>
          </p:nvGrpSpPr>
          <p:grpSpPr>
            <a:xfrm>
              <a:off x="7120136" y="179154"/>
              <a:ext cx="2281877" cy="3204124"/>
              <a:chOff x="2674060" y="3392764"/>
              <a:chExt cx="2281877" cy="3204124"/>
            </a:xfrm>
          </p:grpSpPr>
          <p:grpSp>
            <p:nvGrpSpPr>
              <p:cNvPr id="145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147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Winter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148" name="Rectangle 147"/>
                <p:cNvSpPr/>
                <p:nvPr/>
              </p:nvSpPr>
              <p:spPr>
                <a:xfrm>
                  <a:off x="2693686" y="3760432"/>
                  <a:ext cx="2223000" cy="1752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In preparation for the coming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year,</a:t>
                  </a: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community begins a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huge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undertaking.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Start a project that will take at least 5 weeks to complete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.</a:t>
                  </a:r>
                  <a:endParaRPr lang="en-GB" sz="1000" b="1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</p:txBody>
            </p:sp>
          </p:grpSp>
          <p:sp>
            <p:nvSpPr>
              <p:cNvPr id="146" name="Oval 145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10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144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7142343" y="2204864"/>
              <a:ext cx="875789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0175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You see a good omen.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is it?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You see a bad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omen.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is it? </a:t>
                </a: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2676253" y="188640"/>
            <a:ext cx="2281877" cy="3204124"/>
            <a:chOff x="2621823" y="188640"/>
            <a:chExt cx="2281877" cy="3204124"/>
          </a:xfrm>
        </p:grpSpPr>
        <p:grpSp>
          <p:nvGrpSpPr>
            <p:cNvPr id="20" name="Group 19"/>
            <p:cNvGrpSpPr/>
            <p:nvPr/>
          </p:nvGrpSpPr>
          <p:grpSpPr>
            <a:xfrm>
              <a:off x="2621823" y="188640"/>
              <a:ext cx="2281877" cy="3204124"/>
              <a:chOff x="161396" y="188516"/>
              <a:chExt cx="2106348" cy="320412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Summer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Predators and bad omens are afoot. You are careless, and someone goes missing under ominous circumstances. Who? 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Predators and bad omens are afoot. What measures do you take to keep everyone safe and under surveillance?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Do not reduce project dice this week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.</a:t>
                </a:r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</p:txBody>
          </p:sp>
        </p:grpSp>
        <p:pic>
          <p:nvPicPr>
            <p:cNvPr id="1028" name="Picture 4" descr="C:\Users\gmurden\Downloads\noun_610802_cc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4751" t="17530" r="10805" b="35579"/>
            <a:stretch/>
          </p:blipFill>
          <p:spPr bwMode="auto">
            <a:xfrm>
              <a:off x="2641448" y="2400353"/>
              <a:ext cx="1248139" cy="9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/>
          <p:cNvGrpSpPr/>
          <p:nvPr/>
        </p:nvGrpSpPr>
        <p:grpSpPr>
          <a:xfrm>
            <a:off x="444793" y="3392640"/>
            <a:ext cx="2281877" cy="3204374"/>
            <a:chOff x="392556" y="188516"/>
            <a:chExt cx="2281877" cy="32043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What’s the most beautiful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thing in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this area? 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What’s the most hideous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thing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in this area? </a:t>
                </a:r>
              </a:p>
            </p:txBody>
          </p:sp>
        </p:grpSp>
        <p:pic>
          <p:nvPicPr>
            <p:cNvPr id="11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/>
          <p:cNvGrpSpPr/>
          <p:nvPr/>
        </p:nvGrpSpPr>
        <p:grpSpPr>
          <a:xfrm>
            <a:off x="2674060" y="3392764"/>
            <a:ext cx="2281877" cy="3204124"/>
            <a:chOff x="2674060" y="3392764"/>
            <a:chExt cx="2281877" cy="3204124"/>
          </a:xfrm>
        </p:grpSpPr>
        <p:grpSp>
          <p:nvGrpSpPr>
            <p:cNvPr id="89" name="Group 88"/>
            <p:cNvGrpSpPr/>
            <p:nvPr/>
          </p:nvGrpSpPr>
          <p:grpSpPr>
            <a:xfrm>
              <a:off x="2674060" y="3392764"/>
              <a:ext cx="2281877" cy="3204124"/>
              <a:chOff x="2674060" y="3392764"/>
              <a:chExt cx="2281877" cy="320412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674060" y="3392764"/>
                <a:ext cx="2281877" cy="3204124"/>
                <a:chOff x="2621823" y="188640"/>
                <a:chExt cx="2281877" cy="3204124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2621823" y="188640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Summer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pic>
              <p:nvPicPr>
                <p:cNvPr id="127" name="Picture 4" descr="C:\Users\gmurden\Downloads\noun_610802_cc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34751" t="17530" r="10805" b="35579"/>
                <a:stretch/>
              </p:blipFill>
              <p:spPr bwMode="auto">
                <a:xfrm>
                  <a:off x="2641448" y="2400353"/>
                  <a:ext cx="1248139" cy="9922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8" name="Rectangle 87"/>
              <p:cNvSpPr/>
              <p:nvPr/>
            </p:nvSpPr>
            <p:spPr>
              <a:xfrm>
                <a:off x="2693686" y="3786936"/>
                <a:ext cx="2223000" cy="17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A project finishes early.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Which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one? Why? </a:t>
                </a:r>
                <a:endParaRPr lang="en-US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If there are no projects underway, boredom leads to quarrel.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fight breaks out between two people. What is it about? </a:t>
                </a:r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3572447" y="3714884"/>
              <a:ext cx="390043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12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893800" y="192406"/>
            <a:ext cx="2281877" cy="3204124"/>
            <a:chOff x="4893800" y="192406"/>
            <a:chExt cx="2281877" cy="3204124"/>
          </a:xfrm>
        </p:grpSpPr>
        <p:grpSp>
          <p:nvGrpSpPr>
            <p:cNvPr id="92" name="Group 91"/>
            <p:cNvGrpSpPr/>
            <p:nvPr/>
          </p:nvGrpSpPr>
          <p:grpSpPr>
            <a:xfrm>
              <a:off x="4893800" y="192406"/>
              <a:ext cx="2281877" cy="3204124"/>
              <a:chOff x="2674060" y="3392764"/>
              <a:chExt cx="2281877" cy="3204124"/>
            </a:xfrm>
          </p:grpSpPr>
          <p:grpSp>
            <p:nvGrpSpPr>
              <p:cNvPr id="136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140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Autumn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139" name="Rectangle 138"/>
                <p:cNvSpPr/>
                <p:nvPr/>
              </p:nvSpPr>
              <p:spPr>
                <a:xfrm>
                  <a:off x="2693686" y="3786936"/>
                  <a:ext cx="2223000" cy="1752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A project finishes early.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Which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one? Why? </a:t>
                  </a: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If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there are no projects underway, restlessness creates animosity, and animosity leads to violence. Who gets hurt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?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</p:txBody>
            </p:sp>
          </p:grpSp>
          <p:sp>
            <p:nvSpPr>
              <p:cNvPr id="137" name="Oval 136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146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27464" y="2339353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Group 147"/>
          <p:cNvGrpSpPr/>
          <p:nvPr/>
        </p:nvGrpSpPr>
        <p:grpSpPr>
          <a:xfrm>
            <a:off x="4900428" y="3392766"/>
            <a:ext cx="2281877" cy="3204124"/>
            <a:chOff x="4893800" y="192406"/>
            <a:chExt cx="2281877" cy="3204124"/>
          </a:xfrm>
        </p:grpSpPr>
        <p:grpSp>
          <p:nvGrpSpPr>
            <p:cNvPr id="149" name="Group 91"/>
            <p:cNvGrpSpPr/>
            <p:nvPr/>
          </p:nvGrpSpPr>
          <p:grpSpPr>
            <a:xfrm>
              <a:off x="4893800" y="192406"/>
              <a:ext cx="2281877" cy="3204124"/>
              <a:chOff x="2674060" y="3392764"/>
              <a:chExt cx="2281877" cy="3204124"/>
            </a:xfrm>
          </p:grpSpPr>
          <p:grpSp>
            <p:nvGrpSpPr>
              <p:cNvPr id="151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153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Autumn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2693686" y="3919456"/>
                  <a:ext cx="2223000" cy="1752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Disease spreads through the community. Choose one: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You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spend the week quarantining and treating the disease. 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Project dice are not reduced this week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. </a:t>
                  </a: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Nobody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knows what to do about it. 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Add “Health and Fertility” as a Scarcity. </a:t>
                  </a:r>
                </a:p>
              </p:txBody>
            </p:sp>
          </p:grpSp>
          <p:sp>
            <p:nvSpPr>
              <p:cNvPr id="152" name="Oval 151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150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27464" y="2339353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Group 158"/>
          <p:cNvGrpSpPr/>
          <p:nvPr/>
        </p:nvGrpSpPr>
        <p:grpSpPr>
          <a:xfrm>
            <a:off x="7120136" y="186774"/>
            <a:ext cx="2281877" cy="3213486"/>
            <a:chOff x="7120136" y="179154"/>
            <a:chExt cx="2281877" cy="3213486"/>
          </a:xfrm>
        </p:grpSpPr>
        <p:grpSp>
          <p:nvGrpSpPr>
            <p:cNvPr id="160" name="Group 91"/>
            <p:cNvGrpSpPr/>
            <p:nvPr/>
          </p:nvGrpSpPr>
          <p:grpSpPr>
            <a:xfrm>
              <a:off x="7120136" y="179154"/>
              <a:ext cx="2281877" cy="3204124"/>
              <a:chOff x="2674060" y="3392764"/>
              <a:chExt cx="2281877" cy="3204124"/>
            </a:xfrm>
          </p:grpSpPr>
          <p:grpSp>
            <p:nvGrpSpPr>
              <p:cNvPr id="162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164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66" name="Rectangle 165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Winter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165" name="Rectangle 164"/>
                <p:cNvSpPr/>
                <p:nvPr/>
              </p:nvSpPr>
              <p:spPr>
                <a:xfrm>
                  <a:off x="2693686" y="3842095"/>
                  <a:ext cx="2223000" cy="22661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An infected outsider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arrives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.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 They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have some much-needed resources with them. Choose one: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Welcome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them into the community. 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Remove a Scarcity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, but also introduce an infection into the community.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Bar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them from entry. What Scarcity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could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they have addressed?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                     How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does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 its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need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          become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more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            dire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this week? </a:t>
                  </a:r>
                </a:p>
              </p:txBody>
            </p:sp>
          </p:grpSp>
          <p:sp>
            <p:nvSpPr>
              <p:cNvPr id="163" name="Oval 162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11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161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7142343" y="2204864"/>
              <a:ext cx="875789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Group 169"/>
          <p:cNvGrpSpPr/>
          <p:nvPr/>
        </p:nvGrpSpPr>
        <p:grpSpPr>
          <a:xfrm>
            <a:off x="7127396" y="3394008"/>
            <a:ext cx="2281877" cy="3213486"/>
            <a:chOff x="7120136" y="179154"/>
            <a:chExt cx="2281877" cy="3213486"/>
          </a:xfrm>
        </p:grpSpPr>
        <p:grpSp>
          <p:nvGrpSpPr>
            <p:cNvPr id="171" name="Group 91"/>
            <p:cNvGrpSpPr/>
            <p:nvPr/>
          </p:nvGrpSpPr>
          <p:grpSpPr>
            <a:xfrm>
              <a:off x="7120136" y="179154"/>
              <a:ext cx="2281877" cy="3204124"/>
              <a:chOff x="2674060" y="3392764"/>
              <a:chExt cx="2281877" cy="3204124"/>
            </a:xfrm>
          </p:grpSpPr>
          <p:grpSp>
            <p:nvGrpSpPr>
              <p:cNvPr id="173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175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77" name="Rectangle 176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Winter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176" name="Rectangle 175"/>
                <p:cNvSpPr/>
                <p:nvPr/>
              </p:nvSpPr>
              <p:spPr>
                <a:xfrm>
                  <a:off x="2693686" y="3760432"/>
                  <a:ext cx="2223000" cy="1752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You see a good omen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.</a:t>
                  </a: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What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is it? </a:t>
                  </a:r>
                </a:p>
              </p:txBody>
            </p:sp>
          </p:grpSp>
          <p:sp>
            <p:nvSpPr>
              <p:cNvPr id="174" name="Oval 173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12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172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7142343" y="2204864"/>
              <a:ext cx="875789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3599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46986" y="188516"/>
            <a:ext cx="2281877" cy="3204374"/>
            <a:chOff x="392556" y="188516"/>
            <a:chExt cx="2281877" cy="3204374"/>
          </a:xfrm>
        </p:grpSpPr>
        <p:grpSp>
          <p:nvGrpSpPr>
            <p:cNvPr id="12" name="Group 11"/>
            <p:cNvGrpSpPr/>
            <p:nvPr/>
          </p:nvGrpSpPr>
          <p:grpSpPr>
            <a:xfrm>
              <a:off x="392556" y="188516"/>
              <a:ext cx="2281877" cy="3204124"/>
              <a:chOff x="161396" y="188516"/>
              <a:chExt cx="2106348" cy="320412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2052000" cy="32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33404" y="476672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3404" y="1412776"/>
                <a:ext cx="19442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971600" y="1232756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96" y="188640"/>
                <a:ext cx="11702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 smtClean="0">
                    <a:solidFill>
                      <a:schemeClr val="bg1">
                        <a:lumMod val="65000"/>
                      </a:schemeClr>
                    </a:solidFill>
                    <a:latin typeface="Monotype Corsiva" pitchFamily="66" charset="0"/>
                  </a:rPr>
                  <a:t>The Quiet Year</a:t>
                </a:r>
                <a:endParaRPr lang="en-GB" sz="1300" dirty="0">
                  <a:solidFill>
                    <a:schemeClr val="bg1">
                      <a:lumMod val="65000"/>
                    </a:schemeClr>
                  </a:solidFill>
                  <a:latin typeface="Monotype Corsiva" pitchFamily="66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41744" y="188516"/>
                <a:ext cx="10260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300" dirty="0" smtClean="0">
                    <a:latin typeface="Monotype Corsiva" pitchFamily="66" charset="0"/>
                  </a:rPr>
                  <a:t>Spring</a:t>
                </a:r>
                <a:endParaRPr lang="en-GB" sz="1300" dirty="0">
                  <a:latin typeface="Monotype Corsiva" pitchFamily="66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9512" y="476672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 young boy starts digging in the ground, and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discovers </a:t>
                </a:r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something unexpected. What is it?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9512" y="1412776"/>
                <a:ext cx="2052000" cy="9361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An old man confesses to past crimes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and atrocities. What has he done? 	</a:t>
                </a:r>
              </a:p>
            </p:txBody>
          </p:sp>
        </p:grpSp>
        <p:pic>
          <p:nvPicPr>
            <p:cNvPr id="1026" name="Picture 2" descr="C:\Users\gmurden\Downloads\noun_425175_c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5894" t="27916" r="10498" b="22754"/>
            <a:stretch/>
          </p:blipFill>
          <p:spPr bwMode="auto">
            <a:xfrm rot="16200000">
              <a:off x="410672" y="2426937"/>
              <a:ext cx="967464" cy="96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" name="Rectangle 116"/>
          <p:cNvSpPr/>
          <p:nvPr/>
        </p:nvSpPr>
        <p:spPr>
          <a:xfrm>
            <a:off x="464419" y="3392764"/>
            <a:ext cx="2223000" cy="32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522802" y="3680796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22802" y="4616900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322514" y="4436880"/>
            <a:ext cx="390043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&amp;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4793" y="3392764"/>
            <a:ext cx="12677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rPr>
              <a:t>The Quiet Year</a:t>
            </a:r>
            <a:endParaRPr lang="en-GB" sz="1300" dirty="0">
              <a:solidFill>
                <a:schemeClr val="bg1">
                  <a:lumMod val="6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15170" y="3392640"/>
            <a:ext cx="1111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dirty="0" smtClean="0">
                <a:latin typeface="Monotype Corsiva" pitchFamily="66" charset="0"/>
              </a:rPr>
              <a:t>Every Week</a:t>
            </a:r>
            <a:endParaRPr lang="en-GB" sz="1300" dirty="0">
              <a:latin typeface="Monotype Corsiva" pitchFamily="66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64419" y="3680796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Draw a card &amp; </a:t>
            </a:r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choose either the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top or bottom instructions to follow.</a:t>
            </a:r>
            <a:endParaRPr lang="en-GB" sz="1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64419" y="4616900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Advance any projects by </a:t>
            </a:r>
            <a:r>
              <a:rPr lang="en-GB" sz="1100" b="1" dirty="0" smtClean="0">
                <a:solidFill>
                  <a:schemeClr val="tx1"/>
                </a:solidFill>
                <a:latin typeface="Monotype Corsiva" pitchFamily="66" charset="0"/>
              </a:rPr>
              <a:t>1</a:t>
            </a:r>
            <a:endParaRPr lang="en-GB" sz="1000" dirty="0" smtClean="0">
              <a:solidFill>
                <a:schemeClr val="tx1"/>
              </a:solidFill>
              <a:latin typeface="Corbel" pitchFamily="34" charset="0"/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Complete any projects that reach</a:t>
            </a:r>
            <a:r>
              <a:rPr lang="en-GB" sz="1100" b="1" dirty="0" smtClean="0">
                <a:solidFill>
                  <a:schemeClr val="tx1"/>
                </a:solidFill>
                <a:latin typeface="Monotype Corsiva" pitchFamily="66" charset="0"/>
              </a:rPr>
              <a:t> 0</a:t>
            </a:r>
            <a:endParaRPr lang="en-GB" sz="1100" b="1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22802" y="5550279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324707" y="5375326"/>
            <a:ext cx="390043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&amp;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64419" y="5555346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Carry out one action:</a:t>
            </a:r>
          </a:p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Corbel" pitchFamily="34" charset="0"/>
              </a:rPr>
              <a:t>Discover</a:t>
            </a:r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 something new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Start a </a:t>
            </a:r>
            <a:r>
              <a:rPr lang="en-GB" sz="1000" b="1" dirty="0" smtClean="0">
                <a:solidFill>
                  <a:schemeClr val="tx1"/>
                </a:solidFill>
                <a:latin typeface="Corbel" pitchFamily="34" charset="0"/>
              </a:rPr>
              <a:t>Project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Hold a </a:t>
            </a:r>
            <a:r>
              <a:rPr lang="en-GB" sz="1000" b="1" dirty="0" smtClean="0">
                <a:solidFill>
                  <a:schemeClr val="tx1"/>
                </a:solidFill>
                <a:latin typeface="Corbel" pitchFamily="34" charset="0"/>
              </a:rPr>
              <a:t>Discussion</a:t>
            </a:r>
            <a:endParaRPr lang="en-GB" sz="1100" b="1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91067" y="3392764"/>
            <a:ext cx="2223000" cy="320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2749450" y="3680796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749450" y="4616900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549162" y="4436880"/>
            <a:ext cx="390043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&amp;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671441" y="3392764"/>
            <a:ext cx="12677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>
                <a:solidFill>
                  <a:schemeClr val="bg1">
                    <a:lumMod val="65000"/>
                  </a:schemeClr>
                </a:solidFill>
                <a:latin typeface="Monotype Corsiva" pitchFamily="66" charset="0"/>
              </a:rPr>
              <a:t>The Quiet Year</a:t>
            </a:r>
            <a:endParaRPr lang="en-GB" sz="1300" dirty="0">
              <a:solidFill>
                <a:schemeClr val="bg1">
                  <a:lumMod val="6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44183" y="3392640"/>
            <a:ext cx="12091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dirty="0" smtClean="0">
                <a:latin typeface="Monotype Corsiva" pitchFamily="66" charset="0"/>
              </a:rPr>
              <a:t>Before you Begin</a:t>
            </a:r>
            <a:endParaRPr lang="en-GB" sz="1300" dirty="0">
              <a:latin typeface="Monotype Corsiva" pitchFamily="66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91067" y="3680796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Separate &amp; shuffle each suit; place the seasons in order in the deck.</a:t>
            </a:r>
            <a:endParaRPr lang="en-GB" sz="1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691067" y="4616900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Briefly discuss the area; each player introduces one detail.</a:t>
            </a:r>
            <a:endParaRPr lang="en-GB" sz="1100" b="1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49450" y="5550279"/>
            <a:ext cx="21062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3551355" y="5375326"/>
            <a:ext cx="390043" cy="36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&amp;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691067" y="5555346"/>
            <a:ext cx="22230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  <a:latin typeface="Corbel" pitchFamily="34" charset="0"/>
              </a:rPr>
              <a:t>Each player declares an important resource. Collectively decide which one is in Abundance; the rest are Scarce.</a:t>
            </a:r>
            <a:endParaRPr lang="en-GB" sz="1100" b="1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674060" y="185780"/>
            <a:ext cx="2281877" cy="3204124"/>
            <a:chOff x="2674060" y="3392764"/>
            <a:chExt cx="2281877" cy="3204124"/>
          </a:xfrm>
        </p:grpSpPr>
        <p:grpSp>
          <p:nvGrpSpPr>
            <p:cNvPr id="68" name="Group 88"/>
            <p:cNvGrpSpPr/>
            <p:nvPr/>
          </p:nvGrpSpPr>
          <p:grpSpPr>
            <a:xfrm>
              <a:off x="2674060" y="3392764"/>
              <a:ext cx="2281877" cy="3204124"/>
              <a:chOff x="2674060" y="3392764"/>
              <a:chExt cx="2281877" cy="3204124"/>
            </a:xfrm>
          </p:grpSpPr>
          <p:grpSp>
            <p:nvGrpSpPr>
              <p:cNvPr id="70" name="Group 124"/>
              <p:cNvGrpSpPr/>
              <p:nvPr/>
            </p:nvGrpSpPr>
            <p:grpSpPr>
              <a:xfrm>
                <a:off x="2674060" y="3392764"/>
                <a:ext cx="2281877" cy="3204124"/>
                <a:chOff x="2621823" y="188640"/>
                <a:chExt cx="2281877" cy="3204124"/>
              </a:xfrm>
            </p:grpSpPr>
            <p:grpSp>
              <p:nvGrpSpPr>
                <p:cNvPr id="72" name="Group 125"/>
                <p:cNvGrpSpPr/>
                <p:nvPr/>
              </p:nvGrpSpPr>
              <p:grpSpPr>
                <a:xfrm>
                  <a:off x="2621823" y="188640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Summer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pic>
              <p:nvPicPr>
                <p:cNvPr id="73" name="Picture 4" descr="C:\Users\gmurden\Downloads\noun_610802_cc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34751" t="17530" r="10805" b="35579"/>
                <a:stretch/>
              </p:blipFill>
              <p:spPr bwMode="auto">
                <a:xfrm>
                  <a:off x="2641448" y="2400353"/>
                  <a:ext cx="1248139" cy="9922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1" name="Rectangle 70"/>
              <p:cNvSpPr/>
              <p:nvPr/>
            </p:nvSpPr>
            <p:spPr>
              <a:xfrm>
                <a:off x="2693686" y="3786936"/>
                <a:ext cx="2223000" cy="17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  <a:latin typeface="Corbel" pitchFamily="34" charset="0"/>
                  </a:rPr>
                  <a:t>Summer is fleeting. </a:t>
                </a:r>
                <a:endParaRPr lang="en-GB" sz="1000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endParaRPr lang="en-GB" sz="1000" b="1" dirty="0" smtClean="0">
                  <a:solidFill>
                    <a:schemeClr val="tx1"/>
                  </a:solidFill>
                  <a:latin typeface="Corbel" pitchFamily="34" charset="0"/>
                </a:endParaRPr>
              </a:p>
              <a:p>
                <a:pPr algn="ctr"/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Discard 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rbel" pitchFamily="34" charset="0"/>
                  </a:rPr>
                  <a:t>the top two cards off the top of the deck and take two actions this week. </a:t>
                </a:r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3572447" y="3714884"/>
              <a:ext cx="390043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Monotype Corsiva" pitchFamily="66" charset="0"/>
                </a:rPr>
                <a:t>13</a:t>
              </a:r>
              <a:endParaRPr lang="en-GB" dirty="0">
                <a:solidFill>
                  <a:schemeClr val="tx1"/>
                </a:solidFill>
                <a:latin typeface="Monotype Corsiva" pitchFamily="66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900428" y="185782"/>
            <a:ext cx="2281877" cy="3204124"/>
            <a:chOff x="4893800" y="192406"/>
            <a:chExt cx="2281877" cy="3204124"/>
          </a:xfrm>
        </p:grpSpPr>
        <p:grpSp>
          <p:nvGrpSpPr>
            <p:cNvPr id="79" name="Group 91"/>
            <p:cNvGrpSpPr/>
            <p:nvPr/>
          </p:nvGrpSpPr>
          <p:grpSpPr>
            <a:xfrm>
              <a:off x="4893800" y="192406"/>
              <a:ext cx="2281877" cy="3204124"/>
              <a:chOff x="2674060" y="3392764"/>
              <a:chExt cx="2281877" cy="3204124"/>
            </a:xfrm>
          </p:grpSpPr>
          <p:grpSp>
            <p:nvGrpSpPr>
              <p:cNvPr id="81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83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Autumn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2693686" y="3919456"/>
                  <a:ext cx="2223000" cy="1752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A natural disaster strikes the area. What is it? Choose one: </a:t>
                  </a:r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You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focus on getting everyone to safety. 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Remove an Abundance and a project fails. </a:t>
                  </a:r>
                  <a:endParaRPr lang="en-GB" sz="1000" b="1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You 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focus on protecting your supplies and hard work at any cost. Several people die as a result. </a:t>
                  </a:r>
                </a:p>
              </p:txBody>
            </p:sp>
          </p:grpSp>
          <p:sp>
            <p:nvSpPr>
              <p:cNvPr id="82" name="Oval 81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80" name="Picture 5" descr="C:\Users\gmurden\Downloads\noun_610803_cc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40" t="11368" r="10718" b="33227"/>
            <a:stretch/>
          </p:blipFill>
          <p:spPr bwMode="auto">
            <a:xfrm>
              <a:off x="4927464" y="2339353"/>
              <a:ext cx="1425757" cy="1044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7114696" y="180908"/>
            <a:ext cx="2281877" cy="3213486"/>
            <a:chOff x="7120136" y="179154"/>
            <a:chExt cx="2281877" cy="3213486"/>
          </a:xfrm>
        </p:grpSpPr>
        <p:grpSp>
          <p:nvGrpSpPr>
            <p:cNvPr id="94" name="Group 91"/>
            <p:cNvGrpSpPr/>
            <p:nvPr/>
          </p:nvGrpSpPr>
          <p:grpSpPr>
            <a:xfrm>
              <a:off x="7120136" y="179154"/>
              <a:ext cx="2281877" cy="3204124"/>
              <a:chOff x="2674060" y="3392764"/>
              <a:chExt cx="2281877" cy="3204124"/>
            </a:xfrm>
          </p:grpSpPr>
          <p:grpSp>
            <p:nvGrpSpPr>
              <p:cNvPr id="96" name="Group 88"/>
              <p:cNvGrpSpPr/>
              <p:nvPr/>
            </p:nvGrpSpPr>
            <p:grpSpPr>
              <a:xfrm>
                <a:off x="2674060" y="3392764"/>
                <a:ext cx="2281877" cy="3204124"/>
                <a:chOff x="2674060" y="3392764"/>
                <a:chExt cx="2281877" cy="3204124"/>
              </a:xfrm>
            </p:grpSpPr>
            <p:grpSp>
              <p:nvGrpSpPr>
                <p:cNvPr id="98" name="Group 125"/>
                <p:cNvGrpSpPr/>
                <p:nvPr/>
              </p:nvGrpSpPr>
              <p:grpSpPr>
                <a:xfrm>
                  <a:off x="2674060" y="3392764"/>
                  <a:ext cx="2281877" cy="3204124"/>
                  <a:chOff x="161396" y="188516"/>
                  <a:chExt cx="2106348" cy="3204124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179512" y="188640"/>
                    <a:ext cx="2052000" cy="320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233404" y="476672"/>
                    <a:ext cx="1944216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61396" y="188640"/>
                    <a:ext cx="117024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3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Monotype Corsiva" pitchFamily="66" charset="0"/>
                      </a:rPr>
                      <a:t>The Quiet Year</a:t>
                    </a:r>
                    <a:endParaRPr lang="en-GB" sz="1300" dirty="0">
                      <a:solidFill>
                        <a:schemeClr val="bg1">
                          <a:lumMod val="65000"/>
                        </a:schemeClr>
                      </a:solidFill>
                      <a:latin typeface="Monotype Corsiva" pitchFamily="66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241744" y="188516"/>
                    <a:ext cx="1026000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GB" sz="1300" dirty="0" smtClean="0">
                        <a:latin typeface="Monotype Corsiva" pitchFamily="66" charset="0"/>
                      </a:rPr>
                      <a:t>Winter</a:t>
                    </a:r>
                    <a:endParaRPr lang="en-GB" sz="1300" dirty="0">
                      <a:latin typeface="Monotype Corsiva" pitchFamily="66" charset="0"/>
                    </a:endParaRPr>
                  </a:p>
                </p:txBody>
              </p:sp>
            </p:grpSp>
            <p:sp>
              <p:nvSpPr>
                <p:cNvPr id="99" name="Rectangle 98"/>
                <p:cNvSpPr/>
                <p:nvPr/>
              </p:nvSpPr>
              <p:spPr>
                <a:xfrm>
                  <a:off x="2693686" y="3760432"/>
                  <a:ext cx="2223000" cy="17524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 Frost Shepherds arrive</a:t>
                  </a:r>
                  <a:r>
                    <a:rPr lang="en-GB" sz="1000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.</a:t>
                  </a:r>
                </a:p>
                <a:p>
                  <a:pPr algn="ctr"/>
                  <a:endParaRPr lang="en-GB" sz="1000" dirty="0" smtClean="0">
                    <a:solidFill>
                      <a:schemeClr val="tx1"/>
                    </a:solidFill>
                    <a:latin typeface="Corbel" pitchFamily="34" charset="0"/>
                  </a:endParaRPr>
                </a:p>
                <a:p>
                  <a:pPr algn="ctr"/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The </a:t>
                  </a:r>
                  <a:r>
                    <a:rPr lang="en-GB" sz="1000" b="1" dirty="0" smtClean="0">
                      <a:solidFill>
                        <a:schemeClr val="tx1"/>
                      </a:solidFill>
                      <a:latin typeface="Corbel" pitchFamily="34" charset="0"/>
                    </a:rPr>
                    <a:t>game is over. </a:t>
                  </a:r>
                </a:p>
              </p:txBody>
            </p:sp>
          </p:grpSp>
          <p:sp>
            <p:nvSpPr>
              <p:cNvPr id="97" name="Oval 96"/>
              <p:cNvSpPr/>
              <p:nvPr/>
            </p:nvSpPr>
            <p:spPr>
              <a:xfrm>
                <a:off x="3572447" y="3714884"/>
                <a:ext cx="390043" cy="36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Monotype Corsiva" pitchFamily="66" charset="0"/>
                  </a:rPr>
                  <a:t>13</a:t>
                </a:r>
                <a:endParaRPr lang="en-GB" dirty="0">
                  <a:solidFill>
                    <a:schemeClr val="tx1"/>
                  </a:solidFill>
                  <a:latin typeface="Monotype Corsiva" pitchFamily="66" charset="0"/>
                </a:endParaRPr>
              </a:p>
            </p:txBody>
          </p:sp>
        </p:grpSp>
        <p:pic>
          <p:nvPicPr>
            <p:cNvPr id="95" name="Picture 3" descr="C:\Users\gmurden\Downloads\noun_610799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7292" t="2181" r="11183" b="22116"/>
            <a:stretch/>
          </p:blipFill>
          <p:spPr bwMode="auto">
            <a:xfrm>
              <a:off x="7142343" y="2204864"/>
              <a:ext cx="875789" cy="1187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738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yson">
      <a:majorFont>
        <a:latin typeface="Futura Md BT"/>
        <a:ea typeface=""/>
        <a:cs typeface=""/>
      </a:majorFont>
      <a:minorFont>
        <a:latin typeface="Futura M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</TotalTime>
  <Words>2191</Words>
  <Application>Microsoft Office PowerPoint</Application>
  <PresentationFormat>A4 Paper (210x297 mm)</PresentationFormat>
  <Paragraphs>363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Dyson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Murden</dc:creator>
  <cp:lastModifiedBy>Microsoft</cp:lastModifiedBy>
  <cp:revision>22</cp:revision>
  <dcterms:created xsi:type="dcterms:W3CDTF">2017-06-11T19:30:16Z</dcterms:created>
  <dcterms:modified xsi:type="dcterms:W3CDTF">2017-06-13T20:24:22Z</dcterms:modified>
</cp:coreProperties>
</file>