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0" r:id="rId5"/>
    <p:sldId id="263" r:id="rId6"/>
    <p:sldId id="264" r:id="rId7"/>
    <p:sldId id="261" r:id="rId8"/>
    <p:sldId id="262" r:id="rId9"/>
    <p:sldId id="266" r:id="rId10"/>
    <p:sldId id="267" r:id="rId11"/>
    <p:sldId id="268" r:id="rId12"/>
    <p:sldId id="269" r:id="rId13"/>
    <p:sldId id="270" r:id="rId14"/>
    <p:sldId id="271" r:id="rId15"/>
    <p:sldId id="259" r:id="rId16"/>
    <p:sldId id="272" r:id="rId17"/>
    <p:sldId id="265" r:id="rId18"/>
    <p:sldId id="273" r:id="rId19"/>
    <p:sldId id="2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604128652@qq.com" initials="6" lastIdx="1" clrIdx="0">
    <p:extLst>
      <p:ext uri="{19B8F6BF-5375-455C-9EA6-DF929625EA0E}">
        <p15:presenceInfo xmlns:p15="http://schemas.microsoft.com/office/powerpoint/2012/main" userId="9bcc9be1f4cc4a3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5T17:30:36.165" idx="1">
    <p:pos x="5644" y="460"/>
    <p:text>那么什么是</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2FB814-7F8D-45D2-99D1-2509A9C9E59E}" type="datetimeFigureOut">
              <a:rPr lang="zh-CN" altLang="en-US" smtClean="0"/>
              <a:t>2018/10/19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2ED27-7F48-4824-8FBB-B3A29BA9C3FF}" type="slidenum">
              <a:rPr lang="zh-CN" altLang="en-US" smtClean="0"/>
              <a:t>‹#›</a:t>
            </a:fld>
            <a:endParaRPr lang="zh-CN" altLang="en-US"/>
          </a:p>
        </p:txBody>
      </p:sp>
    </p:spTree>
    <p:extLst>
      <p:ext uri="{BB962C8B-B14F-4D97-AF65-F5344CB8AC3E}">
        <p14:creationId xmlns:p14="http://schemas.microsoft.com/office/powerpoint/2010/main" val="1554910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Atomic Cross-Chain Swaps</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跨链原子交换</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PODC</a:t>
            </a:r>
            <a:r>
              <a:rPr lang="zh-CN" altLang="zh-CN" sz="1200" kern="1200" dirty="0" smtClean="0">
                <a:solidFill>
                  <a:schemeClr val="tx1"/>
                </a:solidFill>
                <a:effectLst/>
                <a:latin typeface="+mn-lt"/>
                <a:ea typeface="+mn-ea"/>
                <a:cs typeface="+mn-cs"/>
              </a:rPr>
              <a:t>上的一篇文章</a:t>
            </a:r>
          </a:p>
          <a:p>
            <a:endParaRPr lang="zh-CN" altLang="en-US" dirty="0"/>
          </a:p>
        </p:txBody>
      </p:sp>
      <p:sp>
        <p:nvSpPr>
          <p:cNvPr id="4" name="灯片编号占位符 3"/>
          <p:cNvSpPr>
            <a:spLocks noGrp="1"/>
          </p:cNvSpPr>
          <p:nvPr>
            <p:ph type="sldNum" sz="quarter" idx="10"/>
          </p:nvPr>
        </p:nvSpPr>
        <p:spPr/>
        <p:txBody>
          <a:bodyPr/>
          <a:lstStyle/>
          <a:p>
            <a:fld id="{4512ED27-7F48-4824-8FBB-B3A29BA9C3FF}" type="slidenum">
              <a:rPr lang="zh-CN" altLang="en-US" smtClean="0"/>
              <a:t>1</a:t>
            </a:fld>
            <a:endParaRPr lang="zh-CN" altLang="en-US"/>
          </a:p>
        </p:txBody>
      </p:sp>
    </p:spTree>
    <p:extLst>
      <p:ext uri="{BB962C8B-B14F-4D97-AF65-F5344CB8AC3E}">
        <p14:creationId xmlns:p14="http://schemas.microsoft.com/office/powerpoint/2010/main" val="971414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顺序十分重要</a:t>
            </a:r>
          </a:p>
          <a:p>
            <a:r>
              <a:rPr lang="zh-CN" altLang="zh-CN" sz="1200" kern="1200" dirty="0" smtClean="0">
                <a:solidFill>
                  <a:schemeClr val="tx1"/>
                </a:solidFill>
                <a:effectLst/>
                <a:latin typeface="+mn-lt"/>
                <a:ea typeface="+mn-ea"/>
                <a:cs typeface="+mn-cs"/>
              </a:rPr>
              <a:t>如果</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给</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之前就推出了</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对</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的合约，那么</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就可以得到</a:t>
            </a:r>
            <a:r>
              <a:rPr lang="en-US" altLang="zh-CN" sz="1200" kern="1200" dirty="0" smtClean="0">
                <a:solidFill>
                  <a:schemeClr val="tx1"/>
                </a:solidFill>
                <a:effectLst/>
                <a:latin typeface="+mn-lt"/>
                <a:ea typeface="+mn-ea"/>
                <a:cs typeface="+mn-cs"/>
              </a:rPr>
              <a:t>C</a:t>
            </a:r>
            <a:r>
              <a:rPr lang="zh-CN" altLang="zh-CN" sz="1200" kern="1200" dirty="0" smtClean="0">
                <a:solidFill>
                  <a:schemeClr val="tx1"/>
                </a:solidFill>
                <a:effectLst/>
                <a:latin typeface="+mn-lt"/>
                <a:ea typeface="+mn-ea"/>
                <a:cs typeface="+mn-cs"/>
              </a:rPr>
              <a:t>却不用支付给</a:t>
            </a:r>
            <a:r>
              <a:rPr lang="en-US" altLang="zh-CN" sz="1200" kern="1200" dirty="0" smtClean="0">
                <a:solidFill>
                  <a:schemeClr val="tx1"/>
                </a:solidFill>
                <a:effectLst/>
                <a:latin typeface="+mn-lt"/>
                <a:ea typeface="+mn-ea"/>
                <a:cs typeface="+mn-cs"/>
              </a:rPr>
              <a:t>C</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512ED27-7F48-4824-8FBB-B3A29BA9C3FF}" type="slidenum">
              <a:rPr lang="zh-CN" altLang="en-US" smtClean="0"/>
              <a:t>13</a:t>
            </a:fld>
            <a:endParaRPr lang="zh-CN" altLang="en-US"/>
          </a:p>
        </p:txBody>
      </p:sp>
    </p:spTree>
    <p:extLst>
      <p:ext uri="{BB962C8B-B14F-4D97-AF65-F5344CB8AC3E}">
        <p14:creationId xmlns:p14="http://schemas.microsoft.com/office/powerpoint/2010/main" val="3194116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时间锁非常重要。</a:t>
            </a:r>
          </a:p>
          <a:p>
            <a:endParaRPr lang="zh-CN" altLang="en-US" dirty="0"/>
          </a:p>
        </p:txBody>
      </p:sp>
      <p:sp>
        <p:nvSpPr>
          <p:cNvPr id="4" name="灯片编号占位符 3"/>
          <p:cNvSpPr>
            <a:spLocks noGrp="1"/>
          </p:cNvSpPr>
          <p:nvPr>
            <p:ph type="sldNum" sz="quarter" idx="10"/>
          </p:nvPr>
        </p:nvSpPr>
        <p:spPr/>
        <p:txBody>
          <a:bodyPr/>
          <a:lstStyle/>
          <a:p>
            <a:fld id="{4512ED27-7F48-4824-8FBB-B3A29BA9C3FF}" type="slidenum">
              <a:rPr lang="zh-CN" altLang="en-US" smtClean="0"/>
              <a:t>14</a:t>
            </a:fld>
            <a:endParaRPr lang="zh-CN" altLang="en-US"/>
          </a:p>
        </p:txBody>
      </p:sp>
    </p:spTree>
    <p:extLst>
      <p:ext uri="{BB962C8B-B14F-4D97-AF65-F5344CB8AC3E}">
        <p14:creationId xmlns:p14="http://schemas.microsoft.com/office/powerpoint/2010/main" val="3892871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推而广之我们可以把跨链原子交换比作一个强连通的有向图，</a:t>
            </a:r>
          </a:p>
          <a:p>
            <a:r>
              <a:rPr lang="zh-CN" altLang="zh-CN" sz="1200" kern="1200" dirty="0" smtClean="0">
                <a:solidFill>
                  <a:schemeClr val="tx1"/>
                </a:solidFill>
                <a:effectLst/>
                <a:latin typeface="+mn-lt"/>
                <a:ea typeface="+mn-ea"/>
                <a:cs typeface="+mn-cs"/>
              </a:rPr>
              <a:t>用回馈点集合来生成</a:t>
            </a:r>
            <a:r>
              <a:rPr lang="en-US" altLang="zh-CN" sz="1200" kern="1200" dirty="0" smtClean="0">
                <a:solidFill>
                  <a:schemeClr val="tx1"/>
                </a:solidFill>
                <a:effectLst/>
                <a:latin typeface="+mn-lt"/>
                <a:ea typeface="+mn-ea"/>
                <a:cs typeface="+mn-cs"/>
              </a:rPr>
              <a:t>secret</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512ED27-7F48-4824-8FBB-B3A29BA9C3FF}" type="slidenum">
              <a:rPr lang="zh-CN" altLang="en-US" smtClean="0"/>
              <a:t>15</a:t>
            </a:fld>
            <a:endParaRPr lang="zh-CN" altLang="en-US"/>
          </a:p>
        </p:txBody>
      </p:sp>
    </p:spTree>
    <p:extLst>
      <p:ext uri="{BB962C8B-B14F-4D97-AF65-F5344CB8AC3E}">
        <p14:creationId xmlns:p14="http://schemas.microsoft.com/office/powerpoint/2010/main" val="300130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512ED27-7F48-4824-8FBB-B3A29BA9C3FF}" type="slidenum">
              <a:rPr lang="zh-CN" altLang="en-US" smtClean="0"/>
              <a:t>17</a:t>
            </a:fld>
            <a:endParaRPr lang="zh-CN" altLang="en-US"/>
          </a:p>
        </p:txBody>
      </p:sp>
    </p:spTree>
    <p:extLst>
      <p:ext uri="{BB962C8B-B14F-4D97-AF65-F5344CB8AC3E}">
        <p14:creationId xmlns:p14="http://schemas.microsoft.com/office/powerpoint/2010/main" val="1051386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a:t>
            </a:r>
            <a:r>
              <a:rPr lang="zh-CN" altLang="en-US" dirty="0" smtClean="0"/>
              <a:t>是</a:t>
            </a:r>
            <a:r>
              <a:rPr lang="en-US" altLang="zh-CN" dirty="0" smtClean="0"/>
              <a:t>leader</a:t>
            </a:r>
            <a:r>
              <a:rPr lang="zh-CN" altLang="en-US" dirty="0" smtClean="0"/>
              <a:t>， 他先把两个时间锁给</a:t>
            </a:r>
            <a:r>
              <a:rPr lang="en-US" altLang="zh-CN" dirty="0" smtClean="0"/>
              <a:t>B</a:t>
            </a:r>
            <a:r>
              <a:rPr lang="zh-CN" altLang="en-US" dirty="0" smtClean="0"/>
              <a:t>和</a:t>
            </a:r>
            <a:r>
              <a:rPr lang="en-US" altLang="zh-CN" dirty="0" smtClean="0"/>
              <a:t>C</a:t>
            </a:r>
          </a:p>
          <a:p>
            <a:endParaRPr lang="en-US" altLang="zh-CN" dirty="0" smtClean="0"/>
          </a:p>
          <a:p>
            <a:r>
              <a:rPr lang="zh-CN" altLang="en-US" dirty="0" smtClean="0"/>
              <a:t>在离开</a:t>
            </a:r>
            <a:r>
              <a:rPr lang="en-US" altLang="zh-CN" dirty="0" smtClean="0"/>
              <a:t>leader</a:t>
            </a:r>
            <a:r>
              <a:rPr lang="zh-CN" altLang="en-US" dirty="0" smtClean="0"/>
              <a:t>的每条弧线上都发布一份合约。</a:t>
            </a:r>
            <a:endParaRPr lang="en-US" altLang="zh-CN" dirty="0" smtClean="0"/>
          </a:p>
          <a:p>
            <a:r>
              <a:rPr lang="zh-CN" altLang="en-US" dirty="0" smtClean="0"/>
              <a:t>等待直到所有进入领导者的弧线</a:t>
            </a:r>
            <a:r>
              <a:rPr lang="zh-CN" altLang="en-US" smtClean="0"/>
              <a:t>上的合约被</a:t>
            </a:r>
            <a:r>
              <a:rPr lang="zh-CN" altLang="en-US" dirty="0" smtClean="0"/>
              <a:t>公布。</a:t>
            </a:r>
            <a:endParaRPr lang="zh-CN" altLang="en-US" dirty="0"/>
          </a:p>
        </p:txBody>
      </p:sp>
      <p:sp>
        <p:nvSpPr>
          <p:cNvPr id="4" name="灯片编号占位符 3"/>
          <p:cNvSpPr>
            <a:spLocks noGrp="1"/>
          </p:cNvSpPr>
          <p:nvPr>
            <p:ph type="sldNum" sz="quarter" idx="10"/>
          </p:nvPr>
        </p:nvSpPr>
        <p:spPr/>
        <p:txBody>
          <a:bodyPr/>
          <a:lstStyle/>
          <a:p>
            <a:fld id="{4512ED27-7F48-4824-8FBB-B3A29BA9C3FF}" type="slidenum">
              <a:rPr lang="zh-CN" altLang="en-US" smtClean="0"/>
              <a:t>18</a:t>
            </a:fld>
            <a:endParaRPr lang="zh-CN" altLang="en-US"/>
          </a:p>
        </p:txBody>
      </p:sp>
    </p:spTree>
    <p:extLst>
      <p:ext uri="{BB962C8B-B14F-4D97-AF65-F5344CB8AC3E}">
        <p14:creationId xmlns:p14="http://schemas.microsoft.com/office/powerpoint/2010/main" val="3535280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作者是</a:t>
            </a:r>
            <a:r>
              <a:rPr lang="en-US" altLang="zh-CN" sz="1200" kern="1200" dirty="0" smtClean="0">
                <a:solidFill>
                  <a:schemeClr val="tx1"/>
                </a:solidFill>
                <a:effectLst/>
                <a:latin typeface="+mn-lt"/>
                <a:ea typeface="+mn-ea"/>
                <a:cs typeface="+mn-cs"/>
              </a:rPr>
              <a:t>Maurice </a:t>
            </a:r>
            <a:r>
              <a:rPr lang="en-US" altLang="zh-CN" sz="1200" kern="1200" dirty="0" err="1" smtClean="0">
                <a:solidFill>
                  <a:schemeClr val="tx1"/>
                </a:solidFill>
                <a:effectLst/>
                <a:latin typeface="+mn-lt"/>
                <a:ea typeface="+mn-ea"/>
                <a:cs typeface="+mn-cs"/>
              </a:rPr>
              <a:t>Herlihy</a:t>
            </a:r>
            <a:r>
              <a:rPr lang="en-US" altLang="zh-CN" sz="1200" kern="1200" dirty="0" smtClean="0">
                <a:solidFill>
                  <a:schemeClr val="tx1"/>
                </a:solidFill>
                <a:effectLst/>
                <a:latin typeface="+mn-lt"/>
                <a:ea typeface="+mn-ea"/>
                <a:cs typeface="+mn-cs"/>
              </a:rPr>
              <a:t>   Computer Science Department   Brown University</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512ED27-7F48-4824-8FBB-B3A29BA9C3FF}" type="slidenum">
              <a:rPr lang="zh-CN" altLang="en-US" smtClean="0"/>
              <a:t>2</a:t>
            </a:fld>
            <a:endParaRPr lang="zh-CN" altLang="en-US"/>
          </a:p>
        </p:txBody>
      </p:sp>
    </p:spTree>
    <p:extLst>
      <p:ext uri="{BB962C8B-B14F-4D97-AF65-F5344CB8AC3E}">
        <p14:creationId xmlns:p14="http://schemas.microsoft.com/office/powerpoint/2010/main" val="3246315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跨链原子交换是一项分布式协调任务，多方通过多个区块链交换资产，例如，用比特币交换</a:t>
            </a:r>
          </a:p>
          <a:p>
            <a:endParaRPr lang="zh-CN" altLang="en-US" dirty="0"/>
          </a:p>
        </p:txBody>
      </p:sp>
      <p:sp>
        <p:nvSpPr>
          <p:cNvPr id="4" name="灯片编号占位符 3"/>
          <p:cNvSpPr>
            <a:spLocks noGrp="1"/>
          </p:cNvSpPr>
          <p:nvPr>
            <p:ph type="sldNum" sz="quarter" idx="10"/>
          </p:nvPr>
        </p:nvSpPr>
        <p:spPr/>
        <p:txBody>
          <a:bodyPr/>
          <a:lstStyle/>
          <a:p>
            <a:fld id="{4512ED27-7F48-4824-8FBB-B3A29BA9C3FF}" type="slidenum">
              <a:rPr lang="zh-CN" altLang="en-US" smtClean="0"/>
              <a:t>3</a:t>
            </a:fld>
            <a:endParaRPr lang="zh-CN" altLang="en-US"/>
          </a:p>
        </p:txBody>
      </p:sp>
    </p:spTree>
    <p:extLst>
      <p:ext uri="{BB962C8B-B14F-4D97-AF65-F5344CB8AC3E}">
        <p14:creationId xmlns:p14="http://schemas.microsoft.com/office/powerpoint/2010/main" val="3492764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该协议保证了</a:t>
            </a:r>
          </a:p>
          <a:p>
            <a:pPr lvl="0"/>
            <a:r>
              <a:rPr lang="en-US" altLang="zh-CN" sz="1200" kern="1200" dirty="0" smtClean="0">
                <a:solidFill>
                  <a:schemeClr val="tx1"/>
                </a:solidFill>
                <a:effectLst/>
                <a:latin typeface="+mn-lt"/>
                <a:ea typeface="+mn-ea"/>
                <a:cs typeface="+mn-cs"/>
              </a:rPr>
              <a:t>if all parties conform to the protocol, then all swaps take place,</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只要所有部分都满足协议，交换就会发生</a:t>
            </a:r>
          </a:p>
          <a:p>
            <a:r>
              <a:rPr lang="en-US" altLang="zh-CN" sz="1200" kern="1200" dirty="0" smtClean="0">
                <a:solidFill>
                  <a:schemeClr val="tx1"/>
                </a:solidFill>
                <a:effectLst/>
                <a:latin typeface="+mn-lt"/>
                <a:ea typeface="+mn-ea"/>
                <a:cs typeface="+mn-cs"/>
              </a:rPr>
              <a:t>(2)  if some coalition deviates from the protocol, then no conforming party ends up worse oﬀ</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如果有一部分偏离协议，就不会有更糟的结束</a:t>
            </a:r>
          </a:p>
          <a:p>
            <a:pPr lvl="0"/>
            <a:r>
              <a:rPr lang="en-US" altLang="zh-CN" sz="1200" kern="1200" dirty="0" smtClean="0">
                <a:solidFill>
                  <a:schemeClr val="tx1"/>
                </a:solidFill>
                <a:effectLst/>
                <a:latin typeface="+mn-lt"/>
                <a:ea typeface="+mn-ea"/>
                <a:cs typeface="+mn-cs"/>
              </a:rPr>
              <a:t> no coalition has an incentive to deviate from the protocol.</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没有一个联盟会有想离开协议的动机</a:t>
            </a:r>
          </a:p>
          <a:p>
            <a:endParaRPr lang="zh-CN" altLang="en-US" dirty="0"/>
          </a:p>
        </p:txBody>
      </p:sp>
      <p:sp>
        <p:nvSpPr>
          <p:cNvPr id="4" name="灯片编号占位符 3"/>
          <p:cNvSpPr>
            <a:spLocks noGrp="1"/>
          </p:cNvSpPr>
          <p:nvPr>
            <p:ph type="sldNum" sz="quarter" idx="10"/>
          </p:nvPr>
        </p:nvSpPr>
        <p:spPr/>
        <p:txBody>
          <a:bodyPr/>
          <a:lstStyle/>
          <a:p>
            <a:fld id="{4512ED27-7F48-4824-8FBB-B3A29BA9C3FF}" type="slidenum">
              <a:rPr lang="zh-CN" altLang="en-US" smtClean="0"/>
              <a:t>4</a:t>
            </a:fld>
            <a:endParaRPr lang="zh-CN" altLang="en-US"/>
          </a:p>
        </p:txBody>
      </p:sp>
    </p:spTree>
    <p:extLst>
      <p:ext uri="{BB962C8B-B14F-4D97-AF65-F5344CB8AC3E}">
        <p14:creationId xmlns:p14="http://schemas.microsoft.com/office/powerpoint/2010/main" val="85506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Carol wants to sell her Cadillac for bitcoins. Alice is willing to buy Carol’s Cadillac, but she wants to pay in an “alt-coin” cryptocurrency. Fortunately, Bob is willing to trade alt-coins for bitcoins.</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512ED27-7F48-4824-8FBB-B3A29BA9C3FF}" type="slidenum">
              <a:rPr lang="zh-CN" altLang="en-US" smtClean="0"/>
              <a:t>5</a:t>
            </a:fld>
            <a:endParaRPr lang="zh-CN" altLang="en-US"/>
          </a:p>
        </p:txBody>
      </p:sp>
    </p:spTree>
    <p:extLst>
      <p:ext uri="{BB962C8B-B14F-4D97-AF65-F5344CB8AC3E}">
        <p14:creationId xmlns:p14="http://schemas.microsoft.com/office/powerpoint/2010/main" val="1904381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我们先做一个简单的三链交换来进行解释这个协议</a:t>
            </a:r>
          </a:p>
          <a:p>
            <a:r>
              <a:rPr lang="zh-CN" altLang="zh-CN" sz="1200" kern="1200" dirty="0" smtClean="0">
                <a:solidFill>
                  <a:schemeClr val="tx1"/>
                </a:solidFill>
                <a:effectLst/>
                <a:latin typeface="+mn-lt"/>
                <a:ea typeface="+mn-ea"/>
                <a:cs typeface="+mn-cs"/>
              </a:rPr>
              <a:t>三角形代表足够的时间完成推出协议而且被其他人观察到这个协议已经被推出</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第一部分是部署阶段</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512ED27-7F48-4824-8FBB-B3A29BA9C3FF}" type="slidenum">
              <a:rPr lang="zh-CN" altLang="en-US" smtClean="0"/>
              <a:t>7</a:t>
            </a:fld>
            <a:endParaRPr lang="zh-CN" altLang="en-US"/>
          </a:p>
        </p:txBody>
      </p:sp>
    </p:spTree>
    <p:extLst>
      <p:ext uri="{BB962C8B-B14F-4D97-AF65-F5344CB8AC3E}">
        <p14:creationId xmlns:p14="http://schemas.microsoft.com/office/powerpoint/2010/main" val="162510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触发弧</a:t>
            </a: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When Alice confirms that Carol’s contract has been published on the title </a:t>
            </a:r>
            <a:r>
              <a:rPr lang="en-US" altLang="zh-CN" sz="1200" kern="1200" dirty="0" err="1" smtClean="0">
                <a:solidFill>
                  <a:schemeClr val="tx1"/>
                </a:solidFill>
                <a:effectLst/>
                <a:latin typeface="+mn-lt"/>
                <a:ea typeface="+mn-ea"/>
                <a:cs typeface="+mn-cs"/>
              </a:rPr>
              <a:t>blockchain</a:t>
            </a:r>
            <a:r>
              <a:rPr lang="en-US" altLang="zh-CN" sz="1200" kern="1200" dirty="0" smtClean="0">
                <a:solidFill>
                  <a:schemeClr val="tx1"/>
                </a:solidFill>
                <a:effectLst/>
                <a:latin typeface="+mn-lt"/>
                <a:ea typeface="+mn-ea"/>
                <a:cs typeface="+mn-cs"/>
              </a:rPr>
              <a:t>, she sends s to Carol’s contract, acquiring the title and revealing s to Carol.</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Carol then sends s to Bob’s contract, acquiring the bitcoins and revealing s to Bob.</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Bob sends s to Alice’s contract, acquiring the alt-coins and completing the swap.</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512ED27-7F48-4824-8FBB-B3A29BA9C3FF}" type="slidenum">
              <a:rPr lang="zh-CN" altLang="en-US" smtClean="0"/>
              <a:t>8</a:t>
            </a:fld>
            <a:endParaRPr lang="zh-CN" altLang="en-US"/>
          </a:p>
        </p:txBody>
      </p:sp>
    </p:spTree>
    <p:extLst>
      <p:ext uri="{BB962C8B-B14F-4D97-AF65-F5344CB8AC3E}">
        <p14:creationId xmlns:p14="http://schemas.microsoft.com/office/powerpoint/2010/main" val="1164167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第一部分出问题</a:t>
            </a:r>
          </a:p>
          <a:p>
            <a:r>
              <a:rPr lang="en-US" altLang="zh-CN" sz="1200" kern="1200" dirty="0" smtClean="0">
                <a:solidFill>
                  <a:schemeClr val="tx1"/>
                </a:solidFill>
                <a:effectLst/>
                <a:latin typeface="+mn-lt"/>
                <a:ea typeface="+mn-ea"/>
                <a:cs typeface="+mn-cs"/>
              </a:rPr>
              <a:t>What could go wrong? If any party halts during the </a:t>
            </a:r>
            <a:r>
              <a:rPr lang="zh-CN" altLang="zh-CN" sz="1200" kern="1200" dirty="0" smtClean="0">
                <a:solidFill>
                  <a:schemeClr val="tx1"/>
                </a:solidFill>
                <a:effectLst/>
                <a:latin typeface="+mn-lt"/>
                <a:ea typeface="+mn-ea"/>
                <a:cs typeface="+mn-cs"/>
              </a:rPr>
              <a:t>ﬁ</a:t>
            </a:r>
            <a:r>
              <a:rPr lang="en-US" altLang="zh-CN" sz="1200" kern="1200" dirty="0" err="1" smtClean="0">
                <a:solidFill>
                  <a:schemeClr val="tx1"/>
                </a:solidFill>
                <a:effectLst/>
                <a:latin typeface="+mn-lt"/>
                <a:ea typeface="+mn-ea"/>
                <a:cs typeface="+mn-cs"/>
              </a:rPr>
              <a:t>rst</a:t>
            </a:r>
            <a:r>
              <a:rPr lang="en-US" altLang="zh-CN" sz="1200" kern="1200" dirty="0" smtClean="0">
                <a:solidFill>
                  <a:schemeClr val="tx1"/>
                </a:solidFill>
                <a:effectLst/>
                <a:latin typeface="+mn-lt"/>
                <a:ea typeface="+mn-ea"/>
                <a:cs typeface="+mn-cs"/>
              </a:rPr>
              <a:t> phase, when contracts are deployed, then all contracts eventually time out and trigger refunds.</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所有钱都会退还</a:t>
            </a:r>
          </a:p>
          <a:p>
            <a:endParaRPr lang="zh-CN" altLang="en-US" dirty="0"/>
          </a:p>
        </p:txBody>
      </p:sp>
      <p:sp>
        <p:nvSpPr>
          <p:cNvPr id="4" name="灯片编号占位符 3"/>
          <p:cNvSpPr>
            <a:spLocks noGrp="1"/>
          </p:cNvSpPr>
          <p:nvPr>
            <p:ph type="sldNum" sz="quarter" idx="10"/>
          </p:nvPr>
        </p:nvSpPr>
        <p:spPr/>
        <p:txBody>
          <a:bodyPr/>
          <a:lstStyle/>
          <a:p>
            <a:fld id="{4512ED27-7F48-4824-8FBB-B3A29BA9C3FF}" type="slidenum">
              <a:rPr lang="zh-CN" altLang="en-US" smtClean="0"/>
              <a:t>10</a:t>
            </a:fld>
            <a:endParaRPr lang="zh-CN" altLang="en-US"/>
          </a:p>
        </p:txBody>
      </p:sp>
    </p:spTree>
    <p:extLst>
      <p:ext uri="{BB962C8B-B14F-4D97-AF65-F5344CB8AC3E}">
        <p14:creationId xmlns:p14="http://schemas.microsoft.com/office/powerpoint/2010/main" val="2368407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如果第二部分出问题，只有违背合约的人会利益损害</a:t>
            </a:r>
          </a:p>
          <a:p>
            <a:endParaRPr lang="zh-CN" altLang="en-US" dirty="0"/>
          </a:p>
        </p:txBody>
      </p:sp>
      <p:sp>
        <p:nvSpPr>
          <p:cNvPr id="4" name="灯片编号占位符 3"/>
          <p:cNvSpPr>
            <a:spLocks noGrp="1"/>
          </p:cNvSpPr>
          <p:nvPr>
            <p:ph type="sldNum" sz="quarter" idx="10"/>
          </p:nvPr>
        </p:nvSpPr>
        <p:spPr/>
        <p:txBody>
          <a:bodyPr/>
          <a:lstStyle/>
          <a:p>
            <a:fld id="{4512ED27-7F48-4824-8FBB-B3A29BA9C3FF}" type="slidenum">
              <a:rPr lang="zh-CN" altLang="en-US" smtClean="0"/>
              <a:t>11</a:t>
            </a:fld>
            <a:endParaRPr lang="zh-CN" altLang="en-US"/>
          </a:p>
        </p:txBody>
      </p:sp>
    </p:spTree>
    <p:extLst>
      <p:ext uri="{BB962C8B-B14F-4D97-AF65-F5344CB8AC3E}">
        <p14:creationId xmlns:p14="http://schemas.microsoft.com/office/powerpoint/2010/main" val="2875576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74CA6C1-9D49-4AC6-AA11-20E3E4C43C95}"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950542-0E71-4B3D-B150-79F3633B6BD3}" type="slidenum">
              <a:rPr lang="zh-CN" altLang="en-US" smtClean="0"/>
              <a:t>‹#›</a:t>
            </a:fld>
            <a:endParaRPr lang="zh-CN" altLang="en-US"/>
          </a:p>
        </p:txBody>
      </p:sp>
    </p:spTree>
    <p:extLst>
      <p:ext uri="{BB962C8B-B14F-4D97-AF65-F5344CB8AC3E}">
        <p14:creationId xmlns:p14="http://schemas.microsoft.com/office/powerpoint/2010/main" val="1895568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4CA6C1-9D49-4AC6-AA11-20E3E4C43C95}"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950542-0E71-4B3D-B150-79F3633B6BD3}" type="slidenum">
              <a:rPr lang="zh-CN" altLang="en-US" smtClean="0"/>
              <a:t>‹#›</a:t>
            </a:fld>
            <a:endParaRPr lang="zh-CN" altLang="en-US"/>
          </a:p>
        </p:txBody>
      </p:sp>
    </p:spTree>
    <p:extLst>
      <p:ext uri="{BB962C8B-B14F-4D97-AF65-F5344CB8AC3E}">
        <p14:creationId xmlns:p14="http://schemas.microsoft.com/office/powerpoint/2010/main" val="1055729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4CA6C1-9D49-4AC6-AA11-20E3E4C43C95}"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950542-0E71-4B3D-B150-79F3633B6BD3}" type="slidenum">
              <a:rPr lang="zh-CN" altLang="en-US" smtClean="0"/>
              <a:t>‹#›</a:t>
            </a:fld>
            <a:endParaRPr lang="zh-CN" altLang="en-US"/>
          </a:p>
        </p:txBody>
      </p:sp>
    </p:spTree>
    <p:extLst>
      <p:ext uri="{BB962C8B-B14F-4D97-AF65-F5344CB8AC3E}">
        <p14:creationId xmlns:p14="http://schemas.microsoft.com/office/powerpoint/2010/main" val="1448824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74CA6C1-9D49-4AC6-AA11-20E3E4C43C95}"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950542-0E71-4B3D-B150-79F3633B6BD3}" type="slidenum">
              <a:rPr lang="zh-CN" altLang="en-US" smtClean="0"/>
              <a:t>‹#›</a:t>
            </a:fld>
            <a:endParaRPr lang="zh-CN" altLang="en-US"/>
          </a:p>
        </p:txBody>
      </p:sp>
    </p:spTree>
    <p:extLst>
      <p:ext uri="{BB962C8B-B14F-4D97-AF65-F5344CB8AC3E}">
        <p14:creationId xmlns:p14="http://schemas.microsoft.com/office/powerpoint/2010/main" val="487809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74CA6C1-9D49-4AC6-AA11-20E3E4C43C95}" type="datetimeFigureOut">
              <a:rPr lang="zh-CN" altLang="en-US" smtClean="0"/>
              <a:t>2018/10/19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950542-0E71-4B3D-B150-79F3633B6BD3}" type="slidenum">
              <a:rPr lang="zh-CN" altLang="en-US" smtClean="0"/>
              <a:t>‹#›</a:t>
            </a:fld>
            <a:endParaRPr lang="zh-CN" altLang="en-US"/>
          </a:p>
        </p:txBody>
      </p:sp>
    </p:spTree>
    <p:extLst>
      <p:ext uri="{BB962C8B-B14F-4D97-AF65-F5344CB8AC3E}">
        <p14:creationId xmlns:p14="http://schemas.microsoft.com/office/powerpoint/2010/main" val="261773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74CA6C1-9D49-4AC6-AA11-20E3E4C43C95}" type="datetimeFigureOut">
              <a:rPr lang="zh-CN" altLang="en-US" smtClean="0"/>
              <a:t>2018/10/19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950542-0E71-4B3D-B150-79F3633B6BD3}" type="slidenum">
              <a:rPr lang="zh-CN" altLang="en-US" smtClean="0"/>
              <a:t>‹#›</a:t>
            </a:fld>
            <a:endParaRPr lang="zh-CN" altLang="en-US"/>
          </a:p>
        </p:txBody>
      </p:sp>
    </p:spTree>
    <p:extLst>
      <p:ext uri="{BB962C8B-B14F-4D97-AF65-F5344CB8AC3E}">
        <p14:creationId xmlns:p14="http://schemas.microsoft.com/office/powerpoint/2010/main" val="167247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74CA6C1-9D49-4AC6-AA11-20E3E4C43C95}" type="datetimeFigureOut">
              <a:rPr lang="zh-CN" altLang="en-US" smtClean="0"/>
              <a:t>2018/10/19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950542-0E71-4B3D-B150-79F3633B6BD3}" type="slidenum">
              <a:rPr lang="zh-CN" altLang="en-US" smtClean="0"/>
              <a:t>‹#›</a:t>
            </a:fld>
            <a:endParaRPr lang="zh-CN" altLang="en-US"/>
          </a:p>
        </p:txBody>
      </p:sp>
    </p:spTree>
    <p:extLst>
      <p:ext uri="{BB962C8B-B14F-4D97-AF65-F5344CB8AC3E}">
        <p14:creationId xmlns:p14="http://schemas.microsoft.com/office/powerpoint/2010/main" val="191974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74CA6C1-9D49-4AC6-AA11-20E3E4C43C95}" type="datetimeFigureOut">
              <a:rPr lang="zh-CN" altLang="en-US" smtClean="0"/>
              <a:t>2018/10/19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950542-0E71-4B3D-B150-79F3633B6BD3}" type="slidenum">
              <a:rPr lang="zh-CN" altLang="en-US" smtClean="0"/>
              <a:t>‹#›</a:t>
            </a:fld>
            <a:endParaRPr lang="zh-CN" altLang="en-US"/>
          </a:p>
        </p:txBody>
      </p:sp>
    </p:spTree>
    <p:extLst>
      <p:ext uri="{BB962C8B-B14F-4D97-AF65-F5344CB8AC3E}">
        <p14:creationId xmlns:p14="http://schemas.microsoft.com/office/powerpoint/2010/main" val="304733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74CA6C1-9D49-4AC6-AA11-20E3E4C43C95}" type="datetimeFigureOut">
              <a:rPr lang="zh-CN" altLang="en-US" smtClean="0"/>
              <a:t>2018/10/19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950542-0E71-4B3D-B150-79F3633B6BD3}" type="slidenum">
              <a:rPr lang="zh-CN" altLang="en-US" smtClean="0"/>
              <a:t>‹#›</a:t>
            </a:fld>
            <a:endParaRPr lang="zh-CN" altLang="en-US"/>
          </a:p>
        </p:txBody>
      </p:sp>
    </p:spTree>
    <p:extLst>
      <p:ext uri="{BB962C8B-B14F-4D97-AF65-F5344CB8AC3E}">
        <p14:creationId xmlns:p14="http://schemas.microsoft.com/office/powerpoint/2010/main" val="274862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74CA6C1-9D49-4AC6-AA11-20E3E4C43C95}" type="datetimeFigureOut">
              <a:rPr lang="zh-CN" altLang="en-US" smtClean="0"/>
              <a:t>2018/10/19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950542-0E71-4B3D-B150-79F3633B6BD3}" type="slidenum">
              <a:rPr lang="zh-CN" altLang="en-US" smtClean="0"/>
              <a:t>‹#›</a:t>
            </a:fld>
            <a:endParaRPr lang="zh-CN" altLang="en-US"/>
          </a:p>
        </p:txBody>
      </p:sp>
    </p:spTree>
    <p:extLst>
      <p:ext uri="{BB962C8B-B14F-4D97-AF65-F5344CB8AC3E}">
        <p14:creationId xmlns:p14="http://schemas.microsoft.com/office/powerpoint/2010/main" val="71431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74CA6C1-9D49-4AC6-AA11-20E3E4C43C95}" type="datetimeFigureOut">
              <a:rPr lang="zh-CN" altLang="en-US" smtClean="0"/>
              <a:t>2018/10/19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950542-0E71-4B3D-B150-79F3633B6BD3}" type="slidenum">
              <a:rPr lang="zh-CN" altLang="en-US" smtClean="0"/>
              <a:t>‹#›</a:t>
            </a:fld>
            <a:endParaRPr lang="zh-CN" altLang="en-US"/>
          </a:p>
        </p:txBody>
      </p:sp>
    </p:spTree>
    <p:extLst>
      <p:ext uri="{BB962C8B-B14F-4D97-AF65-F5344CB8AC3E}">
        <p14:creationId xmlns:p14="http://schemas.microsoft.com/office/powerpoint/2010/main" val="3999490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CA6C1-9D49-4AC6-AA11-20E3E4C43C95}" type="datetimeFigureOut">
              <a:rPr lang="zh-CN" altLang="en-US" smtClean="0"/>
              <a:t>2018/10/19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50542-0E71-4B3D-B150-79F3633B6BD3}" type="slidenum">
              <a:rPr lang="zh-CN" altLang="en-US" smtClean="0"/>
              <a:t>‹#›</a:t>
            </a:fld>
            <a:endParaRPr lang="zh-CN" altLang="en-US"/>
          </a:p>
        </p:txBody>
      </p:sp>
    </p:spTree>
    <p:extLst>
      <p:ext uri="{BB962C8B-B14F-4D97-AF65-F5344CB8AC3E}">
        <p14:creationId xmlns:p14="http://schemas.microsoft.com/office/powerpoint/2010/main" val="295433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Atomic Cross-Chain Swaps</a:t>
            </a:r>
          </a:p>
        </p:txBody>
      </p:sp>
      <p:sp>
        <p:nvSpPr>
          <p:cNvPr id="3" name="副标题 2"/>
          <p:cNvSpPr>
            <a:spLocks noGrp="1"/>
          </p:cNvSpPr>
          <p:nvPr>
            <p:ph type="subTitle" idx="1"/>
          </p:nvPr>
        </p:nvSpPr>
        <p:spPr/>
        <p:txBody>
          <a:bodyPr>
            <a:noAutofit/>
          </a:bodyPr>
          <a:lstStyle/>
          <a:p>
            <a:r>
              <a:rPr lang="en-US" altLang="zh-CN" dirty="0"/>
              <a:t>Maurice </a:t>
            </a:r>
            <a:r>
              <a:rPr lang="en-US" altLang="zh-CN" dirty="0" err="1"/>
              <a:t>Herlihy</a:t>
            </a:r>
            <a:r>
              <a:rPr lang="en-US" altLang="zh-CN" dirty="0"/>
              <a:t> </a:t>
            </a:r>
            <a:endParaRPr lang="en-US" altLang="zh-CN" dirty="0" smtClean="0"/>
          </a:p>
          <a:p>
            <a:r>
              <a:rPr lang="en-US" altLang="zh-CN" dirty="0" smtClean="0"/>
              <a:t>Computer </a:t>
            </a:r>
            <a:r>
              <a:rPr lang="en-US" altLang="zh-CN" dirty="0"/>
              <a:t>Science Department </a:t>
            </a:r>
            <a:endParaRPr lang="en-US" altLang="zh-CN" dirty="0" smtClean="0"/>
          </a:p>
          <a:p>
            <a:r>
              <a:rPr lang="en-US" altLang="zh-CN" dirty="0" smtClean="0"/>
              <a:t>Brown </a:t>
            </a:r>
            <a:r>
              <a:rPr lang="en-US" altLang="zh-CN" dirty="0"/>
              <a:t>University</a:t>
            </a:r>
            <a:endParaRPr lang="en-US" altLang="zh-CN" dirty="0" smtClean="0"/>
          </a:p>
          <a:p>
            <a:endParaRPr lang="en-US" altLang="zh-CN" dirty="0"/>
          </a:p>
          <a:p>
            <a:endParaRPr lang="en-US" altLang="zh-CN" dirty="0" smtClean="0"/>
          </a:p>
          <a:p>
            <a:r>
              <a:rPr lang="zh-CN" altLang="en-US" dirty="0" smtClean="0"/>
              <a:t>汇报人： 郑镇宇</a:t>
            </a:r>
            <a:endParaRPr lang="zh-CN" altLang="en-US" dirty="0"/>
          </a:p>
        </p:txBody>
      </p:sp>
    </p:spTree>
    <p:extLst>
      <p:ext uri="{BB962C8B-B14F-4D97-AF65-F5344CB8AC3E}">
        <p14:creationId xmlns:p14="http://schemas.microsoft.com/office/powerpoint/2010/main" val="1305676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dirty="0" smtClean="0"/>
              <a:t>Someone break rule in the first phase </a:t>
            </a:r>
            <a:r>
              <a:rPr lang="en-US" altLang="zh-CN" dirty="0"/>
              <a:t/>
            </a:r>
            <a:br>
              <a:rPr lang="en-US" altLang="zh-CN" dirty="0"/>
            </a:br>
            <a:endParaRPr lang="zh-CN" altLang="en-US" dirty="0"/>
          </a:p>
        </p:txBody>
      </p:sp>
      <p:pic>
        <p:nvPicPr>
          <p:cNvPr id="4" name="内容占位符 3"/>
          <p:cNvPicPr>
            <a:picLocks noGrp="1" noChangeAspect="1"/>
          </p:cNvPicPr>
          <p:nvPr>
            <p:ph idx="1"/>
          </p:nvPr>
        </p:nvPicPr>
        <p:blipFill>
          <a:blip r:embed="rId3"/>
          <a:stretch>
            <a:fillRect/>
          </a:stretch>
        </p:blipFill>
        <p:spPr>
          <a:xfrm>
            <a:off x="1694888" y="1027906"/>
            <a:ext cx="8661548" cy="4351338"/>
          </a:xfrm>
          <a:prstGeom prst="rect">
            <a:avLst/>
          </a:prstGeom>
        </p:spPr>
      </p:pic>
      <p:sp>
        <p:nvSpPr>
          <p:cNvPr id="5" name="文本框 4"/>
          <p:cNvSpPr txBox="1"/>
          <p:nvPr/>
        </p:nvSpPr>
        <p:spPr>
          <a:xfrm>
            <a:off x="3471116" y="5811716"/>
            <a:ext cx="5109091" cy="584775"/>
          </a:xfrm>
          <a:prstGeom prst="rect">
            <a:avLst/>
          </a:prstGeom>
          <a:noFill/>
        </p:spPr>
        <p:txBody>
          <a:bodyPr wrap="none" rtlCol="0">
            <a:spAutoFit/>
          </a:bodyPr>
          <a:lstStyle/>
          <a:p>
            <a:r>
              <a:rPr lang="zh-CN" altLang="en-US" sz="3200" dirty="0"/>
              <a:t>合约</a:t>
            </a:r>
            <a:r>
              <a:rPr lang="zh-CN" altLang="en-US" sz="3200" dirty="0" smtClean="0"/>
              <a:t>会终止，没有人会损失</a:t>
            </a:r>
            <a:endParaRPr lang="zh-CN" altLang="en-US" sz="3200" dirty="0"/>
          </a:p>
        </p:txBody>
      </p:sp>
    </p:spTree>
    <p:extLst>
      <p:ext uri="{BB962C8B-B14F-4D97-AF65-F5344CB8AC3E}">
        <p14:creationId xmlns:p14="http://schemas.microsoft.com/office/powerpoint/2010/main" val="254584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 Someone break rule in the </a:t>
            </a:r>
            <a:r>
              <a:rPr lang="en-US" altLang="zh-CN" dirty="0" smtClean="0"/>
              <a:t>second </a:t>
            </a:r>
            <a:r>
              <a:rPr lang="en-US" altLang="zh-CN" dirty="0"/>
              <a:t>phase</a:t>
            </a:r>
            <a:br>
              <a:rPr lang="en-US" altLang="zh-CN" dirty="0"/>
            </a:br>
            <a:endParaRPr lang="zh-CN" altLang="en-US" dirty="0"/>
          </a:p>
        </p:txBody>
      </p:sp>
      <p:pic>
        <p:nvPicPr>
          <p:cNvPr id="6" name="图片 5"/>
          <p:cNvPicPr>
            <a:picLocks noChangeAspect="1"/>
          </p:cNvPicPr>
          <p:nvPr/>
        </p:nvPicPr>
        <p:blipFill>
          <a:blip r:embed="rId3"/>
          <a:stretch>
            <a:fillRect/>
          </a:stretch>
        </p:blipFill>
        <p:spPr>
          <a:xfrm>
            <a:off x="1372190" y="1378151"/>
            <a:ext cx="9447619" cy="3761905"/>
          </a:xfrm>
          <a:prstGeom prst="rect">
            <a:avLst/>
          </a:prstGeom>
        </p:spPr>
      </p:pic>
      <p:sp>
        <p:nvSpPr>
          <p:cNvPr id="3" name="文本框 2"/>
          <p:cNvSpPr txBox="1"/>
          <p:nvPr/>
        </p:nvSpPr>
        <p:spPr>
          <a:xfrm>
            <a:off x="2592476" y="5715000"/>
            <a:ext cx="7007046" cy="523220"/>
          </a:xfrm>
          <a:prstGeom prst="rect">
            <a:avLst/>
          </a:prstGeom>
          <a:noFill/>
        </p:spPr>
        <p:txBody>
          <a:bodyPr wrap="none" rtlCol="0">
            <a:spAutoFit/>
          </a:bodyPr>
          <a:lstStyle/>
          <a:p>
            <a:pPr algn="ctr"/>
            <a:r>
              <a:rPr lang="zh-CN" altLang="en-US" sz="2800" dirty="0"/>
              <a:t>违约</a:t>
            </a:r>
            <a:r>
              <a:rPr lang="zh-CN" altLang="en-US" sz="2800" dirty="0" smtClean="0"/>
              <a:t>方只会损害自己的利益，别人不受干扰</a:t>
            </a:r>
            <a:endParaRPr lang="zh-CN" altLang="en-US" sz="2800" dirty="0"/>
          </a:p>
        </p:txBody>
      </p:sp>
    </p:spTree>
    <p:extLst>
      <p:ext uri="{BB962C8B-B14F-4D97-AF65-F5344CB8AC3E}">
        <p14:creationId xmlns:p14="http://schemas.microsoft.com/office/powerpoint/2010/main" val="69962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1630" y="514593"/>
            <a:ext cx="10515600" cy="1325563"/>
          </a:xfrm>
        </p:spPr>
        <p:txBody>
          <a:bodyPr/>
          <a:lstStyle/>
          <a:p>
            <a:pPr algn="ctr"/>
            <a:r>
              <a:rPr lang="en-US" altLang="zh-CN" sz="6600" dirty="0" smtClean="0"/>
              <a:t>POINT</a:t>
            </a:r>
            <a:endParaRPr lang="zh-CN" altLang="en-US" dirty="0"/>
          </a:p>
        </p:txBody>
      </p:sp>
      <p:sp>
        <p:nvSpPr>
          <p:cNvPr id="3" name="内容占位符 2"/>
          <p:cNvSpPr>
            <a:spLocks noGrp="1"/>
          </p:cNvSpPr>
          <p:nvPr>
            <p:ph idx="1"/>
          </p:nvPr>
        </p:nvSpPr>
        <p:spPr>
          <a:xfrm>
            <a:off x="908539" y="3126887"/>
            <a:ext cx="10515600" cy="4351338"/>
          </a:xfrm>
        </p:spPr>
        <p:txBody>
          <a:bodyPr>
            <a:normAutofit/>
          </a:bodyPr>
          <a:lstStyle/>
          <a:p>
            <a:pPr marL="914400" indent="-914400" algn="ctr">
              <a:buAutoNum type="arabicPeriod"/>
            </a:pPr>
            <a:r>
              <a:rPr lang="en-US" altLang="zh-CN" sz="4800" dirty="0" smtClean="0"/>
              <a:t>Order</a:t>
            </a:r>
          </a:p>
          <a:p>
            <a:pPr marL="0" indent="0">
              <a:buNone/>
            </a:pPr>
            <a:r>
              <a:rPr lang="en-US" altLang="zh-CN" sz="4800" dirty="0" smtClean="0"/>
              <a:t> </a:t>
            </a:r>
          </a:p>
          <a:p>
            <a:pPr marL="0" indent="0" algn="ctr">
              <a:buNone/>
            </a:pPr>
            <a:r>
              <a:rPr lang="en-US" altLang="zh-CN" sz="4800" dirty="0" smtClean="0"/>
              <a:t>2.  </a:t>
            </a:r>
            <a:r>
              <a:rPr lang="en-US" altLang="zh-CN" sz="4800" dirty="0" err="1" smtClean="0"/>
              <a:t>Timelock</a:t>
            </a:r>
            <a:r>
              <a:rPr lang="en-US" altLang="zh-CN" sz="4800" dirty="0" smtClean="0"/>
              <a:t> </a:t>
            </a:r>
          </a:p>
        </p:txBody>
      </p:sp>
    </p:spTree>
    <p:extLst>
      <p:ext uri="{BB962C8B-B14F-4D97-AF65-F5344CB8AC3E}">
        <p14:creationId xmlns:p14="http://schemas.microsoft.com/office/powerpoint/2010/main" val="181483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Order</a:t>
            </a:r>
            <a:endParaRPr lang="zh-CN" altLang="en-US" dirty="0"/>
          </a:p>
        </p:txBody>
      </p:sp>
      <p:sp>
        <p:nvSpPr>
          <p:cNvPr id="3" name="内容占位符 2"/>
          <p:cNvSpPr>
            <a:spLocks noGrp="1"/>
          </p:cNvSpPr>
          <p:nvPr>
            <p:ph idx="1"/>
          </p:nvPr>
        </p:nvSpPr>
        <p:spPr>
          <a:xfrm>
            <a:off x="1005254" y="1561855"/>
            <a:ext cx="10515600" cy="4351338"/>
          </a:xfrm>
        </p:spPr>
        <p:txBody>
          <a:bodyPr/>
          <a:lstStyle/>
          <a:p>
            <a:r>
              <a:rPr lang="en-US" altLang="zh-CN" dirty="0"/>
              <a:t>If Carol were to post her contract with Alice before Bob posts his contract with Carol, then Alice could take ownership of the Cadillac without paying Carol.</a:t>
            </a:r>
            <a:endParaRPr lang="zh-CN" altLang="en-US" dirty="0"/>
          </a:p>
        </p:txBody>
      </p:sp>
      <p:pic>
        <p:nvPicPr>
          <p:cNvPr id="4" name="内容占位符 3"/>
          <p:cNvPicPr>
            <a:picLocks noChangeAspect="1"/>
          </p:cNvPicPr>
          <p:nvPr/>
        </p:nvPicPr>
        <p:blipFill>
          <a:blip r:embed="rId3"/>
          <a:stretch>
            <a:fillRect/>
          </a:stretch>
        </p:blipFill>
        <p:spPr>
          <a:xfrm>
            <a:off x="1439911" y="3168772"/>
            <a:ext cx="8661548" cy="4351338"/>
          </a:xfrm>
          <a:prstGeom prst="rect">
            <a:avLst/>
          </a:prstGeom>
        </p:spPr>
      </p:pic>
    </p:spTree>
    <p:extLst>
      <p:ext uri="{BB962C8B-B14F-4D97-AF65-F5344CB8AC3E}">
        <p14:creationId xmlns:p14="http://schemas.microsoft.com/office/powerpoint/2010/main" val="389528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err="1" smtClean="0"/>
              <a:t>Timelock</a:t>
            </a:r>
            <a:endParaRPr lang="zh-CN" altLang="en-US" dirty="0"/>
          </a:p>
        </p:txBody>
      </p:sp>
      <p:sp>
        <p:nvSpPr>
          <p:cNvPr id="3" name="内容占位符 2"/>
          <p:cNvSpPr>
            <a:spLocks noGrp="1"/>
          </p:cNvSpPr>
          <p:nvPr>
            <p:ph idx="1"/>
          </p:nvPr>
        </p:nvSpPr>
        <p:spPr>
          <a:xfrm>
            <a:off x="934914" y="1514842"/>
            <a:ext cx="10515600" cy="4351338"/>
          </a:xfrm>
        </p:spPr>
        <p:txBody>
          <a:bodyPr/>
          <a:lstStyle/>
          <a:p>
            <a:r>
              <a:rPr lang="en-US" altLang="zh-CN" dirty="0"/>
              <a:t> If Carol’s contract with Bob were to expire at the same time as Bob’s contract with Alice, then Carol could reveal s to collect Bob’s bitcoins at the very last moment, leaving Bob no time to collect his alt-coins from Alice.</a:t>
            </a:r>
            <a:endParaRPr lang="zh-CN" altLang="zh-CN" dirty="0"/>
          </a:p>
        </p:txBody>
      </p:sp>
      <p:pic>
        <p:nvPicPr>
          <p:cNvPr id="4" name="图片 3"/>
          <p:cNvPicPr>
            <a:picLocks noChangeAspect="1"/>
          </p:cNvPicPr>
          <p:nvPr/>
        </p:nvPicPr>
        <p:blipFill>
          <a:blip r:embed="rId3"/>
          <a:stretch>
            <a:fillRect/>
          </a:stretch>
        </p:blipFill>
        <p:spPr>
          <a:xfrm>
            <a:off x="1617375" y="3254339"/>
            <a:ext cx="9449619" cy="3761558"/>
          </a:xfrm>
          <a:prstGeom prst="rect">
            <a:avLst/>
          </a:prstGeom>
        </p:spPr>
      </p:pic>
    </p:spTree>
    <p:extLst>
      <p:ext uri="{BB962C8B-B14F-4D97-AF65-F5344CB8AC3E}">
        <p14:creationId xmlns:p14="http://schemas.microsoft.com/office/powerpoint/2010/main" val="2623467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204546"/>
            <a:ext cx="10515600" cy="4972417"/>
          </a:xfrm>
        </p:spPr>
        <p:txBody>
          <a:bodyPr>
            <a:normAutofit/>
          </a:bodyPr>
          <a:lstStyle/>
          <a:p>
            <a:r>
              <a:rPr lang="en-US" altLang="zh-CN" dirty="0" smtClean="0"/>
              <a:t>A </a:t>
            </a:r>
            <a:r>
              <a:rPr lang="en-US" altLang="zh-CN" dirty="0"/>
              <a:t>cross-chain swap has an associated directed graph D = (V,A). For any pair (D,L), where D = (V,A) is a strongly-connected directed graph and L ⊂ V a </a:t>
            </a:r>
            <a:r>
              <a:rPr lang="en-US" altLang="zh-CN" dirty="0">
                <a:solidFill>
                  <a:srgbClr val="FF0000"/>
                </a:solidFill>
              </a:rPr>
              <a:t>feedback vertex set</a:t>
            </a:r>
            <a:r>
              <a:rPr lang="en-US" altLang="zh-CN" dirty="0"/>
              <a:t> for D, we give an atomic </a:t>
            </a:r>
            <a:r>
              <a:rPr lang="en-US" altLang="zh-CN" dirty="0" err="1"/>
              <a:t>crosschain</a:t>
            </a:r>
            <a:r>
              <a:rPr lang="en-US" altLang="zh-CN" dirty="0"/>
              <a:t> swap protocol using hashed </a:t>
            </a:r>
            <a:r>
              <a:rPr lang="en-US" altLang="zh-CN" dirty="0" err="1"/>
              <a:t>timelock</a:t>
            </a:r>
            <a:r>
              <a:rPr lang="en-US" altLang="zh-CN" dirty="0"/>
              <a:t> contracts, where the vertexes in L generate the </a:t>
            </a:r>
            <a:r>
              <a:rPr lang="en-US" altLang="zh-CN" dirty="0" err="1"/>
              <a:t>hashlocked</a:t>
            </a:r>
            <a:r>
              <a:rPr lang="en-US" altLang="zh-CN" dirty="0"/>
              <a:t> secrets. We show that no such protocol is possible if D is not strongly connected, or if D is strongly connected but L is not a feedback vertex set. </a:t>
            </a:r>
            <a:endParaRPr lang="en-US" altLang="zh-CN" dirty="0" smtClean="0"/>
          </a:p>
          <a:p>
            <a:endParaRPr lang="en-US" altLang="zh-CN" dirty="0"/>
          </a:p>
          <a:p>
            <a:r>
              <a:rPr lang="en-US" altLang="zh-CN" dirty="0" smtClean="0"/>
              <a:t>The </a:t>
            </a:r>
            <a:r>
              <a:rPr lang="en-US" altLang="zh-CN" dirty="0"/>
              <a:t>protocol has time complexity O(</a:t>
            </a:r>
            <a:r>
              <a:rPr lang="en-US" altLang="zh-CN" dirty="0" err="1"/>
              <a:t>diam</a:t>
            </a:r>
            <a:r>
              <a:rPr lang="en-US" altLang="zh-CN" dirty="0"/>
              <a:t>(D)) and communication complexity (bits published on </a:t>
            </a:r>
            <a:r>
              <a:rPr lang="en-US" altLang="zh-CN" dirty="0" err="1"/>
              <a:t>blockchains</a:t>
            </a:r>
            <a:r>
              <a:rPr lang="en-US" altLang="zh-CN" dirty="0"/>
              <a:t>) O(|A| · |L|).</a:t>
            </a:r>
          </a:p>
          <a:p>
            <a:endParaRPr lang="zh-CN" altLang="en-US" dirty="0"/>
          </a:p>
        </p:txBody>
      </p:sp>
    </p:spTree>
    <p:extLst>
      <p:ext uri="{BB962C8B-B14F-4D97-AF65-F5344CB8AC3E}">
        <p14:creationId xmlns:p14="http://schemas.microsoft.com/office/powerpoint/2010/main" val="4250285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2500" y="-320675"/>
            <a:ext cx="10515600" cy="1325563"/>
          </a:xfrm>
        </p:spPr>
        <p:txBody>
          <a:bodyPr/>
          <a:lstStyle/>
          <a:p>
            <a:pPr algn="ctr"/>
            <a:r>
              <a:rPr lang="en-US" altLang="zh-CN" dirty="0" smtClean="0"/>
              <a:t>Without leader </a:t>
            </a:r>
            <a:endParaRPr lang="zh-CN" altLang="en-US" dirty="0"/>
          </a:p>
        </p:txBody>
      </p:sp>
      <p:pic>
        <p:nvPicPr>
          <p:cNvPr id="4" name="内容占位符 3"/>
          <p:cNvPicPr>
            <a:picLocks noGrp="1" noChangeAspect="1"/>
          </p:cNvPicPr>
          <p:nvPr>
            <p:ph idx="1"/>
          </p:nvPr>
        </p:nvPicPr>
        <p:blipFill>
          <a:blip r:embed="rId2"/>
          <a:stretch>
            <a:fillRect/>
          </a:stretch>
        </p:blipFill>
        <p:spPr>
          <a:xfrm>
            <a:off x="3159812" y="0"/>
            <a:ext cx="6100976" cy="6493504"/>
          </a:xfrm>
          <a:prstGeom prst="rect">
            <a:avLst/>
          </a:prstGeom>
        </p:spPr>
      </p:pic>
    </p:spTree>
    <p:extLst>
      <p:ext uri="{BB962C8B-B14F-4D97-AF65-F5344CB8AC3E}">
        <p14:creationId xmlns:p14="http://schemas.microsoft.com/office/powerpoint/2010/main" val="40675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With leader</a:t>
            </a:r>
            <a:endParaRPr lang="zh-CN" altLang="en-US" dirty="0"/>
          </a:p>
        </p:txBody>
      </p:sp>
      <p:sp>
        <p:nvSpPr>
          <p:cNvPr id="3" name="内容占位符 2"/>
          <p:cNvSpPr>
            <a:spLocks noGrp="1"/>
          </p:cNvSpPr>
          <p:nvPr>
            <p:ph idx="1"/>
          </p:nvPr>
        </p:nvSpPr>
        <p:spPr/>
        <p:txBody>
          <a:bodyPr/>
          <a:lstStyle/>
          <a:p>
            <a:pPr algn="ctr"/>
            <a:endParaRPr lang="zh-CN" altLang="en-US" dirty="0"/>
          </a:p>
        </p:txBody>
      </p:sp>
      <p:pic>
        <p:nvPicPr>
          <p:cNvPr id="4" name="图片 3"/>
          <p:cNvPicPr>
            <a:picLocks noChangeAspect="1"/>
          </p:cNvPicPr>
          <p:nvPr/>
        </p:nvPicPr>
        <p:blipFill>
          <a:blip r:embed="rId3"/>
          <a:stretch>
            <a:fillRect/>
          </a:stretch>
        </p:blipFill>
        <p:spPr>
          <a:xfrm>
            <a:off x="3302300" y="455386"/>
            <a:ext cx="6260800" cy="5254599"/>
          </a:xfrm>
          <a:prstGeom prst="rect">
            <a:avLst/>
          </a:prstGeom>
        </p:spPr>
      </p:pic>
    </p:spTree>
    <p:extLst>
      <p:ext uri="{BB962C8B-B14F-4D97-AF65-F5344CB8AC3E}">
        <p14:creationId xmlns:p14="http://schemas.microsoft.com/office/powerpoint/2010/main" val="108943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A is leader, B and C are followers</a:t>
            </a:r>
            <a:endParaRPr lang="zh-CN" altLang="en-US" dirty="0"/>
          </a:p>
        </p:txBody>
      </p:sp>
      <p:pic>
        <p:nvPicPr>
          <p:cNvPr id="4" name="内容占位符 3"/>
          <p:cNvPicPr>
            <a:picLocks noGrp="1" noChangeAspect="1"/>
          </p:cNvPicPr>
          <p:nvPr>
            <p:ph idx="1"/>
          </p:nvPr>
        </p:nvPicPr>
        <p:blipFill>
          <a:blip r:embed="rId3"/>
          <a:stretch>
            <a:fillRect/>
          </a:stretch>
        </p:blipFill>
        <p:spPr>
          <a:xfrm>
            <a:off x="4014952" y="1796674"/>
            <a:ext cx="3782848" cy="3482405"/>
          </a:xfrm>
          <a:prstGeom prst="rect">
            <a:avLst/>
          </a:prstGeom>
        </p:spPr>
      </p:pic>
    </p:spTree>
    <p:extLst>
      <p:ext uri="{BB962C8B-B14F-4D97-AF65-F5344CB8AC3E}">
        <p14:creationId xmlns:p14="http://schemas.microsoft.com/office/powerpoint/2010/main" val="3692592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lgn="ctr">
              <a:buNone/>
            </a:pPr>
            <a:r>
              <a:rPr lang="en-US" altLang="zh-CN" sz="19900" dirty="0" smtClean="0"/>
              <a:t>Q</a:t>
            </a:r>
            <a:r>
              <a:rPr lang="zh-CN" altLang="en-US" sz="19900" dirty="0" smtClean="0"/>
              <a:t>＆</a:t>
            </a:r>
            <a:r>
              <a:rPr lang="en-US" altLang="zh-CN" sz="19900" dirty="0" smtClean="0"/>
              <a:t>A</a:t>
            </a:r>
            <a:endParaRPr lang="zh-CN" altLang="en-US" sz="19900" dirty="0"/>
          </a:p>
        </p:txBody>
      </p:sp>
    </p:spTree>
    <p:extLst>
      <p:ext uri="{BB962C8B-B14F-4D97-AF65-F5344CB8AC3E}">
        <p14:creationId xmlns:p14="http://schemas.microsoft.com/office/powerpoint/2010/main" val="2520097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6654" y="585849"/>
            <a:ext cx="5486400" cy="3648075"/>
          </a:xfrm>
        </p:spPr>
      </p:pic>
      <p:sp>
        <p:nvSpPr>
          <p:cNvPr id="5" name="文本框 4"/>
          <p:cNvSpPr txBox="1"/>
          <p:nvPr/>
        </p:nvSpPr>
        <p:spPr>
          <a:xfrm>
            <a:off x="6324600" y="1578646"/>
            <a:ext cx="5376016" cy="4801314"/>
          </a:xfrm>
          <a:prstGeom prst="rect">
            <a:avLst/>
          </a:prstGeom>
          <a:noFill/>
        </p:spPr>
        <p:txBody>
          <a:bodyPr wrap="square" rtlCol="0">
            <a:spAutoFit/>
          </a:bodyPr>
          <a:lstStyle/>
          <a:p>
            <a:pPr algn="just"/>
            <a:r>
              <a:rPr lang="en-US" altLang="zh-CN" dirty="0"/>
              <a:t>Maurice </a:t>
            </a:r>
            <a:r>
              <a:rPr lang="en-US" altLang="zh-CN" dirty="0" err="1"/>
              <a:t>Herlihy</a:t>
            </a:r>
            <a:r>
              <a:rPr lang="en-US" altLang="zh-CN" dirty="0"/>
              <a:t> has an A.B. in Mathematics from Harvard University, and a Ph.D. in Computer Science from M.I.T. </a:t>
            </a:r>
            <a:endParaRPr lang="en-US" altLang="zh-CN" dirty="0" smtClean="0"/>
          </a:p>
          <a:p>
            <a:pPr algn="just"/>
            <a:r>
              <a:rPr lang="en-US" altLang="zh-CN" dirty="0" smtClean="0"/>
              <a:t>He </a:t>
            </a:r>
            <a:r>
              <a:rPr lang="en-US" altLang="zh-CN" dirty="0"/>
              <a:t>has served on the faculty of Carnegie Mellon University and the staff of DEC Cambridge Research Lab. </a:t>
            </a:r>
            <a:endParaRPr lang="en-US" altLang="zh-CN" dirty="0" smtClean="0"/>
          </a:p>
          <a:p>
            <a:pPr algn="just"/>
            <a:r>
              <a:rPr lang="en-US" altLang="zh-CN" dirty="0" smtClean="0"/>
              <a:t>He </a:t>
            </a:r>
            <a:r>
              <a:rPr lang="en-US" altLang="zh-CN" dirty="0"/>
              <a:t>is the recipient of the 2003 </a:t>
            </a:r>
            <a:r>
              <a:rPr lang="en-US" altLang="zh-CN" dirty="0" err="1"/>
              <a:t>Dijkstra</a:t>
            </a:r>
            <a:r>
              <a:rPr lang="en-US" altLang="zh-CN" dirty="0"/>
              <a:t> Prize in Distributed Computing, the 2004 Gödel Prize in theoretical computer science, the 2008 ISCA influential paper award, the 2012 </a:t>
            </a:r>
            <a:r>
              <a:rPr lang="en-US" altLang="zh-CN" dirty="0" err="1"/>
              <a:t>Edsger</a:t>
            </a:r>
            <a:r>
              <a:rPr lang="en-US" altLang="zh-CN" dirty="0"/>
              <a:t> W. </a:t>
            </a:r>
            <a:r>
              <a:rPr lang="en-US" altLang="zh-CN" dirty="0" err="1"/>
              <a:t>Dijkstra</a:t>
            </a:r>
            <a:r>
              <a:rPr lang="en-US" altLang="zh-CN" dirty="0"/>
              <a:t> Prize, and the 2013 Wallace McDowell award. He received a 2012 Fulbright Distinguished Chair in the Natural Sciences and Engineering Lecturing Fellowship, and he is fellow of the ACM, a fellow of the National Academy of Inventors, the National Academy of Engineering, and the National Academy of Arts and Sciences.</a:t>
            </a:r>
            <a:endParaRPr lang="zh-CN" altLang="en-US" dirty="0"/>
          </a:p>
        </p:txBody>
      </p:sp>
    </p:spTree>
    <p:extLst>
      <p:ext uri="{BB962C8B-B14F-4D97-AF65-F5344CB8AC3E}">
        <p14:creationId xmlns:p14="http://schemas.microsoft.com/office/powerpoint/2010/main" val="328107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What is </a:t>
            </a:r>
            <a:r>
              <a:rPr lang="en-US" altLang="zh-CN" dirty="0"/>
              <a:t>atomic cross-chain swap </a:t>
            </a:r>
            <a:r>
              <a:rPr lang="en-US" altLang="zh-CN" dirty="0" smtClean="0"/>
              <a:t>?</a:t>
            </a:r>
            <a:endParaRPr lang="zh-CN" altLang="en-US" dirty="0"/>
          </a:p>
        </p:txBody>
      </p:sp>
      <p:sp>
        <p:nvSpPr>
          <p:cNvPr id="3" name="内容占位符 2"/>
          <p:cNvSpPr>
            <a:spLocks noGrp="1"/>
          </p:cNvSpPr>
          <p:nvPr>
            <p:ph idx="1"/>
          </p:nvPr>
        </p:nvSpPr>
        <p:spPr>
          <a:xfrm>
            <a:off x="2214418" y="3118715"/>
            <a:ext cx="7954818" cy="4351338"/>
          </a:xfrm>
        </p:spPr>
        <p:txBody>
          <a:bodyPr>
            <a:normAutofit/>
          </a:bodyPr>
          <a:lstStyle/>
          <a:p>
            <a:r>
              <a:rPr lang="en-US" altLang="zh-CN" dirty="0"/>
              <a:t>An atomic cross-chain swap is a distributed coordination task where multiple parties exchange assets across multiple </a:t>
            </a:r>
            <a:r>
              <a:rPr lang="en-US" altLang="zh-CN" dirty="0" err="1"/>
              <a:t>blockchains</a:t>
            </a:r>
            <a:r>
              <a:rPr lang="en-US" altLang="zh-CN" dirty="0"/>
              <a:t>, for example, trading bitcoin for ether. </a:t>
            </a:r>
            <a:endParaRPr lang="en-US" altLang="zh-CN" dirty="0" smtClean="0"/>
          </a:p>
          <a:p>
            <a:endParaRPr lang="zh-CN" altLang="en-US" dirty="0"/>
          </a:p>
        </p:txBody>
      </p:sp>
    </p:spTree>
    <p:extLst>
      <p:ext uri="{BB962C8B-B14F-4D97-AF65-F5344CB8AC3E}">
        <p14:creationId xmlns:p14="http://schemas.microsoft.com/office/powerpoint/2010/main" val="354662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An </a:t>
            </a:r>
            <a:r>
              <a:rPr lang="en-US" altLang="zh-CN" dirty="0"/>
              <a:t>atomic swap protocol guarantees </a:t>
            </a:r>
            <a:endParaRPr lang="en-US" altLang="zh-CN" dirty="0" smtClean="0"/>
          </a:p>
          <a:p>
            <a:pPr marL="0" indent="0">
              <a:buNone/>
            </a:pPr>
            <a:r>
              <a:rPr lang="en-US" altLang="zh-CN" dirty="0" smtClean="0"/>
              <a:t>(1) if </a:t>
            </a:r>
            <a:r>
              <a:rPr lang="en-US" altLang="zh-CN" dirty="0"/>
              <a:t>all parties conform to the protocol, then all swaps take place, (2) if some coalition deviates from the protocol, then no conforming party ends up worse oﬀ, </a:t>
            </a:r>
            <a:r>
              <a:rPr lang="en-US" altLang="zh-CN" dirty="0" smtClean="0"/>
              <a:t>and (3) no coalition has an incentive to deviate from the protocol. </a:t>
            </a:r>
          </a:p>
          <a:p>
            <a:endParaRPr lang="zh-CN" altLang="en-US" dirty="0"/>
          </a:p>
        </p:txBody>
      </p:sp>
    </p:spTree>
    <p:extLst>
      <p:ext uri="{BB962C8B-B14F-4D97-AF65-F5344CB8AC3E}">
        <p14:creationId xmlns:p14="http://schemas.microsoft.com/office/powerpoint/2010/main" val="1174716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 </a:t>
            </a:r>
            <a:endParaRPr lang="zh-CN" altLang="en-US" dirty="0"/>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05877" y="1847639"/>
            <a:ext cx="1896629" cy="1896629"/>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7345" y="1455161"/>
            <a:ext cx="2076450" cy="244605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8090" y="1457691"/>
            <a:ext cx="2286577" cy="2286577"/>
          </a:xfrm>
          <a:prstGeom prst="rect">
            <a:avLst/>
          </a:prstGeom>
        </p:spPr>
      </p:pic>
      <p:sp>
        <p:nvSpPr>
          <p:cNvPr id="7" name="文本框 6"/>
          <p:cNvSpPr txBox="1"/>
          <p:nvPr/>
        </p:nvSpPr>
        <p:spPr>
          <a:xfrm>
            <a:off x="1791855" y="4257964"/>
            <a:ext cx="1539204" cy="923330"/>
          </a:xfrm>
          <a:prstGeom prst="rect">
            <a:avLst/>
          </a:prstGeom>
          <a:noFill/>
        </p:spPr>
        <p:txBody>
          <a:bodyPr wrap="none" rtlCol="0">
            <a:spAutoFit/>
          </a:bodyPr>
          <a:lstStyle/>
          <a:p>
            <a:r>
              <a:rPr lang="en-US" altLang="zh-CN" dirty="0" smtClean="0"/>
              <a:t>Alice</a:t>
            </a:r>
          </a:p>
          <a:p>
            <a:r>
              <a:rPr lang="en-US" altLang="zh-CN" dirty="0" smtClean="0"/>
              <a:t>Have </a:t>
            </a:r>
            <a:r>
              <a:rPr lang="en-US" altLang="zh-CN" dirty="0"/>
              <a:t>alt-coin</a:t>
            </a:r>
          </a:p>
          <a:p>
            <a:r>
              <a:rPr lang="en-US" altLang="zh-CN" dirty="0"/>
              <a:t>Want Cadillac</a:t>
            </a:r>
            <a:endParaRPr lang="zh-CN" altLang="en-US" dirty="0"/>
          </a:p>
        </p:txBody>
      </p:sp>
      <p:sp>
        <p:nvSpPr>
          <p:cNvPr id="8" name="文本框 7"/>
          <p:cNvSpPr txBox="1"/>
          <p:nvPr/>
        </p:nvSpPr>
        <p:spPr>
          <a:xfrm>
            <a:off x="4886036" y="4257964"/>
            <a:ext cx="1608133" cy="1200329"/>
          </a:xfrm>
          <a:prstGeom prst="rect">
            <a:avLst/>
          </a:prstGeom>
          <a:noFill/>
        </p:spPr>
        <p:txBody>
          <a:bodyPr wrap="none" rtlCol="0">
            <a:spAutoFit/>
          </a:bodyPr>
          <a:lstStyle/>
          <a:p>
            <a:r>
              <a:rPr lang="en-US" altLang="zh-CN" dirty="0" smtClean="0"/>
              <a:t>Bob</a:t>
            </a:r>
          </a:p>
          <a:p>
            <a:r>
              <a:rPr lang="en-US" altLang="zh-CN" dirty="0" smtClean="0"/>
              <a:t>Have bitcoin</a:t>
            </a:r>
          </a:p>
          <a:p>
            <a:r>
              <a:rPr lang="en-US" altLang="zh-CN" dirty="0" smtClean="0"/>
              <a:t>Want  </a:t>
            </a:r>
            <a:r>
              <a:rPr lang="en-US" altLang="zh-CN" dirty="0"/>
              <a:t>alt-coin</a:t>
            </a:r>
          </a:p>
          <a:p>
            <a:endParaRPr lang="zh-CN" altLang="en-US" dirty="0"/>
          </a:p>
        </p:txBody>
      </p:sp>
      <p:sp>
        <p:nvSpPr>
          <p:cNvPr id="9" name="文本框 8"/>
          <p:cNvSpPr txBox="1"/>
          <p:nvPr/>
        </p:nvSpPr>
        <p:spPr>
          <a:xfrm>
            <a:off x="8469746" y="4257964"/>
            <a:ext cx="1513556" cy="923330"/>
          </a:xfrm>
          <a:prstGeom prst="rect">
            <a:avLst/>
          </a:prstGeom>
          <a:noFill/>
        </p:spPr>
        <p:txBody>
          <a:bodyPr wrap="none" rtlCol="0">
            <a:spAutoFit/>
          </a:bodyPr>
          <a:lstStyle/>
          <a:p>
            <a:r>
              <a:rPr lang="en-US" altLang="zh-CN" dirty="0" smtClean="0"/>
              <a:t>Carol</a:t>
            </a:r>
          </a:p>
          <a:p>
            <a:r>
              <a:rPr lang="en-US" altLang="zh-CN" dirty="0" smtClean="0"/>
              <a:t>Have </a:t>
            </a:r>
            <a:r>
              <a:rPr lang="en-US" altLang="zh-CN" dirty="0"/>
              <a:t>Cadillac</a:t>
            </a:r>
            <a:endParaRPr lang="zh-CN" altLang="en-US" dirty="0"/>
          </a:p>
          <a:p>
            <a:r>
              <a:rPr lang="en-US" altLang="zh-CN" dirty="0" smtClean="0"/>
              <a:t>Want bitcoin </a:t>
            </a:r>
            <a:endParaRPr lang="zh-CN" altLang="en-US" dirty="0"/>
          </a:p>
        </p:txBody>
      </p:sp>
    </p:spTree>
    <p:extLst>
      <p:ext uri="{BB962C8B-B14F-4D97-AF65-F5344CB8AC3E}">
        <p14:creationId xmlns:p14="http://schemas.microsoft.com/office/powerpoint/2010/main" val="404654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How to finish the trade?</a:t>
            </a:r>
            <a:endParaRPr lang="zh-CN" altLang="en-US" dirty="0"/>
          </a:p>
        </p:txBody>
      </p:sp>
      <p:pic>
        <p:nvPicPr>
          <p:cNvPr id="4" name="内容占位符 3"/>
          <p:cNvPicPr>
            <a:picLocks noGrp="1" noChangeAspect="1"/>
          </p:cNvPicPr>
          <p:nvPr>
            <p:ph idx="1"/>
          </p:nvPr>
        </p:nvPicPr>
        <p:blipFill>
          <a:blip r:embed="rId2"/>
          <a:stretch>
            <a:fillRect/>
          </a:stretch>
        </p:blipFill>
        <p:spPr>
          <a:xfrm>
            <a:off x="4082474" y="2037553"/>
            <a:ext cx="3746860" cy="3654217"/>
          </a:xfrm>
          <a:prstGeom prst="rect">
            <a:avLst/>
          </a:prstGeom>
        </p:spPr>
      </p:pic>
    </p:spTree>
    <p:extLst>
      <p:ext uri="{BB962C8B-B14F-4D97-AF65-F5344CB8AC3E}">
        <p14:creationId xmlns:p14="http://schemas.microsoft.com/office/powerpoint/2010/main" val="104572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			deploying contracts</a:t>
            </a:r>
            <a:r>
              <a:rPr lang="en-US" altLang="zh-CN" dirty="0"/>
              <a:t/>
            </a:r>
            <a:br>
              <a:rPr lang="en-US" altLang="zh-CN" dirty="0"/>
            </a:br>
            <a:endParaRPr lang="zh-CN" altLang="en-US" dirty="0"/>
          </a:p>
        </p:txBody>
      </p:sp>
      <p:pic>
        <p:nvPicPr>
          <p:cNvPr id="4" name="内容占位符 3"/>
          <p:cNvPicPr>
            <a:picLocks noGrp="1" noChangeAspect="1"/>
          </p:cNvPicPr>
          <p:nvPr>
            <p:ph idx="1"/>
          </p:nvPr>
        </p:nvPicPr>
        <p:blipFill>
          <a:blip r:embed="rId3"/>
          <a:stretch>
            <a:fillRect/>
          </a:stretch>
        </p:blipFill>
        <p:spPr>
          <a:xfrm>
            <a:off x="1765226" y="1825625"/>
            <a:ext cx="8661548" cy="4351338"/>
          </a:xfrm>
          <a:prstGeom prst="rect">
            <a:avLst/>
          </a:prstGeom>
        </p:spPr>
      </p:pic>
    </p:spTree>
    <p:extLst>
      <p:ext uri="{BB962C8B-B14F-4D97-AF65-F5344CB8AC3E}">
        <p14:creationId xmlns:p14="http://schemas.microsoft.com/office/powerpoint/2010/main" val="2076574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 </a:t>
            </a:r>
            <a:r>
              <a:rPr lang="en-US" altLang="zh-CN" dirty="0" smtClean="0"/>
              <a:t>triggering arcs</a:t>
            </a:r>
            <a:r>
              <a:rPr lang="en-US" altLang="zh-CN" dirty="0"/>
              <a:t/>
            </a:r>
            <a:br>
              <a:rPr lang="en-US" altLang="zh-CN" dirty="0"/>
            </a:br>
            <a:endParaRPr lang="zh-CN" altLang="en-US" dirty="0"/>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3"/>
          <a:stretch>
            <a:fillRect/>
          </a:stretch>
        </p:blipFill>
        <p:spPr>
          <a:xfrm>
            <a:off x="1372190" y="2037574"/>
            <a:ext cx="9447619" cy="3761905"/>
          </a:xfrm>
          <a:prstGeom prst="rect">
            <a:avLst/>
          </a:prstGeom>
        </p:spPr>
      </p:pic>
    </p:spTree>
    <p:extLst>
      <p:ext uri="{BB962C8B-B14F-4D97-AF65-F5344CB8AC3E}">
        <p14:creationId xmlns:p14="http://schemas.microsoft.com/office/powerpoint/2010/main" val="2063736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3223" y="2097209"/>
            <a:ext cx="10515600" cy="1325563"/>
          </a:xfrm>
        </p:spPr>
        <p:txBody>
          <a:bodyPr/>
          <a:lstStyle/>
          <a:p>
            <a:pPr algn="ctr"/>
            <a:r>
              <a:rPr lang="en-US" altLang="zh-CN" dirty="0" smtClean="0"/>
              <a:t>Why this protocol is safe ?</a:t>
            </a:r>
            <a:endParaRPr lang="zh-CN" altLang="en-US" dirty="0"/>
          </a:p>
        </p:txBody>
      </p:sp>
    </p:spTree>
    <p:extLst>
      <p:ext uri="{BB962C8B-B14F-4D97-AF65-F5344CB8AC3E}">
        <p14:creationId xmlns:p14="http://schemas.microsoft.com/office/powerpoint/2010/main" val="2220648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1600</TotalTime>
  <Words>918</Words>
  <Application>Microsoft Office PowerPoint</Application>
  <PresentationFormat>宽屏</PresentationFormat>
  <Paragraphs>95</Paragraphs>
  <Slides>19</Slides>
  <Notes>14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Atomic Cross-Chain Swaps</vt:lpstr>
      <vt:lpstr>PowerPoint 演示文稿</vt:lpstr>
      <vt:lpstr>What is atomic cross-chain swap ?</vt:lpstr>
      <vt:lpstr>PowerPoint 演示文稿</vt:lpstr>
      <vt:lpstr>. </vt:lpstr>
      <vt:lpstr>How to finish the trade?</vt:lpstr>
      <vt:lpstr>   deploying contracts </vt:lpstr>
      <vt:lpstr> triggering arcs </vt:lpstr>
      <vt:lpstr>Why this protocol is safe ?</vt:lpstr>
      <vt:lpstr>Someone break rule in the first phase  </vt:lpstr>
      <vt:lpstr> Someone break rule in the second phase </vt:lpstr>
      <vt:lpstr>POINT</vt:lpstr>
      <vt:lpstr>Order</vt:lpstr>
      <vt:lpstr>Timelock</vt:lpstr>
      <vt:lpstr>PowerPoint 演示文稿</vt:lpstr>
      <vt:lpstr>Without leader </vt:lpstr>
      <vt:lpstr>With leader</vt:lpstr>
      <vt:lpstr>A is leader, B and C are followers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Atomic Cross-Chain Swaps</dc:title>
  <dc:creator>604128652@qq.com</dc:creator>
  <cp:lastModifiedBy>604128652@qq.com</cp:lastModifiedBy>
  <cp:revision>39</cp:revision>
  <dcterms:created xsi:type="dcterms:W3CDTF">2018-10-09T13:20:39Z</dcterms:created>
  <dcterms:modified xsi:type="dcterms:W3CDTF">2018-10-19T06:02:35Z</dcterms:modified>
</cp:coreProperties>
</file>