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801D87-3D9D-41CF-AD7F-A089A3DFF93E}">
  <a:tblStyle styleId="{85801D87-3D9D-41CF-AD7F-A089A3DFF9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eb41535c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eb41535c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eb41535c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eb41535c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eb41535c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eb41535c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b41535c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eb41535c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b41535c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eb41535c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b41535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eb41535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b41535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b41535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eb41535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eb41535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b41535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b41535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b41535c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eb41535c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b41535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eb41535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b41535c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eb41535c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b41535c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eb41535c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ngyoHigh/Psychological-Well-Being-Diagnosis-Checker/tree/main/data" TargetMode="External"/><Relationship Id="rId4" Type="http://schemas.openxmlformats.org/officeDocument/2006/relationships/hyperlink" Target="https://github.com/PangyoHigh/Psychological-Well-Being-Diagnosis-Checker" TargetMode="External"/><Relationship Id="rId5" Type="http://schemas.openxmlformats.org/officeDocument/2006/relationships/hyperlink" Target="https://pangyomga.web.app/test/easy" TargetMode="External"/><Relationship Id="rId6" Type="http://schemas.openxmlformats.org/officeDocument/2006/relationships/hyperlink" Target="https://pangyomga.web.app/test/eas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ngyomga.web.app/test/easy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angyomga.web.app/test/eas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고등학생 마음건강 설문 분석 및 군집 기반 분류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바탕으로한 머신러닝: 학생들 분류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102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k-</a:t>
            </a:r>
            <a:r>
              <a:rPr lang="ko" sz="1700"/>
              <a:t>평균 군집화를 통해 학생들을 4군집으로 분류했다</a:t>
            </a:r>
            <a:endParaRPr sz="1700"/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306438" y="166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{85801D87-3D9D-41CF-AD7F-A089A3DFF93E}</a:tableStyleId>
              </a:tblPr>
              <a:tblGrid>
                <a:gridCol w="662750"/>
                <a:gridCol w="923375"/>
                <a:gridCol w="1038800"/>
                <a:gridCol w="906900"/>
                <a:gridCol w="824450"/>
                <a:gridCol w="1038800"/>
                <a:gridCol w="1088250"/>
                <a:gridCol w="662750"/>
                <a:gridCol w="1385050"/>
              </a:tblGrid>
              <a:tr h="251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클러스터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위험 수준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불안 및 우울 문제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심리외상 문제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외현화 문제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자살 및 위기 문제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학교생활 적응 문제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총점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주요 특징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⚠️ 중간 위험군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우울/불안 점수 중간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🚨 고위험군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18.0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14.5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15.0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16.0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13.0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76.5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모든 항목에서 매우 높은 점수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✅ 안정군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모든 점수 낮음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3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⚠️ 숨겨진 위험군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33.8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우울/불안 점수 중간 매우 높음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 title="4f6d7f63-a7df-4ebc-8286-883f81bbf5e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606" y="0"/>
            <a:ext cx="524838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title="e03f163a-5c20-40bd-8ab1-f2c349c61e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1625"/>
            <a:ext cx="3773326" cy="30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47875" y="0"/>
            <a:ext cx="75057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students_data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data[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rows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student_id, info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students_data.items():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   row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info[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'scores'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   row[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'studentGrade'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info[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'studentGrade'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   row[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'totalScore'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info[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'totalScore'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   row[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student_id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   rows.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(row)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(rows)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'grade_num'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df[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'studentGrade'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].str.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extract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132">
                <a:solidFill>
                  <a:srgbClr val="79B8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(\d)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astype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features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'불안 및 우울 문제'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'심리외상 문제'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'외현화 문제'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'자살 및 위기 문제'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'학교생활적응 문제'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scaler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X_scaled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scaler.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(df[features])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kmeans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32">
                <a:solidFill>
                  <a:srgbClr val="FFAB7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n_clusters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79B8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32">
                <a:solidFill>
                  <a:srgbClr val="FFAB7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79B8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kmeans.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fit_predict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(X_scaled)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cluster_summary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df.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groupby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'cluster'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)[features </a:t>
            </a:r>
            <a:r>
              <a:rPr lang="ko" sz="1132">
                <a:solidFill>
                  <a:srgbClr val="F97583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132">
                <a:solidFill>
                  <a:srgbClr val="9ECBFF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'totalScore'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]].</a:t>
            </a:r>
            <a:r>
              <a:rPr lang="ko" sz="1132">
                <a:solidFill>
                  <a:srgbClr val="B392F0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ko" sz="1132">
                <a:solidFill>
                  <a:srgbClr val="E1E4E8"/>
                </a:solidFill>
                <a:highlight>
                  <a:srgbClr val="24292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32">
              <a:solidFill>
                <a:srgbClr val="E1E4E8"/>
              </a:solidFill>
              <a:highlight>
                <a:srgbClr val="2429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100"/>
              <a:t>이번 프로젝트를 통해, 단순히 학생들의 심리 데이터를 수집하는 데 그치지 않고, 이를 시각화 및 머신러닝 기반으로 정량 분석함으로써 마음건강 문제의 구조적 원인과 패턴을 파악할 수 있었다. 특히 K-평균 군집화를 통해 각 학생이 처한 심리적 상태를 분류하고, 이에 따른 맞춤형 개입의 필요성을 제시할 수 있었던 점이 인상 깊었다. 향후에는 표본 수를 확대하고, 시계열 변화나 상담 연계 효과까지 포함한 지속적인 추적 시스템으로 확장하고 싶다.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참고할 링크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 코드 링크: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https://github.com/PangyoHigh/Psychological-Well-Being-Diagnosis-Checker/tree/main/data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사이트 설문 코드 링크: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4"/>
              </a:rPr>
              <a:t>https://github.com/PangyoHigh/Psychological-Well-Being-Diagnosis-Checker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설문 링크:</a:t>
            </a:r>
            <a:br>
              <a:rPr lang="ko"/>
            </a:br>
            <a:r>
              <a:rPr lang="ko" u="sng">
                <a:solidFill>
                  <a:schemeClr val="hlink"/>
                </a:solidFill>
                <a:hlinkClick r:id="rId5"/>
              </a:rPr>
              <a:t>https://pangyomga.web.app/test/easy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사이트 홈페이지 링크:</a:t>
            </a:r>
            <a:br>
              <a:rPr lang="ko"/>
            </a:br>
            <a:r>
              <a:rPr lang="ko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https://pangyomga.web.app/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정의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최근 고등학생들은 다양한 이유로 마음 건강에 문제를 느끼고 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이는 고등학생 자살시도율, 우울증 </a:t>
            </a:r>
            <a:r>
              <a:rPr lang="ko" sz="1800"/>
              <a:t>경험률</a:t>
            </a:r>
            <a:r>
              <a:rPr lang="ko" sz="1800"/>
              <a:t> 등을 통해 확인할 수 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고등학생들의 마음 건강의 문제점을 파악 및 진단하고 향후 해결책을 수립하고자 한다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판교고 고등학생 약 600명 중 50명(8%)을 온라인을 통해 설문했다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https://pangyomga.web.app/test/easy</a:t>
            </a:r>
            <a:r>
              <a:rPr lang="ko" sz="1800"/>
              <a:t> 링크와 QR코드를 통해 설문을 진행했다.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설문 날을 하루 잡고 등교하는 길에 설문을 하게 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다음은 등교 시간에 따른 설문자 수이다</a:t>
            </a:r>
            <a:endParaRPr sz="1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50" y="3457375"/>
            <a:ext cx="8039299" cy="11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형식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u="sng">
                <a:solidFill>
                  <a:schemeClr val="hlink"/>
                </a:solidFill>
                <a:hlinkClick r:id="rId3"/>
              </a:rPr>
              <a:t>https://pangyomga.web.app/test/easy</a:t>
            </a:r>
            <a:r>
              <a:rPr lang="ko" sz="1800"/>
              <a:t> 링크와 QR코드를 통해 설문을 진행했다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‘마음이지(EASY)검사’를 진행했고 이 검사는 교육부에서 공식적으로 만든 문항과 해석을 바탕으로 한다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00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다음은 각 항목의 해당 문제의 유형간의 </a:t>
            </a:r>
            <a:br>
              <a:rPr lang="ko" sz="1800"/>
            </a:br>
            <a:r>
              <a:rPr lang="ko" sz="1800"/>
              <a:t>상관관계를 히트맵으로 분석한 결과이다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각 항목 유형 대비 전체 점수는 강한 양의</a:t>
            </a:r>
            <a:br>
              <a:rPr lang="ko" sz="1800"/>
            </a:br>
            <a:r>
              <a:rPr lang="ko" sz="1800"/>
              <a:t>관계를 가지고 있는 것을 확인할 수 있다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표본 크기가 작기 때문에 일부 변수간의</a:t>
            </a:r>
            <a:br>
              <a:rPr lang="ko" sz="1800"/>
            </a:br>
            <a:r>
              <a:rPr lang="ko" sz="1800"/>
              <a:t>약한 양의 관계가 성립하는 것으로 보이고</a:t>
            </a:r>
            <a:br>
              <a:rPr lang="ko" sz="1800"/>
            </a:br>
            <a:r>
              <a:rPr lang="ko" sz="1800"/>
              <a:t>모집단의 크기를 키우면 상관관계가 </a:t>
            </a:r>
            <a:br>
              <a:rPr lang="ko" sz="1800"/>
            </a:br>
            <a:r>
              <a:rPr lang="ko" sz="1800"/>
              <a:t>증가할 수 있을 것이라고 본다</a:t>
            </a:r>
            <a:endParaRPr sz="18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325" y="1399088"/>
            <a:ext cx="3147951" cy="2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600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다음은 각 질문 항목간의 상관관계를</a:t>
            </a:r>
            <a:br>
              <a:rPr lang="ko" sz="1800"/>
            </a:br>
            <a:r>
              <a:rPr lang="ko" sz="1800"/>
              <a:t>히트맵으로 표현한 것이다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/>
              <a:t>이 해트맵 또한 표본 크기가 작아</a:t>
            </a:r>
            <a:br>
              <a:rPr lang="ko" sz="1800"/>
            </a:br>
            <a:r>
              <a:rPr lang="ko" sz="1800"/>
              <a:t>약한 상관관계를 나타내는 것으로</a:t>
            </a:r>
            <a:br>
              <a:rPr lang="ko" sz="1800"/>
            </a:br>
            <a:r>
              <a:rPr lang="ko" sz="1800"/>
              <a:t>분석된다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800"/>
              <a:t>(하얀색은 +-0.3의 상관관계를 제외한 것이다)</a:t>
            </a:r>
            <a:endParaRPr sz="18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875" y="1162838"/>
            <a:ext cx="3478925" cy="33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20975" y="1679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다음은 각 유형 문제의 전체 평균에 </a:t>
            </a:r>
            <a:br>
              <a:rPr lang="ko" sz="1700"/>
            </a:br>
            <a:r>
              <a:rPr lang="ko" sz="1700"/>
              <a:t>기여하는 각 항목의 비율을 분석한 결과이다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자살 및 위기 문제 - 살고 싶지 않다는 생각이</a:t>
            </a:r>
            <a:br>
              <a:rPr lang="ko" sz="1700"/>
            </a:br>
            <a:r>
              <a:rPr lang="ko" sz="1700"/>
              <a:t>자주 든다, 내삶은 더 이상 희망이 없는 </a:t>
            </a:r>
            <a:br>
              <a:rPr lang="ko" sz="1700"/>
            </a:br>
            <a:r>
              <a:rPr lang="ko" sz="1700"/>
              <a:t>것 같다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학교생활적응 문제 - 늦게 자서 아침에 </a:t>
            </a:r>
            <a:br>
              <a:rPr lang="ko" sz="1700"/>
            </a:br>
            <a:r>
              <a:rPr lang="ko" sz="1700"/>
              <a:t>일어나기 어렵다, 자신감이 부족하다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196" y="233175"/>
            <a:ext cx="4154453" cy="2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993" y="2626800"/>
            <a:ext cx="4274657" cy="2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20975" y="1679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외현화 문제 - 거짓말을 자주한다,</a:t>
            </a:r>
            <a:br>
              <a:rPr lang="ko" sz="1700"/>
            </a:br>
            <a:r>
              <a:rPr lang="ko" sz="1700"/>
              <a:t>게임에 너무 빠진것 같다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불안 및 우울 문제 - 괜한 걱정을</a:t>
            </a:r>
            <a:br>
              <a:rPr lang="ko" sz="1700"/>
            </a:br>
            <a:r>
              <a:rPr lang="ko" sz="1700"/>
              <a:t>미리 한다</a:t>
            </a:r>
            <a:endParaRPr sz="17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300" y="206250"/>
            <a:ext cx="4564349" cy="2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590" y="2367100"/>
            <a:ext cx="4879061" cy="24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시각화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다음은 교육부에서 제공하고 있는 전국  학생 대상의 정규분포 (붉은색) 대비 판교고등학생의 정규분포 (푸른색)를 나타낸 것이다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판교고등학교 학생들이 전반적으로 전국의 학생들보다 더 행복하다는 것을 확인할 수 있다</a:t>
            </a:r>
            <a:endParaRPr sz="1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675" y="327475"/>
            <a:ext cx="4094175" cy="2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