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324" r:id="rId5"/>
    <p:sldId id="262" r:id="rId6"/>
    <p:sldId id="281" r:id="rId7"/>
    <p:sldId id="284" r:id="rId8"/>
    <p:sldId id="282" r:id="rId9"/>
    <p:sldId id="280" r:id="rId10"/>
    <p:sldId id="279" r:id="rId11"/>
    <p:sldId id="278" r:id="rId12"/>
    <p:sldId id="277" r:id="rId13"/>
    <p:sldId id="276" r:id="rId14"/>
    <p:sldId id="272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88" r:id="rId23"/>
    <p:sldId id="275" r:id="rId24"/>
    <p:sldId id="287" r:id="rId25"/>
    <p:sldId id="289" r:id="rId26"/>
    <p:sldId id="290" r:id="rId27"/>
    <p:sldId id="291" r:id="rId28"/>
    <p:sldId id="293" r:id="rId29"/>
    <p:sldId id="292" r:id="rId30"/>
    <p:sldId id="295" r:id="rId31"/>
    <p:sldId id="296" r:id="rId32"/>
    <p:sldId id="297" r:id="rId33"/>
    <p:sldId id="298" r:id="rId34"/>
    <p:sldId id="299" r:id="rId35"/>
    <p:sldId id="285" r:id="rId36"/>
    <p:sldId id="286" r:id="rId37"/>
    <p:sldId id="300" r:id="rId38"/>
    <p:sldId id="283" r:id="rId39"/>
    <p:sldId id="301" r:id="rId40"/>
    <p:sldId id="294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4" r:id="rId53"/>
    <p:sldId id="317" r:id="rId54"/>
    <p:sldId id="315" r:id="rId55"/>
    <p:sldId id="322" r:id="rId56"/>
    <p:sldId id="323" r:id="rId57"/>
    <p:sldId id="316" r:id="rId58"/>
    <p:sldId id="318" r:id="rId59"/>
    <p:sldId id="319" r:id="rId60"/>
    <p:sldId id="320" r:id="rId61"/>
    <p:sldId id="321" r:id="rId62"/>
    <p:sldId id="261" r:id="rId63"/>
    <p:sldId id="260" r:id="rId64"/>
    <p:sldId id="325" r:id="rId65"/>
    <p:sldId id="263" r:id="rId6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92" autoAdjust="0"/>
  </p:normalViewPr>
  <p:slideViewPr>
    <p:cSldViewPr>
      <p:cViewPr>
        <p:scale>
          <a:sx n="80" d="100"/>
          <a:sy n="80" d="100"/>
        </p:scale>
        <p:origin x="-528" y="-6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26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C2050-CCEB-4EA1-ACF4-509524BDF3BE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A550-58E9-4305-8791-BF15B0CDFF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341904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软工训练个人总结</a:t>
            </a:r>
            <a:endParaRPr lang="zh-CN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496" y="3357566"/>
            <a:ext cx="3320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牟晴  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1120121895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71179" y="404156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所在组：潘辉组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项目名称：驾校管理系统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负责部分：学员管理子系统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1057300"/>
            <a:ext cx="6619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www.1ppt.com/jiaoan/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0360" y="154174"/>
            <a:ext cx="6147984" cy="536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21" y="769268"/>
            <a:ext cx="839735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"/>
            <a:ext cx="9439275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736" y="1417340"/>
            <a:ext cx="891052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213742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原型设计</a:t>
            </a:r>
            <a:endParaRPr lang="zh-CN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大学课程\大四上\软件工程实践\学员管理子系统\原型\11_10\登陆界面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4296"/>
            <a:ext cx="8215313" cy="53975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大学课程\大四上\软件工程实践\学员管理子系统\原型\11_17\主界面_学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-66228"/>
            <a:ext cx="7272808" cy="582118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大学课程\大四上\软件工程实践\学员管理子系统\原型\11_17\学员\个人中心_个人资料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24" y="798013"/>
            <a:ext cx="4552284" cy="3643663"/>
          </a:xfrm>
          <a:prstGeom prst="rect">
            <a:avLst/>
          </a:prstGeom>
          <a:noFill/>
        </p:spPr>
      </p:pic>
      <p:pic>
        <p:nvPicPr>
          <p:cNvPr id="3075" name="Picture 3" descr="D:\大学课程\大四上\软件工程实践\学员管理子系统\原型\11_17\学员\个人中心_个人资料_修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8117" y="769268"/>
            <a:ext cx="4588196" cy="3672407"/>
          </a:xfrm>
          <a:prstGeom prst="rect">
            <a:avLst/>
          </a:prstGeom>
          <a:noFill/>
        </p:spPr>
      </p:pic>
      <p:pic>
        <p:nvPicPr>
          <p:cNvPr id="3076" name="Picture 4" descr="D:\大学课程\大四上\软件工程实践\学员管理子系统\原型\11_17\学员\个人中心_个人资料_修改_取消.png"/>
          <p:cNvPicPr>
            <a:picLocks noChangeAspect="1" noChangeArrowheads="1"/>
          </p:cNvPicPr>
          <p:nvPr/>
        </p:nvPicPr>
        <p:blipFill>
          <a:blip r:embed="rId4" cstate="print"/>
          <a:srcRect l="33876" t="40286" r="34878" b="38767"/>
          <a:stretch>
            <a:fillRect/>
          </a:stretch>
        </p:blipFill>
        <p:spPr bwMode="auto">
          <a:xfrm>
            <a:off x="3131840" y="3289548"/>
            <a:ext cx="2952328" cy="1584176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大学课程\大四上\软件工程实践\学员管理子系统\原型\11_17\学员\个人中心_账户充值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65212"/>
            <a:ext cx="6448946" cy="5161756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大学课程\大四上\软件工程实践\学员管理子系统\原型\11_17\学员\学习状态_考试状态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2820"/>
            <a:ext cx="5999120" cy="4801716"/>
          </a:xfrm>
          <a:prstGeom prst="rect">
            <a:avLst/>
          </a:prstGeom>
          <a:noFill/>
        </p:spPr>
      </p:pic>
      <p:pic>
        <p:nvPicPr>
          <p:cNvPr id="5123" name="Picture 3" descr="D:\大学课程\大四上\软件工程实践\学员管理子系统\原型\11_17\学员\学习状态_课程进度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8545" y="1273324"/>
            <a:ext cx="5217951" cy="4176464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2717800" y="4116377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8274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82745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2" name="Freeform 3"/>
          <p:cNvSpPr>
            <a:spLocks/>
          </p:cNvSpPr>
          <p:nvPr/>
        </p:nvSpPr>
        <p:spPr bwMode="gray">
          <a:xfrm>
            <a:off x="2016125" y="4116377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8196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81961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" name="Freeform 4"/>
          <p:cNvSpPr>
            <a:spLocks/>
          </p:cNvSpPr>
          <p:nvPr/>
        </p:nvSpPr>
        <p:spPr bwMode="gray">
          <a:xfrm>
            <a:off x="2717800" y="3157527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72941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72941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2016125" y="3157527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81961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81961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gray">
          <a:xfrm>
            <a:off x="3121025" y="3216265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Arial" charset="0"/>
              </a:rPr>
              <a:t>问题分析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Freeform 7"/>
          <p:cNvSpPr>
            <a:spLocks/>
          </p:cNvSpPr>
          <p:nvPr/>
        </p:nvSpPr>
        <p:spPr bwMode="gray">
          <a:xfrm>
            <a:off x="2717800" y="2192327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7" name="Freeform 8"/>
          <p:cNvSpPr>
            <a:spLocks/>
          </p:cNvSpPr>
          <p:nvPr/>
        </p:nvSpPr>
        <p:spPr bwMode="gray">
          <a:xfrm>
            <a:off x="2016125" y="2192327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8" name="Freeform 9"/>
          <p:cNvSpPr>
            <a:spLocks/>
          </p:cNvSpPr>
          <p:nvPr/>
        </p:nvSpPr>
        <p:spPr bwMode="gray">
          <a:xfrm>
            <a:off x="2717800" y="1262052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81961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81961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9" name="Freeform 10"/>
          <p:cNvSpPr>
            <a:spLocks/>
          </p:cNvSpPr>
          <p:nvPr/>
        </p:nvSpPr>
        <p:spPr bwMode="gray">
          <a:xfrm>
            <a:off x="2016125" y="1262052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81961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81961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gray">
          <a:xfrm>
            <a:off x="3121025" y="1327139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Arial" charset="0"/>
              </a:rPr>
              <a:t>进度汇报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gray">
          <a:xfrm>
            <a:off x="3121025" y="2251065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Arial" charset="0"/>
              </a:rPr>
              <a:t>成果展示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gray">
          <a:xfrm>
            <a:off x="3121025" y="4184640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Arial" charset="0"/>
              </a:rPr>
              <a:t>收获及自我评价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gray">
          <a:xfrm>
            <a:off x="2149475" y="1214426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gray">
          <a:xfrm>
            <a:off x="2149475" y="2154226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gray">
          <a:xfrm>
            <a:off x="2149475" y="3106726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gray">
          <a:xfrm>
            <a:off x="2139950" y="4068751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大学课程\大四上\软件工程实践\学员管理子系统\原型\11_17\系统主界面_管理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-135714"/>
            <a:ext cx="7428182" cy="5945542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大学课程\大四上\软件工程实践\学员管理子系统\原型\11_17\学员管理子系统\管理员\管理员管理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0"/>
            <a:ext cx="7140150" cy="57150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大学课程\大四上\软件工程实践\学员管理子系统\原型\11_17\学员管理子系统\管理员\管理员_修改个人资料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625252"/>
            <a:ext cx="5621933" cy="4499813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大学课程\大四上\软件工程实践\学员管理子系统\原型\11_17\学员管理子系统\管理员\管理员管理_查看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477" y="1025972"/>
            <a:ext cx="4177515" cy="3343696"/>
          </a:xfrm>
          <a:prstGeom prst="rect">
            <a:avLst/>
          </a:prstGeom>
          <a:noFill/>
        </p:spPr>
      </p:pic>
      <p:pic>
        <p:nvPicPr>
          <p:cNvPr id="1027" name="Picture 3" descr="D:\大学课程\大四上\软件工程实践\学员管理子系统\原型\11_17\学员管理子系统\管理员\管理员管理_删除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089" y="1057300"/>
            <a:ext cx="4138375" cy="3312368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:\大学课程\大四上\软件工程实践\学员管理子系统\原型\11_17\学员管理子系统\管理员\管理员管理_修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26812"/>
            <a:ext cx="4176464" cy="3342856"/>
          </a:xfrm>
          <a:prstGeom prst="rect">
            <a:avLst/>
          </a:prstGeom>
          <a:noFill/>
        </p:spPr>
      </p:pic>
      <p:pic>
        <p:nvPicPr>
          <p:cNvPr id="2050" name="Picture 2" descr="D:\大学课程\大四上\软件工程实践\学员管理子系统\原型\11_17\学员管理子系统\管理员\管理员管理_新建角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090" y="1057300"/>
            <a:ext cx="4138374" cy="3312368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大学课程\大四上\软件工程实践\学员管理子系统\原型\11_17\学员管理子系统\管理员\学员权限管理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997" y="-22820"/>
            <a:ext cx="7082387" cy="5663056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D:\大学课程\大四上\软件工程实践\学员管理子系统\原型\11_17\学员管理子系统\管理员\学员权限管理_修改权限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26813"/>
            <a:ext cx="4176464" cy="3342855"/>
          </a:xfrm>
          <a:prstGeom prst="rect">
            <a:avLst/>
          </a:prstGeom>
          <a:noFill/>
        </p:spPr>
      </p:pic>
      <p:pic>
        <p:nvPicPr>
          <p:cNvPr id="5" name="Picture 3" descr="D:\大学课程\大四上\软件工程实践\学员管理子系统\原型\11_17\学员管理子系统\管理员\学员权限管理_修改权限_视频学习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9" y="1057301"/>
            <a:ext cx="4104456" cy="328522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D:\大学课程\大四上\软件工程实践\学员管理子系统\原型\11_17\学员管理子系统\管理员\学员权限管理_关键字屏蔽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0"/>
            <a:ext cx="7140152" cy="57150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大学课程\大四上\软件工程实践\学员管理子系统\原型\11_17\学员管理子系统\管理员\学员资料管理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0"/>
            <a:ext cx="6984776" cy="5585006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大学课程\大四上\软件工程实践\学员管理子系统\原型\11_17\学员管理子系统\管理员\学员资料管理_查看资料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9651" y="0"/>
            <a:ext cx="6988733" cy="5593804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进度汇报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24"/>
          <p:cNvSpPr>
            <a:spLocks noChangeArrowheads="1"/>
          </p:cNvSpPr>
          <p:nvPr/>
        </p:nvSpPr>
        <p:spPr bwMode="auto">
          <a:xfrm>
            <a:off x="1190652" y="4859356"/>
            <a:ext cx="67421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D7181F"/>
              </a:buClr>
              <a:buFont typeface="Wingdings" pitchFamily="2" charset="2"/>
              <a:buNone/>
            </a:pPr>
            <a:r>
              <a:rPr lang="zh-CN" altLang="en-US" dirty="0" smtClean="0">
                <a:latin typeface="Calibri" pitchFamily="34" charset="0"/>
              </a:rPr>
              <a:t>本组的心路历程十分之坎坷</a:t>
            </a:r>
            <a:r>
              <a:rPr lang="en-US" altLang="zh-CN" dirty="0" smtClean="0">
                <a:latin typeface="Calibri" pitchFamily="34" charset="0"/>
              </a:rPr>
              <a:t>……</a:t>
            </a:r>
            <a:endParaRPr lang="en-US" altLang="zh-CN" dirty="0">
              <a:latin typeface="Calibri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858863" y="1611332"/>
            <a:ext cx="2347912" cy="3198813"/>
            <a:chOff x="858863" y="1611332"/>
            <a:chExt cx="2347912" cy="3198813"/>
          </a:xfrm>
        </p:grpSpPr>
        <p:pic>
          <p:nvPicPr>
            <p:cNvPr id="29" name="Picture 5" descr="shadow_1_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8863" y="4640282"/>
              <a:ext cx="2347912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0" name="Group 16"/>
            <p:cNvGrpSpPr>
              <a:grpSpLocks/>
            </p:cNvGrpSpPr>
            <p:nvPr/>
          </p:nvGrpSpPr>
          <p:grpSpPr bwMode="auto">
            <a:xfrm>
              <a:off x="1004913" y="2463819"/>
              <a:ext cx="2146300" cy="2270125"/>
              <a:chOff x="597" y="2091"/>
              <a:chExt cx="1352" cy="1430"/>
            </a:xfrm>
          </p:grpSpPr>
          <p:sp>
            <p:nvSpPr>
              <p:cNvPr id="41" name="AutoShape 17"/>
              <p:cNvSpPr>
                <a:spLocks noChangeArrowheads="1"/>
              </p:cNvSpPr>
              <p:nvPr/>
            </p:nvSpPr>
            <p:spPr bwMode="gray">
              <a:xfrm>
                <a:off x="597" y="2091"/>
                <a:ext cx="1352" cy="1430"/>
              </a:xfrm>
              <a:prstGeom prst="roundRect">
                <a:avLst>
                  <a:gd name="adj" fmla="val 4806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490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legacyPerspectiveTop"/>
                <a:lightRig rig="legacyFlat2" dir="b"/>
              </a:scene3d>
              <a:sp3d extrusionH="18018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42" name="Line 18"/>
              <p:cNvSpPr>
                <a:spLocks noChangeShapeType="1"/>
              </p:cNvSpPr>
              <p:nvPr/>
            </p:nvSpPr>
            <p:spPr bwMode="gray">
              <a:xfrm>
                <a:off x="663" y="2098"/>
                <a:ext cx="1230" cy="0"/>
              </a:xfrm>
              <a:prstGeom prst="line">
                <a:avLst/>
              </a:prstGeom>
              <a:noFill/>
              <a:ln w="9525">
                <a:solidFill>
                  <a:srgbClr val="F8F8F8">
                    <a:alpha val="25098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9"/>
              <p:cNvSpPr>
                <a:spLocks/>
              </p:cNvSpPr>
              <p:nvPr/>
            </p:nvSpPr>
            <p:spPr bwMode="gray">
              <a:xfrm flipV="1">
                <a:off x="612" y="3499"/>
                <a:ext cx="1318" cy="19"/>
              </a:xfrm>
              <a:custGeom>
                <a:avLst/>
                <a:gdLst>
                  <a:gd name="T0" fmla="*/ 0 w 1318"/>
                  <a:gd name="T1" fmla="*/ 19 h 19"/>
                  <a:gd name="T2" fmla="*/ 72 w 1318"/>
                  <a:gd name="T3" fmla="*/ 0 h 19"/>
                  <a:gd name="T4" fmla="*/ 1249 w 1318"/>
                  <a:gd name="T5" fmla="*/ 0 h 19"/>
                  <a:gd name="T6" fmla="*/ 1318 w 1318"/>
                  <a:gd name="T7" fmla="*/ 19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18"/>
                  <a:gd name="T13" fmla="*/ 0 h 19"/>
                  <a:gd name="T14" fmla="*/ 1318 w 1318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18" h="19">
                    <a:moveTo>
                      <a:pt x="0" y="19"/>
                    </a:moveTo>
                    <a:cubicBezTo>
                      <a:pt x="12" y="16"/>
                      <a:pt x="12" y="1"/>
                      <a:pt x="72" y="0"/>
                    </a:cubicBezTo>
                    <a:lnTo>
                      <a:pt x="1249" y="0"/>
                    </a:lnTo>
                    <a:cubicBezTo>
                      <a:pt x="1305" y="1"/>
                      <a:pt x="1304" y="15"/>
                      <a:pt x="1318" y="19"/>
                    </a:cubicBezTo>
                  </a:path>
                </a:pathLst>
              </a:custGeom>
              <a:noFill/>
              <a:ln w="9525">
                <a:solidFill>
                  <a:srgbClr val="FFFFFF">
                    <a:alpha val="25098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1031902" y="2465407"/>
              <a:ext cx="2092325" cy="30163"/>
            </a:xfrm>
            <a:custGeom>
              <a:avLst/>
              <a:gdLst>
                <a:gd name="T0" fmla="*/ 0 w 1318"/>
                <a:gd name="T1" fmla="*/ 19 h 19"/>
                <a:gd name="T2" fmla="*/ 72 w 1318"/>
                <a:gd name="T3" fmla="*/ 0 h 19"/>
                <a:gd name="T4" fmla="*/ 1249 w 1318"/>
                <a:gd name="T5" fmla="*/ 0 h 19"/>
                <a:gd name="T6" fmla="*/ 1318 w 1318"/>
                <a:gd name="T7" fmla="*/ 19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8"/>
                <a:gd name="T13" fmla="*/ 0 h 19"/>
                <a:gd name="T14" fmla="*/ 1318 w 1318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noFill/>
            <a:ln w="9525">
              <a:solidFill>
                <a:srgbClr val="F8F8F8">
                  <a:alpha val="39999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gray">
            <a:xfrm>
              <a:off x="1019200" y="3417907"/>
              <a:ext cx="2133600" cy="1034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</a:rPr>
                <a:t>分组，组内分工</a:t>
              </a:r>
              <a:endParaRPr lang="en-US" altLang="zh-CN" dirty="0" smtClean="0">
                <a:solidFill>
                  <a:srgbClr val="FFFFFF"/>
                </a:solidFill>
                <a:latin typeface="Calibri" pitchFamily="34" charset="0"/>
              </a:endParaRPr>
            </a:p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</a:rPr>
                <a:t>组内讨论</a:t>
              </a:r>
              <a:endParaRPr lang="en-US" altLang="zh-CN" dirty="0" smtClean="0">
                <a:solidFill>
                  <a:srgbClr val="FFFFFF"/>
                </a:solidFill>
                <a:latin typeface="Calibri" pitchFamily="34" charset="0"/>
              </a:endParaRPr>
            </a:p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</a:rPr>
                <a:t>问题陈述</a:t>
              </a:r>
              <a:endParaRPr lang="en-US" altLang="zh-CN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white">
            <a:xfrm>
              <a:off x="1208115" y="2557481"/>
              <a:ext cx="1749425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10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月</a:t>
              </a: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21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日 至</a:t>
              </a:r>
              <a:endParaRPr lang="en-US" altLang="zh-CN" dirty="0" smtClean="0">
                <a:solidFill>
                  <a:srgbClr val="FFFFFF"/>
                </a:solidFill>
                <a:latin typeface="Calibri" pitchFamily="34" charset="0"/>
                <a:ea typeface="宋体" charset="-122"/>
              </a:endParaRPr>
            </a:p>
            <a:p>
              <a:pPr algn="ctr"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10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月</a:t>
              </a: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26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日</a:t>
              </a:r>
              <a:endParaRPr lang="en-US" altLang="zh-CN" dirty="0">
                <a:solidFill>
                  <a:srgbClr val="FFFFFF"/>
                </a:solidFill>
                <a:latin typeface="Calibri" pitchFamily="34" charset="0"/>
                <a:ea typeface="宋体" charset="-122"/>
              </a:endParaRPr>
            </a:p>
          </p:txBody>
        </p:sp>
        <p:grpSp>
          <p:nvGrpSpPr>
            <p:cNvPr id="49" name="Group 25"/>
            <p:cNvGrpSpPr>
              <a:grpSpLocks/>
            </p:cNvGrpSpPr>
            <p:nvPr/>
          </p:nvGrpSpPr>
          <p:grpSpPr bwMode="auto">
            <a:xfrm>
              <a:off x="1687540" y="1611332"/>
              <a:ext cx="720725" cy="822325"/>
              <a:chOff x="192" y="1917"/>
              <a:chExt cx="1042" cy="1102"/>
            </a:xfrm>
          </p:grpSpPr>
          <p:grpSp>
            <p:nvGrpSpPr>
              <p:cNvPr id="50" name="Group 26"/>
              <p:cNvGrpSpPr>
                <a:grpSpLocks/>
              </p:cNvGrpSpPr>
              <p:nvPr/>
            </p:nvGrpSpPr>
            <p:grpSpPr bwMode="auto">
              <a:xfrm>
                <a:off x="192" y="1917"/>
                <a:ext cx="1042" cy="1102"/>
                <a:chOff x="192" y="1917"/>
                <a:chExt cx="1042" cy="1102"/>
              </a:xfrm>
            </p:grpSpPr>
            <p:pic>
              <p:nvPicPr>
                <p:cNvPr id="52" name="Picture 27" descr="light_shadow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3" name="Picture 28" descr="circuler_1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4" name="Oval 29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  <a:alpha val="89999"/>
                      </a:schemeClr>
                    </a:gs>
                    <a:gs pos="50000">
                      <a:schemeClr val="accent1">
                        <a:alpha val="55000"/>
                      </a:schemeClr>
                    </a:gs>
                    <a:gs pos="100000">
                      <a:schemeClr val="accent1">
                        <a:gamma/>
                        <a:shade val="46275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  <a:ea typeface="宋体" charset="-122"/>
                  </a:endParaRPr>
                </a:p>
              </p:txBody>
            </p:sp>
          </p:grpSp>
          <p:pic>
            <p:nvPicPr>
              <p:cNvPr id="51" name="Picture 30" descr="Picture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296" y="1927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5" name="WordArt 31"/>
            <p:cNvSpPr>
              <a:spLocks noChangeArrowheads="1" noChangeShapeType="1" noTextEdit="1"/>
            </p:cNvSpPr>
            <p:nvPr/>
          </p:nvSpPr>
          <p:spPr bwMode="white">
            <a:xfrm>
              <a:off x="1790725" y="1785956"/>
              <a:ext cx="520700" cy="4206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CFCFC">
                      <a:alpha val="59999"/>
                    </a:srgbClr>
                  </a:solidFill>
                  <a:latin typeface="Arial Black"/>
                </a:rPr>
                <a:t>01</a:t>
              </a:r>
              <a:endParaRPr lang="zh-CN" altLang="en-US" sz="3600" i="1" kern="10" dirty="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59999"/>
                  </a:srgbClr>
                </a:solidFill>
                <a:latin typeface="Arial Black"/>
              </a:endParaRPr>
            </a:p>
          </p:txBody>
        </p:sp>
        <p:sp>
          <p:nvSpPr>
            <p:cNvPr id="56" name="Line 32"/>
            <p:cNvSpPr>
              <a:spLocks noChangeShapeType="1"/>
            </p:cNvSpPr>
            <p:nvPr/>
          </p:nvSpPr>
          <p:spPr bwMode="auto">
            <a:xfrm>
              <a:off x="1108102" y="3238519"/>
              <a:ext cx="1916113" cy="0"/>
            </a:xfrm>
            <a:prstGeom prst="line">
              <a:avLst/>
            </a:prstGeom>
            <a:noFill/>
            <a:ln w="12700" cap="rnd">
              <a:solidFill>
                <a:srgbClr val="FFFFFF">
                  <a:alpha val="50000"/>
                </a:srgbClr>
              </a:solidFill>
              <a:prstDash val="sysDot"/>
              <a:round/>
              <a:headEnd/>
              <a:tailEnd/>
            </a:ln>
            <a:effectLst>
              <a:outerShdw dist="28398" dir="20006097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867427" y="531832"/>
            <a:ext cx="2347913" cy="4268788"/>
            <a:chOff x="5867427" y="531832"/>
            <a:chExt cx="2347913" cy="4268788"/>
          </a:xfrm>
        </p:grpSpPr>
        <p:pic>
          <p:nvPicPr>
            <p:cNvPr id="28" name="Picture 4" descr="shadow_1_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27" y="4630757"/>
              <a:ext cx="234791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0" name="Group 6"/>
            <p:cNvGrpSpPr>
              <a:grpSpLocks/>
            </p:cNvGrpSpPr>
            <p:nvPr/>
          </p:nvGrpSpPr>
          <p:grpSpPr bwMode="auto">
            <a:xfrm>
              <a:off x="5972202" y="1354156"/>
              <a:ext cx="2174875" cy="3379788"/>
              <a:chOff x="3762" y="1166"/>
              <a:chExt cx="1370" cy="2355"/>
            </a:xfrm>
          </p:grpSpPr>
          <p:sp>
            <p:nvSpPr>
              <p:cNvPr id="31" name="AutoShape 7"/>
              <p:cNvSpPr>
                <a:spLocks noChangeArrowheads="1"/>
              </p:cNvSpPr>
              <p:nvPr/>
            </p:nvSpPr>
            <p:spPr bwMode="gray">
              <a:xfrm>
                <a:off x="3762" y="1166"/>
                <a:ext cx="1370" cy="2355"/>
              </a:xfrm>
              <a:prstGeom prst="roundRect">
                <a:avLst>
                  <a:gd name="adj" fmla="val 4806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490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legacyPerspectiveTop"/>
                <a:lightRig rig="legacyFlat2" dir="b"/>
              </a:scene3d>
              <a:sp3d extrusionH="1801800" prstMaterial="legacyPlastic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2" name="Line 8"/>
              <p:cNvSpPr>
                <a:spLocks noChangeShapeType="1"/>
              </p:cNvSpPr>
              <p:nvPr/>
            </p:nvSpPr>
            <p:spPr bwMode="gray">
              <a:xfrm>
                <a:off x="3829" y="1176"/>
                <a:ext cx="1246" cy="0"/>
              </a:xfrm>
              <a:prstGeom prst="line">
                <a:avLst/>
              </a:prstGeom>
              <a:noFill/>
              <a:ln w="9525">
                <a:solidFill>
                  <a:srgbClr val="F8F8F8">
                    <a:alpha val="25098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9"/>
              <p:cNvSpPr>
                <a:spLocks/>
              </p:cNvSpPr>
              <p:nvPr/>
            </p:nvSpPr>
            <p:spPr bwMode="gray">
              <a:xfrm flipV="1">
                <a:off x="3772" y="3487"/>
                <a:ext cx="1353" cy="30"/>
              </a:xfrm>
              <a:custGeom>
                <a:avLst/>
                <a:gdLst>
                  <a:gd name="T0" fmla="*/ 0 w 1318"/>
                  <a:gd name="T1" fmla="*/ 19 h 19"/>
                  <a:gd name="T2" fmla="*/ 72 w 1318"/>
                  <a:gd name="T3" fmla="*/ 0 h 19"/>
                  <a:gd name="T4" fmla="*/ 1249 w 1318"/>
                  <a:gd name="T5" fmla="*/ 0 h 19"/>
                  <a:gd name="T6" fmla="*/ 1318 w 1318"/>
                  <a:gd name="T7" fmla="*/ 19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18"/>
                  <a:gd name="T13" fmla="*/ 0 h 19"/>
                  <a:gd name="T14" fmla="*/ 1318 w 1318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18" h="19">
                    <a:moveTo>
                      <a:pt x="0" y="19"/>
                    </a:moveTo>
                    <a:cubicBezTo>
                      <a:pt x="12" y="16"/>
                      <a:pt x="12" y="1"/>
                      <a:pt x="72" y="0"/>
                    </a:cubicBezTo>
                    <a:lnTo>
                      <a:pt x="1249" y="0"/>
                    </a:lnTo>
                    <a:cubicBezTo>
                      <a:pt x="1305" y="1"/>
                      <a:pt x="1304" y="15"/>
                      <a:pt x="1318" y="19"/>
                    </a:cubicBezTo>
                  </a:path>
                </a:pathLst>
              </a:custGeom>
              <a:noFill/>
              <a:ln w="9525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0"/>
              <p:cNvSpPr>
                <a:spLocks/>
              </p:cNvSpPr>
              <p:nvPr/>
            </p:nvSpPr>
            <p:spPr bwMode="gray">
              <a:xfrm>
                <a:off x="3779" y="1169"/>
                <a:ext cx="1336" cy="23"/>
              </a:xfrm>
              <a:custGeom>
                <a:avLst/>
                <a:gdLst>
                  <a:gd name="T0" fmla="*/ 0 w 1318"/>
                  <a:gd name="T1" fmla="*/ 19 h 19"/>
                  <a:gd name="T2" fmla="*/ 72 w 1318"/>
                  <a:gd name="T3" fmla="*/ 0 h 19"/>
                  <a:gd name="T4" fmla="*/ 1249 w 1318"/>
                  <a:gd name="T5" fmla="*/ 0 h 19"/>
                  <a:gd name="T6" fmla="*/ 1318 w 1318"/>
                  <a:gd name="T7" fmla="*/ 19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18"/>
                  <a:gd name="T13" fmla="*/ 0 h 19"/>
                  <a:gd name="T14" fmla="*/ 1318 w 1318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18" h="19">
                    <a:moveTo>
                      <a:pt x="0" y="19"/>
                    </a:moveTo>
                    <a:cubicBezTo>
                      <a:pt x="12" y="16"/>
                      <a:pt x="12" y="1"/>
                      <a:pt x="72" y="0"/>
                    </a:cubicBezTo>
                    <a:lnTo>
                      <a:pt x="1249" y="0"/>
                    </a:lnTo>
                    <a:cubicBezTo>
                      <a:pt x="1305" y="1"/>
                      <a:pt x="1304" y="15"/>
                      <a:pt x="1318" y="19"/>
                    </a:cubicBezTo>
                  </a:path>
                </a:pathLst>
              </a:custGeom>
              <a:noFill/>
              <a:ln w="9525">
                <a:solidFill>
                  <a:srgbClr val="F8F8F8">
                    <a:alpha val="39999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" name="Text Box 22"/>
            <p:cNvSpPr txBox="1">
              <a:spLocks noChangeArrowheads="1"/>
            </p:cNvSpPr>
            <p:nvPr/>
          </p:nvSpPr>
          <p:spPr bwMode="gray">
            <a:xfrm>
              <a:off x="6067450" y="2344756"/>
              <a:ext cx="2133600" cy="1505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</a:rPr>
                <a:t>重新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</a:rPr>
                <a:t>规划</a:t>
              </a:r>
              <a:endParaRPr lang="en-US" altLang="zh-CN" dirty="0" smtClean="0">
                <a:solidFill>
                  <a:srgbClr val="FFFFFF"/>
                </a:solidFill>
                <a:latin typeface="Calibri" pitchFamily="34" charset="0"/>
              </a:endParaRPr>
            </a:p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</a:rPr>
                <a:t>用例分析</a:t>
              </a:r>
              <a:endParaRPr lang="en-US" altLang="zh-CN" dirty="0" smtClean="0">
                <a:solidFill>
                  <a:srgbClr val="FFFFFF"/>
                </a:solidFill>
                <a:latin typeface="Calibri" pitchFamily="34" charset="0"/>
              </a:endParaRPr>
            </a:p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</a:rPr>
                <a:t>原型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</a:rPr>
                <a:t>设计</a:t>
              </a:r>
              <a:endParaRPr lang="en-US" altLang="zh-CN" dirty="0" smtClean="0">
                <a:solidFill>
                  <a:srgbClr val="FFFFFF"/>
                </a:solidFill>
                <a:latin typeface="Calibri" pitchFamily="34" charset="0"/>
              </a:endParaRPr>
            </a:p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</a:rPr>
                <a:t>事件流分析</a:t>
              </a:r>
              <a:endParaRPr lang="en-US" altLang="zh-CN" dirty="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pic>
          <p:nvPicPr>
            <p:cNvPr id="67" name="Picture 43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6764363" y="544531"/>
              <a:ext cx="569912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Line 44"/>
            <p:cNvSpPr>
              <a:spLocks noChangeShapeType="1"/>
            </p:cNvSpPr>
            <p:nvPr/>
          </p:nvSpPr>
          <p:spPr bwMode="auto">
            <a:xfrm>
              <a:off x="6075388" y="2192356"/>
              <a:ext cx="1916112" cy="0"/>
            </a:xfrm>
            <a:prstGeom prst="line">
              <a:avLst/>
            </a:prstGeom>
            <a:noFill/>
            <a:ln w="12700" cap="rnd">
              <a:solidFill>
                <a:srgbClr val="FFFFFF">
                  <a:alpha val="50000"/>
                </a:srgbClr>
              </a:solidFill>
              <a:prstDash val="sysDot"/>
              <a:round/>
              <a:headEnd/>
              <a:tailEnd/>
            </a:ln>
            <a:effectLst>
              <a:outerShdw dist="28398" dir="20006097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grpSp>
          <p:nvGrpSpPr>
            <p:cNvPr id="70" name="Group 46"/>
            <p:cNvGrpSpPr>
              <a:grpSpLocks/>
            </p:cNvGrpSpPr>
            <p:nvPr/>
          </p:nvGrpSpPr>
          <p:grpSpPr bwMode="auto">
            <a:xfrm>
              <a:off x="6651652" y="531832"/>
              <a:ext cx="739775" cy="822325"/>
              <a:chOff x="2608" y="1076"/>
              <a:chExt cx="466" cy="518"/>
            </a:xfrm>
          </p:grpSpPr>
          <p:grpSp>
            <p:nvGrpSpPr>
              <p:cNvPr id="71" name="Group 47"/>
              <p:cNvGrpSpPr>
                <a:grpSpLocks/>
              </p:cNvGrpSpPr>
              <p:nvPr/>
            </p:nvGrpSpPr>
            <p:grpSpPr bwMode="auto">
              <a:xfrm>
                <a:off x="2608" y="1076"/>
                <a:ext cx="466" cy="518"/>
                <a:chOff x="2608" y="1076"/>
                <a:chExt cx="466" cy="518"/>
              </a:xfrm>
            </p:grpSpPr>
            <p:pic>
              <p:nvPicPr>
                <p:cNvPr id="73" name="Picture 48" descr="light_shadow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652" y="1482"/>
                  <a:ext cx="384" cy="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4" name="Picture 49" descr="circuler_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gray">
                <a:xfrm>
                  <a:off x="2608" y="1076"/>
                  <a:ext cx="466" cy="4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5" name="Oval 50"/>
                <p:cNvSpPr>
                  <a:spLocks noChangeArrowheads="1"/>
                </p:cNvSpPr>
                <p:nvPr/>
              </p:nvSpPr>
              <p:spPr bwMode="gray">
                <a:xfrm>
                  <a:off x="2608" y="1076"/>
                  <a:ext cx="463" cy="47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  <a:alpha val="89999"/>
                      </a:schemeClr>
                    </a:gs>
                    <a:gs pos="50000">
                      <a:schemeClr val="hlink">
                        <a:alpha val="55000"/>
                      </a:schemeClr>
                    </a:gs>
                    <a:gs pos="100000">
                      <a:schemeClr val="hlink">
                        <a:gamma/>
                        <a:shade val="46275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  <a:ea typeface="宋体" charset="-122"/>
                  </a:endParaRPr>
                </a:p>
              </p:txBody>
            </p:sp>
          </p:grpSp>
          <p:pic>
            <p:nvPicPr>
              <p:cNvPr id="72" name="Picture 51" descr="Picture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2665" y="1081"/>
                <a:ext cx="359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WordArt 52"/>
            <p:cNvSpPr>
              <a:spLocks noChangeArrowheads="1" noChangeShapeType="1" noTextEdit="1"/>
            </p:cNvSpPr>
            <p:nvPr/>
          </p:nvSpPr>
          <p:spPr bwMode="white">
            <a:xfrm>
              <a:off x="6775477" y="711220"/>
              <a:ext cx="530225" cy="4206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noFill/>
                    <a:round/>
                    <a:headEnd/>
                    <a:tailEnd/>
                  </a:ln>
                  <a:solidFill>
                    <a:srgbClr val="FCFCFC">
                      <a:alpha val="59999"/>
                    </a:srgbClr>
                  </a:solidFill>
                  <a:latin typeface="Arial Black"/>
                </a:rPr>
                <a:t>03</a:t>
              </a:r>
              <a:endParaRPr lang="zh-CN" altLang="en-US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59999"/>
                  </a:srgbClr>
                </a:solidFill>
                <a:latin typeface="Arial Black"/>
              </a:endParaRPr>
            </a:p>
          </p:txBody>
        </p:sp>
        <p:sp>
          <p:nvSpPr>
            <p:cNvPr id="78" name="Text Box 23"/>
            <p:cNvSpPr txBox="1">
              <a:spLocks noChangeArrowheads="1"/>
            </p:cNvSpPr>
            <p:nvPr/>
          </p:nvSpPr>
          <p:spPr bwMode="white">
            <a:xfrm>
              <a:off x="6156176" y="1489348"/>
              <a:ext cx="1749425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11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月</a:t>
              </a: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4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日 至</a:t>
              </a:r>
              <a:endParaRPr lang="en-US" altLang="zh-CN" dirty="0" smtClean="0">
                <a:solidFill>
                  <a:srgbClr val="FFFFFF"/>
                </a:solidFill>
                <a:latin typeface="Calibri" pitchFamily="34" charset="0"/>
                <a:ea typeface="宋体" charset="-122"/>
              </a:endParaRPr>
            </a:p>
            <a:p>
              <a:pPr algn="ctr"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11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月</a:t>
              </a: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9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日</a:t>
              </a:r>
              <a:endParaRPr lang="en-US" altLang="zh-CN" dirty="0">
                <a:solidFill>
                  <a:srgbClr val="FFFFFF"/>
                </a:solidFill>
                <a:latin typeface="Calibri" pitchFamily="34" charset="0"/>
                <a:ea typeface="宋体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352827" y="973157"/>
            <a:ext cx="2347913" cy="3836988"/>
            <a:chOff x="3352827" y="973157"/>
            <a:chExt cx="2347913" cy="3836988"/>
          </a:xfrm>
        </p:grpSpPr>
        <p:pic>
          <p:nvPicPr>
            <p:cNvPr id="27" name="Picture 3" descr="shadow_1_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27" y="4640282"/>
              <a:ext cx="234791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5" name="Group 11"/>
            <p:cNvGrpSpPr>
              <a:grpSpLocks/>
            </p:cNvGrpSpPr>
            <p:nvPr/>
          </p:nvGrpSpPr>
          <p:grpSpPr bwMode="auto">
            <a:xfrm>
              <a:off x="3476652" y="1811356"/>
              <a:ext cx="2174875" cy="2922588"/>
              <a:chOff x="2190" y="1620"/>
              <a:chExt cx="1370" cy="1901"/>
            </a:xfrm>
          </p:grpSpPr>
          <p:sp>
            <p:nvSpPr>
              <p:cNvPr id="36" name="AutoShape 12"/>
              <p:cNvSpPr>
                <a:spLocks noChangeArrowheads="1"/>
              </p:cNvSpPr>
              <p:nvPr/>
            </p:nvSpPr>
            <p:spPr bwMode="gray">
              <a:xfrm>
                <a:off x="2190" y="1620"/>
                <a:ext cx="1370" cy="1901"/>
              </a:xfrm>
              <a:prstGeom prst="roundRect">
                <a:avLst>
                  <a:gd name="adj" fmla="val 4806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5490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legacyPerspectiveTop"/>
                <a:lightRig rig="legacyFlat2" dir="b"/>
              </a:scene3d>
              <a:sp3d extrusionH="1801800" prstMaterial="legacyPlastic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7" name="Line 13"/>
              <p:cNvSpPr>
                <a:spLocks noChangeShapeType="1"/>
              </p:cNvSpPr>
              <p:nvPr/>
            </p:nvSpPr>
            <p:spPr bwMode="gray">
              <a:xfrm>
                <a:off x="2257" y="1629"/>
                <a:ext cx="1246" cy="0"/>
              </a:xfrm>
              <a:prstGeom prst="line">
                <a:avLst/>
              </a:prstGeom>
              <a:noFill/>
              <a:ln w="9525">
                <a:solidFill>
                  <a:srgbClr val="F8F8F8">
                    <a:alpha val="25098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4"/>
              <p:cNvSpPr>
                <a:spLocks/>
              </p:cNvSpPr>
              <p:nvPr/>
            </p:nvSpPr>
            <p:spPr bwMode="gray">
              <a:xfrm flipV="1">
                <a:off x="2205" y="3492"/>
                <a:ext cx="1336" cy="25"/>
              </a:xfrm>
              <a:custGeom>
                <a:avLst/>
                <a:gdLst>
                  <a:gd name="T0" fmla="*/ 0 w 1318"/>
                  <a:gd name="T1" fmla="*/ 19 h 19"/>
                  <a:gd name="T2" fmla="*/ 72 w 1318"/>
                  <a:gd name="T3" fmla="*/ 0 h 19"/>
                  <a:gd name="T4" fmla="*/ 1249 w 1318"/>
                  <a:gd name="T5" fmla="*/ 0 h 19"/>
                  <a:gd name="T6" fmla="*/ 1318 w 1318"/>
                  <a:gd name="T7" fmla="*/ 19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18"/>
                  <a:gd name="T13" fmla="*/ 0 h 19"/>
                  <a:gd name="T14" fmla="*/ 1318 w 1318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18" h="19">
                    <a:moveTo>
                      <a:pt x="0" y="19"/>
                    </a:moveTo>
                    <a:cubicBezTo>
                      <a:pt x="12" y="16"/>
                      <a:pt x="12" y="1"/>
                      <a:pt x="72" y="0"/>
                    </a:cubicBezTo>
                    <a:lnTo>
                      <a:pt x="1249" y="0"/>
                    </a:lnTo>
                    <a:cubicBezTo>
                      <a:pt x="1305" y="1"/>
                      <a:pt x="1304" y="15"/>
                      <a:pt x="1318" y="19"/>
                    </a:cubicBezTo>
                  </a:path>
                </a:pathLst>
              </a:custGeom>
              <a:noFill/>
              <a:ln w="9525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5"/>
              <p:cNvSpPr>
                <a:spLocks/>
              </p:cNvSpPr>
              <p:nvPr/>
            </p:nvSpPr>
            <p:spPr bwMode="gray">
              <a:xfrm>
                <a:off x="2207" y="1622"/>
                <a:ext cx="1336" cy="19"/>
              </a:xfrm>
              <a:custGeom>
                <a:avLst/>
                <a:gdLst>
                  <a:gd name="T0" fmla="*/ 0 w 1318"/>
                  <a:gd name="T1" fmla="*/ 19 h 19"/>
                  <a:gd name="T2" fmla="*/ 72 w 1318"/>
                  <a:gd name="T3" fmla="*/ 0 h 19"/>
                  <a:gd name="T4" fmla="*/ 1249 w 1318"/>
                  <a:gd name="T5" fmla="*/ 0 h 19"/>
                  <a:gd name="T6" fmla="*/ 1318 w 1318"/>
                  <a:gd name="T7" fmla="*/ 19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18"/>
                  <a:gd name="T13" fmla="*/ 0 h 19"/>
                  <a:gd name="T14" fmla="*/ 1318 w 1318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18" h="19">
                    <a:moveTo>
                      <a:pt x="0" y="19"/>
                    </a:moveTo>
                    <a:cubicBezTo>
                      <a:pt x="12" y="16"/>
                      <a:pt x="12" y="1"/>
                      <a:pt x="72" y="0"/>
                    </a:cubicBezTo>
                    <a:lnTo>
                      <a:pt x="1249" y="0"/>
                    </a:lnTo>
                    <a:cubicBezTo>
                      <a:pt x="1305" y="1"/>
                      <a:pt x="1304" y="15"/>
                      <a:pt x="1318" y="19"/>
                    </a:cubicBezTo>
                  </a:path>
                </a:pathLst>
              </a:custGeom>
              <a:noFill/>
              <a:ln w="9525">
                <a:solidFill>
                  <a:srgbClr val="F8F8F8">
                    <a:alpha val="39999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" name="Group 34"/>
            <p:cNvGrpSpPr>
              <a:grpSpLocks/>
            </p:cNvGrpSpPr>
            <p:nvPr/>
          </p:nvGrpSpPr>
          <p:grpSpPr bwMode="auto">
            <a:xfrm>
              <a:off x="4140227" y="973157"/>
              <a:ext cx="739775" cy="822325"/>
              <a:chOff x="2608" y="1076"/>
              <a:chExt cx="466" cy="518"/>
            </a:xfrm>
          </p:grpSpPr>
          <p:grpSp>
            <p:nvGrpSpPr>
              <p:cNvPr id="59" name="Group 35"/>
              <p:cNvGrpSpPr>
                <a:grpSpLocks/>
              </p:cNvGrpSpPr>
              <p:nvPr/>
            </p:nvGrpSpPr>
            <p:grpSpPr bwMode="auto">
              <a:xfrm>
                <a:off x="2608" y="1076"/>
                <a:ext cx="466" cy="518"/>
                <a:chOff x="2608" y="1076"/>
                <a:chExt cx="466" cy="518"/>
              </a:xfrm>
            </p:grpSpPr>
            <p:pic>
              <p:nvPicPr>
                <p:cNvPr id="61" name="Picture 36" descr="light_shadow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652" y="1482"/>
                  <a:ext cx="384" cy="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2" name="Picture 37" descr="circuler_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gray">
                <a:xfrm>
                  <a:off x="2608" y="1076"/>
                  <a:ext cx="466" cy="4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3" name="Oval 38"/>
                <p:cNvSpPr>
                  <a:spLocks noChangeArrowheads="1"/>
                </p:cNvSpPr>
                <p:nvPr/>
              </p:nvSpPr>
              <p:spPr bwMode="gray">
                <a:xfrm>
                  <a:off x="2608" y="1076"/>
                  <a:ext cx="463" cy="47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  <a:alpha val="89999"/>
                      </a:schemeClr>
                    </a:gs>
                    <a:gs pos="50000">
                      <a:schemeClr val="accent2">
                        <a:alpha val="55000"/>
                      </a:schemeClr>
                    </a:gs>
                    <a:gs pos="100000">
                      <a:schemeClr val="accent2">
                        <a:gamma/>
                        <a:shade val="46275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  <a:ea typeface="宋体" charset="-122"/>
                  </a:endParaRPr>
                </a:p>
              </p:txBody>
            </p:sp>
          </p:grpSp>
          <p:pic>
            <p:nvPicPr>
              <p:cNvPr id="60" name="Picture 39" descr="Picture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2665" y="1081"/>
                <a:ext cx="359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4" name="WordArt 40"/>
            <p:cNvSpPr>
              <a:spLocks noChangeArrowheads="1" noChangeShapeType="1" noTextEdit="1"/>
            </p:cNvSpPr>
            <p:nvPr/>
          </p:nvSpPr>
          <p:spPr bwMode="white">
            <a:xfrm>
              <a:off x="4252940" y="1147781"/>
              <a:ext cx="530225" cy="4206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noFill/>
                    <a:round/>
                    <a:headEnd/>
                    <a:tailEnd/>
                  </a:ln>
                  <a:solidFill>
                    <a:srgbClr val="FCFCFC">
                      <a:alpha val="59999"/>
                    </a:srgbClr>
                  </a:solidFill>
                  <a:latin typeface="Arial Black"/>
                </a:rPr>
                <a:t>02</a:t>
              </a:r>
              <a:endParaRPr lang="zh-CN" altLang="en-US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59999"/>
                  </a:srgbClr>
                </a:solidFill>
                <a:latin typeface="Arial Black"/>
              </a:endParaRPr>
            </a:p>
          </p:txBody>
        </p: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>
              <a:off x="3579838" y="2649556"/>
              <a:ext cx="1916112" cy="0"/>
            </a:xfrm>
            <a:prstGeom prst="line">
              <a:avLst/>
            </a:prstGeom>
            <a:noFill/>
            <a:ln w="12700" cap="rnd">
              <a:solidFill>
                <a:srgbClr val="FFFFFF">
                  <a:alpha val="50000"/>
                </a:srgbClr>
              </a:solidFill>
              <a:prstDash val="sysDot"/>
              <a:round/>
              <a:headEnd/>
              <a:tailEnd/>
            </a:ln>
            <a:effectLst>
              <a:outerShdw dist="28398" dir="20006097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77" name="Text Box 23"/>
            <p:cNvSpPr txBox="1">
              <a:spLocks noChangeArrowheads="1"/>
            </p:cNvSpPr>
            <p:nvPr/>
          </p:nvSpPr>
          <p:spPr bwMode="white">
            <a:xfrm>
              <a:off x="3707904" y="1921396"/>
              <a:ext cx="1749425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10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月</a:t>
              </a: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28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日 至</a:t>
              </a:r>
              <a:endParaRPr lang="en-US" altLang="zh-CN" dirty="0" smtClean="0">
                <a:solidFill>
                  <a:srgbClr val="FFFFFF"/>
                </a:solidFill>
                <a:latin typeface="Calibri" pitchFamily="34" charset="0"/>
                <a:ea typeface="宋体" charset="-122"/>
              </a:endParaRPr>
            </a:p>
            <a:p>
              <a:pPr algn="ctr"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11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月</a:t>
              </a: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2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日</a:t>
              </a:r>
              <a:endParaRPr lang="en-US" altLang="zh-CN" dirty="0">
                <a:solidFill>
                  <a:srgbClr val="FFFFFF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79" name="Text Box 21"/>
            <p:cNvSpPr txBox="1">
              <a:spLocks noChangeArrowheads="1"/>
            </p:cNvSpPr>
            <p:nvPr/>
          </p:nvSpPr>
          <p:spPr bwMode="gray">
            <a:xfrm>
              <a:off x="3491880" y="2831483"/>
              <a:ext cx="2133600" cy="319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</a:rPr>
                <a:t>原型设计</a:t>
              </a:r>
              <a:endParaRPr lang="en-US" altLang="zh-CN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大学课程\大四上\软件工程实践\学员管理子系统\原型\11_17\学员管理子系统\管理员\学员资料管理_筛选学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0"/>
            <a:ext cx="6984776" cy="5590637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大学课程\大四上\软件工程实践\学员管理子系统\原型\11_17\学员管理子系统\管理员\学员资料管理_学习情况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334" y="265212"/>
            <a:ext cx="5577810" cy="4464496"/>
          </a:xfrm>
          <a:prstGeom prst="rect">
            <a:avLst/>
          </a:prstGeom>
          <a:noFill/>
        </p:spPr>
      </p:pic>
      <p:pic>
        <p:nvPicPr>
          <p:cNvPr id="10243" name="Picture 3" descr="D:\大学课程\大四上\软件工程实践\学员管理子系统\原型\11_17\学员管理子系统\管理员\学员资料管理_学习情况_查看进度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489348"/>
            <a:ext cx="4948055" cy="396044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大学课程\大四上\软件工程实践\学员管理子系统\原型\11_17\学员管理子系统\管理员\学员资料管理_分析_扇形图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9654" y="-22820"/>
            <a:ext cx="7170738" cy="5739481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大学课程\大四上\软件工程实践\学员管理子系统\原型\11_17\学员管理子系统\管理员\学员资料管理_分析_折线图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-22820"/>
            <a:ext cx="7140151" cy="57150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大学课程\大四上\软件工程实践\学员管理子系统\原型\11_17\学员管理子系统\管理员\学员资料管理_分析_折线图_绘制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-22820"/>
            <a:ext cx="7140152" cy="57150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2137420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事件流分析</a:t>
            </a:r>
            <a:endParaRPr lang="zh-CN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0490" y="1921396"/>
            <a:ext cx="1259582" cy="161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9938" y="2137420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类图</a:t>
            </a:r>
            <a:endParaRPr lang="zh-CN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741" y="0"/>
            <a:ext cx="8020707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218" y="2137420"/>
            <a:ext cx="2492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序列图</a:t>
            </a:r>
            <a:endParaRPr lang="zh-CN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进度汇报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24"/>
          <p:cNvSpPr>
            <a:spLocks noChangeArrowheads="1"/>
          </p:cNvSpPr>
          <p:nvPr/>
        </p:nvSpPr>
        <p:spPr bwMode="auto">
          <a:xfrm>
            <a:off x="1190652" y="4859356"/>
            <a:ext cx="67421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D7181F"/>
              </a:buClr>
              <a:buFont typeface="Wingdings" pitchFamily="2" charset="2"/>
              <a:buNone/>
            </a:pPr>
            <a:r>
              <a:rPr lang="zh-CN" altLang="en-US" dirty="0" smtClean="0">
                <a:latin typeface="Calibri" pitchFamily="34" charset="0"/>
              </a:rPr>
              <a:t>然而最终还是看到了希望</a:t>
            </a:r>
            <a:r>
              <a:rPr lang="en-US" altLang="zh-CN" dirty="0" smtClean="0">
                <a:latin typeface="Calibri" pitchFamily="34" charset="0"/>
              </a:rPr>
              <a:t>……</a:t>
            </a:r>
            <a:endParaRPr lang="en-US" altLang="zh-CN" dirty="0">
              <a:latin typeface="Calibri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858863" y="1611332"/>
            <a:ext cx="2347912" cy="3198813"/>
            <a:chOff x="858863" y="1611332"/>
            <a:chExt cx="2347912" cy="3198813"/>
          </a:xfrm>
        </p:grpSpPr>
        <p:pic>
          <p:nvPicPr>
            <p:cNvPr id="29" name="Picture 5" descr="shadow_1_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8863" y="4640282"/>
              <a:ext cx="2347912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1004913" y="2463819"/>
              <a:ext cx="2146300" cy="2270125"/>
              <a:chOff x="597" y="2091"/>
              <a:chExt cx="1352" cy="1430"/>
            </a:xfrm>
          </p:grpSpPr>
          <p:sp>
            <p:nvSpPr>
              <p:cNvPr id="41" name="AutoShape 17"/>
              <p:cNvSpPr>
                <a:spLocks noChangeArrowheads="1"/>
              </p:cNvSpPr>
              <p:nvPr/>
            </p:nvSpPr>
            <p:spPr bwMode="gray">
              <a:xfrm>
                <a:off x="597" y="2091"/>
                <a:ext cx="1352" cy="1430"/>
              </a:xfrm>
              <a:prstGeom prst="roundRect">
                <a:avLst>
                  <a:gd name="adj" fmla="val 4806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490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legacyPerspectiveTop"/>
                <a:lightRig rig="legacyFlat2" dir="b"/>
              </a:scene3d>
              <a:sp3d extrusionH="18018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42" name="Line 18"/>
              <p:cNvSpPr>
                <a:spLocks noChangeShapeType="1"/>
              </p:cNvSpPr>
              <p:nvPr/>
            </p:nvSpPr>
            <p:spPr bwMode="gray">
              <a:xfrm>
                <a:off x="663" y="2098"/>
                <a:ext cx="1230" cy="0"/>
              </a:xfrm>
              <a:prstGeom prst="line">
                <a:avLst/>
              </a:prstGeom>
              <a:noFill/>
              <a:ln w="9525">
                <a:solidFill>
                  <a:srgbClr val="F8F8F8">
                    <a:alpha val="25098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9"/>
              <p:cNvSpPr>
                <a:spLocks/>
              </p:cNvSpPr>
              <p:nvPr/>
            </p:nvSpPr>
            <p:spPr bwMode="gray">
              <a:xfrm flipV="1">
                <a:off x="612" y="3499"/>
                <a:ext cx="1318" cy="19"/>
              </a:xfrm>
              <a:custGeom>
                <a:avLst/>
                <a:gdLst>
                  <a:gd name="T0" fmla="*/ 0 w 1318"/>
                  <a:gd name="T1" fmla="*/ 19 h 19"/>
                  <a:gd name="T2" fmla="*/ 72 w 1318"/>
                  <a:gd name="T3" fmla="*/ 0 h 19"/>
                  <a:gd name="T4" fmla="*/ 1249 w 1318"/>
                  <a:gd name="T5" fmla="*/ 0 h 19"/>
                  <a:gd name="T6" fmla="*/ 1318 w 1318"/>
                  <a:gd name="T7" fmla="*/ 19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18"/>
                  <a:gd name="T13" fmla="*/ 0 h 19"/>
                  <a:gd name="T14" fmla="*/ 1318 w 1318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18" h="19">
                    <a:moveTo>
                      <a:pt x="0" y="19"/>
                    </a:moveTo>
                    <a:cubicBezTo>
                      <a:pt x="12" y="16"/>
                      <a:pt x="12" y="1"/>
                      <a:pt x="72" y="0"/>
                    </a:cubicBezTo>
                    <a:lnTo>
                      <a:pt x="1249" y="0"/>
                    </a:lnTo>
                    <a:cubicBezTo>
                      <a:pt x="1305" y="1"/>
                      <a:pt x="1304" y="15"/>
                      <a:pt x="1318" y="19"/>
                    </a:cubicBezTo>
                  </a:path>
                </a:pathLst>
              </a:custGeom>
              <a:noFill/>
              <a:ln w="9525">
                <a:solidFill>
                  <a:srgbClr val="FFFFFF">
                    <a:alpha val="25098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1031902" y="2465407"/>
              <a:ext cx="2092325" cy="30163"/>
            </a:xfrm>
            <a:custGeom>
              <a:avLst/>
              <a:gdLst>
                <a:gd name="T0" fmla="*/ 0 w 1318"/>
                <a:gd name="T1" fmla="*/ 19 h 19"/>
                <a:gd name="T2" fmla="*/ 72 w 1318"/>
                <a:gd name="T3" fmla="*/ 0 h 19"/>
                <a:gd name="T4" fmla="*/ 1249 w 1318"/>
                <a:gd name="T5" fmla="*/ 0 h 19"/>
                <a:gd name="T6" fmla="*/ 1318 w 1318"/>
                <a:gd name="T7" fmla="*/ 19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8"/>
                <a:gd name="T13" fmla="*/ 0 h 19"/>
                <a:gd name="T14" fmla="*/ 1318 w 1318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noFill/>
            <a:ln w="9525">
              <a:solidFill>
                <a:srgbClr val="F8F8F8">
                  <a:alpha val="39999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gray">
            <a:xfrm>
              <a:off x="1019200" y="3217540"/>
              <a:ext cx="2133600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</a:rPr>
                <a:t>完善用例分析、原型设计、事件流分析</a:t>
              </a:r>
              <a:endParaRPr lang="en-US" altLang="zh-CN" dirty="0" smtClean="0">
                <a:solidFill>
                  <a:srgbClr val="FFFFFF"/>
                </a:solidFill>
                <a:latin typeface="Calibri" pitchFamily="34" charset="0"/>
              </a:endParaRPr>
            </a:p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</a:rPr>
                <a:t>类图</a:t>
              </a:r>
              <a:endParaRPr lang="en-US" altLang="zh-CN" dirty="0" smtClean="0">
                <a:solidFill>
                  <a:srgbClr val="FFFFFF"/>
                </a:solidFill>
                <a:latin typeface="Calibri" pitchFamily="34" charset="0"/>
              </a:endParaRPr>
            </a:p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</a:rPr>
                <a:t>序列图</a:t>
              </a:r>
              <a:endParaRPr lang="en-US" altLang="zh-CN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white">
            <a:xfrm>
              <a:off x="1208115" y="2557481"/>
              <a:ext cx="1749425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11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月</a:t>
              </a: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11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日 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至</a:t>
              </a:r>
              <a:endParaRPr lang="en-US" altLang="zh-CN" dirty="0" smtClean="0">
                <a:solidFill>
                  <a:srgbClr val="FFFFFF"/>
                </a:solidFill>
                <a:latin typeface="Calibri" pitchFamily="34" charset="0"/>
                <a:ea typeface="宋体" charset="-122"/>
              </a:endParaRPr>
            </a:p>
            <a:p>
              <a:pPr algn="ctr"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11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月</a:t>
              </a: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1</a:t>
              </a: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6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日</a:t>
              </a:r>
              <a:endParaRPr lang="en-US" altLang="zh-CN" dirty="0">
                <a:solidFill>
                  <a:srgbClr val="FFFFFF"/>
                </a:solidFill>
                <a:latin typeface="Calibri" pitchFamily="34" charset="0"/>
                <a:ea typeface="宋体" charset="-122"/>
              </a:endParaRPr>
            </a:p>
          </p:txBody>
        </p: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687540" y="1611332"/>
              <a:ext cx="720725" cy="822325"/>
              <a:chOff x="192" y="1917"/>
              <a:chExt cx="1042" cy="1102"/>
            </a:xfrm>
          </p:grpSpPr>
          <p:grpSp>
            <p:nvGrpSpPr>
              <p:cNvPr id="7" name="Group 26"/>
              <p:cNvGrpSpPr>
                <a:grpSpLocks/>
              </p:cNvGrpSpPr>
              <p:nvPr/>
            </p:nvGrpSpPr>
            <p:grpSpPr bwMode="auto">
              <a:xfrm>
                <a:off x="192" y="1917"/>
                <a:ext cx="1042" cy="1102"/>
                <a:chOff x="192" y="1917"/>
                <a:chExt cx="1042" cy="1102"/>
              </a:xfrm>
            </p:grpSpPr>
            <p:pic>
              <p:nvPicPr>
                <p:cNvPr id="52" name="Picture 27" descr="light_shadow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3" name="Picture 28" descr="circuler_1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4" name="Oval 29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  <a:alpha val="89999"/>
                      </a:schemeClr>
                    </a:gs>
                    <a:gs pos="50000">
                      <a:schemeClr val="accent1">
                        <a:alpha val="55000"/>
                      </a:schemeClr>
                    </a:gs>
                    <a:gs pos="100000">
                      <a:schemeClr val="accent1">
                        <a:gamma/>
                        <a:shade val="46275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  <a:ea typeface="宋体" charset="-122"/>
                  </a:endParaRPr>
                </a:p>
              </p:txBody>
            </p:sp>
          </p:grpSp>
          <p:pic>
            <p:nvPicPr>
              <p:cNvPr id="51" name="Picture 30" descr="Picture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296" y="1927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5" name="WordArt 31"/>
            <p:cNvSpPr>
              <a:spLocks noChangeArrowheads="1" noChangeShapeType="1" noTextEdit="1"/>
            </p:cNvSpPr>
            <p:nvPr/>
          </p:nvSpPr>
          <p:spPr bwMode="white">
            <a:xfrm>
              <a:off x="1790725" y="1785956"/>
              <a:ext cx="520700" cy="4206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FCFCFC">
                      <a:alpha val="59999"/>
                    </a:srgbClr>
                  </a:solidFill>
                  <a:latin typeface="Arial Black"/>
                </a:rPr>
                <a:t>04</a:t>
              </a:r>
              <a:endParaRPr lang="zh-CN" altLang="en-US" sz="3600" i="1" kern="10" dirty="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59999"/>
                  </a:srgbClr>
                </a:solidFill>
                <a:latin typeface="Arial Black"/>
              </a:endParaRPr>
            </a:p>
          </p:txBody>
        </p:sp>
        <p:sp>
          <p:nvSpPr>
            <p:cNvPr id="56" name="Line 32"/>
            <p:cNvSpPr>
              <a:spLocks noChangeShapeType="1"/>
            </p:cNvSpPr>
            <p:nvPr/>
          </p:nvSpPr>
          <p:spPr bwMode="auto">
            <a:xfrm>
              <a:off x="1108102" y="3217540"/>
              <a:ext cx="1916113" cy="0"/>
            </a:xfrm>
            <a:prstGeom prst="line">
              <a:avLst/>
            </a:prstGeom>
            <a:noFill/>
            <a:ln w="12700" cap="rnd">
              <a:solidFill>
                <a:srgbClr val="FFFFFF">
                  <a:alpha val="50000"/>
                </a:srgbClr>
              </a:solidFill>
              <a:prstDash val="sysDot"/>
              <a:round/>
              <a:headEnd/>
              <a:tailEnd/>
            </a:ln>
            <a:effectLst>
              <a:outerShdw dist="28398" dir="20006097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867427" y="531832"/>
            <a:ext cx="2347913" cy="4268788"/>
            <a:chOff x="5867427" y="531832"/>
            <a:chExt cx="2347913" cy="4268788"/>
          </a:xfrm>
        </p:grpSpPr>
        <p:pic>
          <p:nvPicPr>
            <p:cNvPr id="28" name="Picture 4" descr="shadow_1_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27" y="4630757"/>
              <a:ext cx="234791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972202" y="1354156"/>
              <a:ext cx="2174875" cy="3379788"/>
              <a:chOff x="3762" y="1166"/>
              <a:chExt cx="1370" cy="2355"/>
            </a:xfrm>
          </p:grpSpPr>
          <p:sp>
            <p:nvSpPr>
              <p:cNvPr id="31" name="AutoShape 7"/>
              <p:cNvSpPr>
                <a:spLocks noChangeArrowheads="1"/>
              </p:cNvSpPr>
              <p:nvPr/>
            </p:nvSpPr>
            <p:spPr bwMode="gray">
              <a:xfrm>
                <a:off x="3762" y="1166"/>
                <a:ext cx="1370" cy="2355"/>
              </a:xfrm>
              <a:prstGeom prst="roundRect">
                <a:avLst>
                  <a:gd name="adj" fmla="val 4806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490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legacyPerspectiveTop"/>
                <a:lightRig rig="legacyFlat2" dir="b"/>
              </a:scene3d>
              <a:sp3d extrusionH="1801800" prstMaterial="legacyPlastic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2" name="Line 8"/>
              <p:cNvSpPr>
                <a:spLocks noChangeShapeType="1"/>
              </p:cNvSpPr>
              <p:nvPr/>
            </p:nvSpPr>
            <p:spPr bwMode="gray">
              <a:xfrm>
                <a:off x="3829" y="1176"/>
                <a:ext cx="1246" cy="0"/>
              </a:xfrm>
              <a:prstGeom prst="line">
                <a:avLst/>
              </a:prstGeom>
              <a:noFill/>
              <a:ln w="9525">
                <a:solidFill>
                  <a:srgbClr val="F8F8F8">
                    <a:alpha val="25098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9"/>
              <p:cNvSpPr>
                <a:spLocks/>
              </p:cNvSpPr>
              <p:nvPr/>
            </p:nvSpPr>
            <p:spPr bwMode="gray">
              <a:xfrm flipV="1">
                <a:off x="3772" y="3487"/>
                <a:ext cx="1353" cy="30"/>
              </a:xfrm>
              <a:custGeom>
                <a:avLst/>
                <a:gdLst>
                  <a:gd name="T0" fmla="*/ 0 w 1318"/>
                  <a:gd name="T1" fmla="*/ 19 h 19"/>
                  <a:gd name="T2" fmla="*/ 72 w 1318"/>
                  <a:gd name="T3" fmla="*/ 0 h 19"/>
                  <a:gd name="T4" fmla="*/ 1249 w 1318"/>
                  <a:gd name="T5" fmla="*/ 0 h 19"/>
                  <a:gd name="T6" fmla="*/ 1318 w 1318"/>
                  <a:gd name="T7" fmla="*/ 19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18"/>
                  <a:gd name="T13" fmla="*/ 0 h 19"/>
                  <a:gd name="T14" fmla="*/ 1318 w 1318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18" h="19">
                    <a:moveTo>
                      <a:pt x="0" y="19"/>
                    </a:moveTo>
                    <a:cubicBezTo>
                      <a:pt x="12" y="16"/>
                      <a:pt x="12" y="1"/>
                      <a:pt x="72" y="0"/>
                    </a:cubicBezTo>
                    <a:lnTo>
                      <a:pt x="1249" y="0"/>
                    </a:lnTo>
                    <a:cubicBezTo>
                      <a:pt x="1305" y="1"/>
                      <a:pt x="1304" y="15"/>
                      <a:pt x="1318" y="19"/>
                    </a:cubicBezTo>
                  </a:path>
                </a:pathLst>
              </a:custGeom>
              <a:noFill/>
              <a:ln w="9525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0"/>
              <p:cNvSpPr>
                <a:spLocks/>
              </p:cNvSpPr>
              <p:nvPr/>
            </p:nvSpPr>
            <p:spPr bwMode="gray">
              <a:xfrm>
                <a:off x="3779" y="1169"/>
                <a:ext cx="1336" cy="23"/>
              </a:xfrm>
              <a:custGeom>
                <a:avLst/>
                <a:gdLst>
                  <a:gd name="T0" fmla="*/ 0 w 1318"/>
                  <a:gd name="T1" fmla="*/ 19 h 19"/>
                  <a:gd name="T2" fmla="*/ 72 w 1318"/>
                  <a:gd name="T3" fmla="*/ 0 h 19"/>
                  <a:gd name="T4" fmla="*/ 1249 w 1318"/>
                  <a:gd name="T5" fmla="*/ 0 h 19"/>
                  <a:gd name="T6" fmla="*/ 1318 w 1318"/>
                  <a:gd name="T7" fmla="*/ 19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18"/>
                  <a:gd name="T13" fmla="*/ 0 h 19"/>
                  <a:gd name="T14" fmla="*/ 1318 w 1318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18" h="19">
                    <a:moveTo>
                      <a:pt x="0" y="19"/>
                    </a:moveTo>
                    <a:cubicBezTo>
                      <a:pt x="12" y="16"/>
                      <a:pt x="12" y="1"/>
                      <a:pt x="72" y="0"/>
                    </a:cubicBezTo>
                    <a:lnTo>
                      <a:pt x="1249" y="0"/>
                    </a:lnTo>
                    <a:cubicBezTo>
                      <a:pt x="1305" y="1"/>
                      <a:pt x="1304" y="15"/>
                      <a:pt x="1318" y="19"/>
                    </a:cubicBezTo>
                  </a:path>
                </a:pathLst>
              </a:custGeom>
              <a:noFill/>
              <a:ln w="9525">
                <a:solidFill>
                  <a:srgbClr val="F8F8F8">
                    <a:alpha val="39999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" name="Text Box 22"/>
            <p:cNvSpPr txBox="1">
              <a:spLocks noChangeArrowheads="1"/>
            </p:cNvSpPr>
            <p:nvPr/>
          </p:nvSpPr>
          <p:spPr bwMode="gray">
            <a:xfrm>
              <a:off x="6012160" y="2344756"/>
              <a:ext cx="2088232" cy="1615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</a:rPr>
                <a:t>完善用例图、原型、类图、序列图</a:t>
              </a:r>
              <a:endParaRPr lang="en-US" altLang="zh-CN" dirty="0" smtClean="0">
                <a:solidFill>
                  <a:srgbClr val="FFFFFF"/>
                </a:solidFill>
                <a:latin typeface="Calibri" pitchFamily="34" charset="0"/>
              </a:endParaRPr>
            </a:p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</a:rPr>
                <a:t>整理大家的类图</a:t>
              </a:r>
              <a:endParaRPr lang="en-US" altLang="zh-CN" dirty="0" smtClean="0">
                <a:solidFill>
                  <a:srgbClr val="FFFFFF"/>
                </a:solidFill>
                <a:latin typeface="Calibri" pitchFamily="34" charset="0"/>
              </a:endParaRPr>
            </a:p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</a:rPr>
                <a:t>软件设计</a:t>
              </a:r>
              <a:endParaRPr lang="en-US" altLang="zh-CN" dirty="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pic>
          <p:nvPicPr>
            <p:cNvPr id="67" name="Picture 43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6764363" y="544531"/>
              <a:ext cx="569912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Line 44"/>
            <p:cNvSpPr>
              <a:spLocks noChangeShapeType="1"/>
            </p:cNvSpPr>
            <p:nvPr/>
          </p:nvSpPr>
          <p:spPr bwMode="auto">
            <a:xfrm>
              <a:off x="6075388" y="2192356"/>
              <a:ext cx="1916112" cy="0"/>
            </a:xfrm>
            <a:prstGeom prst="line">
              <a:avLst/>
            </a:prstGeom>
            <a:noFill/>
            <a:ln w="12700" cap="rnd">
              <a:solidFill>
                <a:srgbClr val="FFFFFF">
                  <a:alpha val="50000"/>
                </a:srgbClr>
              </a:solidFill>
              <a:prstDash val="sysDot"/>
              <a:round/>
              <a:headEnd/>
              <a:tailEnd/>
            </a:ln>
            <a:effectLst>
              <a:outerShdw dist="28398" dir="20006097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grpSp>
          <p:nvGrpSpPr>
            <p:cNvPr id="10" name="Group 46"/>
            <p:cNvGrpSpPr>
              <a:grpSpLocks/>
            </p:cNvGrpSpPr>
            <p:nvPr/>
          </p:nvGrpSpPr>
          <p:grpSpPr bwMode="auto">
            <a:xfrm>
              <a:off x="6651652" y="531832"/>
              <a:ext cx="739775" cy="822325"/>
              <a:chOff x="2608" y="1076"/>
              <a:chExt cx="466" cy="518"/>
            </a:xfrm>
          </p:grpSpPr>
          <p:grpSp>
            <p:nvGrpSpPr>
              <p:cNvPr id="11" name="Group 47"/>
              <p:cNvGrpSpPr>
                <a:grpSpLocks/>
              </p:cNvGrpSpPr>
              <p:nvPr/>
            </p:nvGrpSpPr>
            <p:grpSpPr bwMode="auto">
              <a:xfrm>
                <a:off x="2608" y="1076"/>
                <a:ext cx="466" cy="518"/>
                <a:chOff x="2608" y="1076"/>
                <a:chExt cx="466" cy="518"/>
              </a:xfrm>
            </p:grpSpPr>
            <p:pic>
              <p:nvPicPr>
                <p:cNvPr id="73" name="Picture 48" descr="light_shadow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652" y="1482"/>
                  <a:ext cx="384" cy="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4" name="Picture 49" descr="circuler_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gray">
                <a:xfrm>
                  <a:off x="2608" y="1076"/>
                  <a:ext cx="466" cy="4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5" name="Oval 50"/>
                <p:cNvSpPr>
                  <a:spLocks noChangeArrowheads="1"/>
                </p:cNvSpPr>
                <p:nvPr/>
              </p:nvSpPr>
              <p:spPr bwMode="gray">
                <a:xfrm>
                  <a:off x="2608" y="1076"/>
                  <a:ext cx="463" cy="47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  <a:alpha val="89999"/>
                      </a:schemeClr>
                    </a:gs>
                    <a:gs pos="50000">
                      <a:schemeClr val="hlink">
                        <a:alpha val="55000"/>
                      </a:schemeClr>
                    </a:gs>
                    <a:gs pos="100000">
                      <a:schemeClr val="hlink">
                        <a:gamma/>
                        <a:shade val="46275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  <a:ea typeface="宋体" charset="-122"/>
                  </a:endParaRPr>
                </a:p>
              </p:txBody>
            </p:sp>
          </p:grpSp>
          <p:pic>
            <p:nvPicPr>
              <p:cNvPr id="72" name="Picture 51" descr="Picture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2665" y="1081"/>
                <a:ext cx="359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WordArt 52"/>
            <p:cNvSpPr>
              <a:spLocks noChangeArrowheads="1" noChangeShapeType="1" noTextEdit="1"/>
            </p:cNvSpPr>
            <p:nvPr/>
          </p:nvSpPr>
          <p:spPr bwMode="white">
            <a:xfrm>
              <a:off x="6775477" y="711220"/>
              <a:ext cx="530225" cy="4206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FCFCFC">
                      <a:alpha val="59999"/>
                    </a:srgbClr>
                  </a:solidFill>
                  <a:latin typeface="Arial Black"/>
                </a:rPr>
                <a:t>06</a:t>
              </a:r>
              <a:endParaRPr lang="zh-CN" altLang="en-US" sz="3600" i="1" kern="10" dirty="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59999"/>
                  </a:srgbClr>
                </a:solidFill>
                <a:latin typeface="Arial Black"/>
              </a:endParaRPr>
            </a:p>
          </p:txBody>
        </p:sp>
        <p:sp>
          <p:nvSpPr>
            <p:cNvPr id="78" name="Text Box 23"/>
            <p:cNvSpPr txBox="1">
              <a:spLocks noChangeArrowheads="1"/>
            </p:cNvSpPr>
            <p:nvPr/>
          </p:nvSpPr>
          <p:spPr bwMode="white">
            <a:xfrm>
              <a:off x="6156176" y="1489348"/>
              <a:ext cx="1749425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11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月</a:t>
              </a: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25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日 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至</a:t>
              </a:r>
              <a:endParaRPr lang="en-US" altLang="zh-CN" dirty="0" smtClean="0">
                <a:solidFill>
                  <a:srgbClr val="FFFFFF"/>
                </a:solidFill>
                <a:latin typeface="Calibri" pitchFamily="34" charset="0"/>
                <a:ea typeface="宋体" charset="-122"/>
              </a:endParaRPr>
            </a:p>
            <a:p>
              <a:pPr algn="ctr"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12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月</a:t>
              </a: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5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日</a:t>
              </a:r>
              <a:endParaRPr lang="en-US" altLang="zh-CN" dirty="0">
                <a:solidFill>
                  <a:srgbClr val="FFFFFF"/>
                </a:solidFill>
                <a:latin typeface="Calibri" pitchFamily="34" charset="0"/>
                <a:ea typeface="宋体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352827" y="973157"/>
            <a:ext cx="2347913" cy="3836988"/>
            <a:chOff x="3352827" y="973157"/>
            <a:chExt cx="2347913" cy="3836988"/>
          </a:xfrm>
        </p:grpSpPr>
        <p:pic>
          <p:nvPicPr>
            <p:cNvPr id="27" name="Picture 3" descr="shadow_1_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27" y="4640282"/>
              <a:ext cx="234791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3476652" y="1811356"/>
              <a:ext cx="2174875" cy="2922588"/>
              <a:chOff x="2190" y="1620"/>
              <a:chExt cx="1370" cy="1901"/>
            </a:xfrm>
          </p:grpSpPr>
          <p:sp>
            <p:nvSpPr>
              <p:cNvPr id="36" name="AutoShape 12"/>
              <p:cNvSpPr>
                <a:spLocks noChangeArrowheads="1"/>
              </p:cNvSpPr>
              <p:nvPr/>
            </p:nvSpPr>
            <p:spPr bwMode="gray">
              <a:xfrm>
                <a:off x="2190" y="1620"/>
                <a:ext cx="1370" cy="1901"/>
              </a:xfrm>
              <a:prstGeom prst="roundRect">
                <a:avLst>
                  <a:gd name="adj" fmla="val 4806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5490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legacyPerspectiveTop"/>
                <a:lightRig rig="legacyFlat2" dir="b"/>
              </a:scene3d>
              <a:sp3d extrusionH="1801800" prstMaterial="legacyPlastic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7" name="Line 13"/>
              <p:cNvSpPr>
                <a:spLocks noChangeShapeType="1"/>
              </p:cNvSpPr>
              <p:nvPr/>
            </p:nvSpPr>
            <p:spPr bwMode="gray">
              <a:xfrm>
                <a:off x="2257" y="1629"/>
                <a:ext cx="1246" cy="0"/>
              </a:xfrm>
              <a:prstGeom prst="line">
                <a:avLst/>
              </a:prstGeom>
              <a:noFill/>
              <a:ln w="9525">
                <a:solidFill>
                  <a:srgbClr val="F8F8F8">
                    <a:alpha val="25098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4"/>
              <p:cNvSpPr>
                <a:spLocks/>
              </p:cNvSpPr>
              <p:nvPr/>
            </p:nvSpPr>
            <p:spPr bwMode="gray">
              <a:xfrm flipV="1">
                <a:off x="2205" y="3492"/>
                <a:ext cx="1336" cy="25"/>
              </a:xfrm>
              <a:custGeom>
                <a:avLst/>
                <a:gdLst>
                  <a:gd name="T0" fmla="*/ 0 w 1318"/>
                  <a:gd name="T1" fmla="*/ 19 h 19"/>
                  <a:gd name="T2" fmla="*/ 72 w 1318"/>
                  <a:gd name="T3" fmla="*/ 0 h 19"/>
                  <a:gd name="T4" fmla="*/ 1249 w 1318"/>
                  <a:gd name="T5" fmla="*/ 0 h 19"/>
                  <a:gd name="T6" fmla="*/ 1318 w 1318"/>
                  <a:gd name="T7" fmla="*/ 19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18"/>
                  <a:gd name="T13" fmla="*/ 0 h 19"/>
                  <a:gd name="T14" fmla="*/ 1318 w 1318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18" h="19">
                    <a:moveTo>
                      <a:pt x="0" y="19"/>
                    </a:moveTo>
                    <a:cubicBezTo>
                      <a:pt x="12" y="16"/>
                      <a:pt x="12" y="1"/>
                      <a:pt x="72" y="0"/>
                    </a:cubicBezTo>
                    <a:lnTo>
                      <a:pt x="1249" y="0"/>
                    </a:lnTo>
                    <a:cubicBezTo>
                      <a:pt x="1305" y="1"/>
                      <a:pt x="1304" y="15"/>
                      <a:pt x="1318" y="19"/>
                    </a:cubicBezTo>
                  </a:path>
                </a:pathLst>
              </a:custGeom>
              <a:noFill/>
              <a:ln w="9525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5"/>
              <p:cNvSpPr>
                <a:spLocks/>
              </p:cNvSpPr>
              <p:nvPr/>
            </p:nvSpPr>
            <p:spPr bwMode="gray">
              <a:xfrm>
                <a:off x="2207" y="1622"/>
                <a:ext cx="1336" cy="19"/>
              </a:xfrm>
              <a:custGeom>
                <a:avLst/>
                <a:gdLst>
                  <a:gd name="T0" fmla="*/ 0 w 1318"/>
                  <a:gd name="T1" fmla="*/ 19 h 19"/>
                  <a:gd name="T2" fmla="*/ 72 w 1318"/>
                  <a:gd name="T3" fmla="*/ 0 h 19"/>
                  <a:gd name="T4" fmla="*/ 1249 w 1318"/>
                  <a:gd name="T5" fmla="*/ 0 h 19"/>
                  <a:gd name="T6" fmla="*/ 1318 w 1318"/>
                  <a:gd name="T7" fmla="*/ 19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18"/>
                  <a:gd name="T13" fmla="*/ 0 h 19"/>
                  <a:gd name="T14" fmla="*/ 1318 w 1318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18" h="19">
                    <a:moveTo>
                      <a:pt x="0" y="19"/>
                    </a:moveTo>
                    <a:cubicBezTo>
                      <a:pt x="12" y="16"/>
                      <a:pt x="12" y="1"/>
                      <a:pt x="72" y="0"/>
                    </a:cubicBezTo>
                    <a:lnTo>
                      <a:pt x="1249" y="0"/>
                    </a:lnTo>
                    <a:cubicBezTo>
                      <a:pt x="1305" y="1"/>
                      <a:pt x="1304" y="15"/>
                      <a:pt x="1318" y="19"/>
                    </a:cubicBezTo>
                  </a:path>
                </a:pathLst>
              </a:custGeom>
              <a:noFill/>
              <a:ln w="9525">
                <a:solidFill>
                  <a:srgbClr val="F8F8F8">
                    <a:alpha val="39999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4140227" y="973157"/>
              <a:ext cx="739775" cy="822325"/>
              <a:chOff x="2608" y="1076"/>
              <a:chExt cx="466" cy="518"/>
            </a:xfrm>
          </p:grpSpPr>
          <p:grpSp>
            <p:nvGrpSpPr>
              <p:cNvPr id="9" name="Group 35"/>
              <p:cNvGrpSpPr>
                <a:grpSpLocks/>
              </p:cNvGrpSpPr>
              <p:nvPr/>
            </p:nvGrpSpPr>
            <p:grpSpPr bwMode="auto">
              <a:xfrm>
                <a:off x="2608" y="1076"/>
                <a:ext cx="466" cy="518"/>
                <a:chOff x="2608" y="1076"/>
                <a:chExt cx="466" cy="518"/>
              </a:xfrm>
            </p:grpSpPr>
            <p:pic>
              <p:nvPicPr>
                <p:cNvPr id="61" name="Picture 36" descr="light_shadow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652" y="1482"/>
                  <a:ext cx="384" cy="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2" name="Picture 37" descr="circuler_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gray">
                <a:xfrm>
                  <a:off x="2608" y="1076"/>
                  <a:ext cx="466" cy="4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3" name="Oval 38"/>
                <p:cNvSpPr>
                  <a:spLocks noChangeArrowheads="1"/>
                </p:cNvSpPr>
                <p:nvPr/>
              </p:nvSpPr>
              <p:spPr bwMode="gray">
                <a:xfrm>
                  <a:off x="2608" y="1076"/>
                  <a:ext cx="463" cy="47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  <a:alpha val="89999"/>
                      </a:schemeClr>
                    </a:gs>
                    <a:gs pos="50000">
                      <a:schemeClr val="accent2">
                        <a:alpha val="55000"/>
                      </a:schemeClr>
                    </a:gs>
                    <a:gs pos="100000">
                      <a:schemeClr val="accent2">
                        <a:gamma/>
                        <a:shade val="46275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  <a:ea typeface="宋体" charset="-122"/>
                  </a:endParaRPr>
                </a:p>
              </p:txBody>
            </p:sp>
          </p:grpSp>
          <p:pic>
            <p:nvPicPr>
              <p:cNvPr id="60" name="Picture 39" descr="Picture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2665" y="1081"/>
                <a:ext cx="359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4" name="WordArt 40"/>
            <p:cNvSpPr>
              <a:spLocks noChangeArrowheads="1" noChangeShapeType="1" noTextEdit="1"/>
            </p:cNvSpPr>
            <p:nvPr/>
          </p:nvSpPr>
          <p:spPr bwMode="white">
            <a:xfrm>
              <a:off x="4252940" y="1147781"/>
              <a:ext cx="530225" cy="4206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FCFCFC">
                      <a:alpha val="59999"/>
                    </a:srgbClr>
                  </a:solidFill>
                  <a:latin typeface="Arial Black"/>
                </a:rPr>
                <a:t>05</a:t>
              </a:r>
              <a:endParaRPr lang="zh-CN" altLang="en-US" sz="3600" i="1" kern="10" dirty="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59999"/>
                  </a:srgbClr>
                </a:solidFill>
                <a:latin typeface="Arial Black"/>
              </a:endParaRPr>
            </a:p>
          </p:txBody>
        </p: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>
              <a:off x="3579838" y="2649556"/>
              <a:ext cx="1916112" cy="0"/>
            </a:xfrm>
            <a:prstGeom prst="line">
              <a:avLst/>
            </a:prstGeom>
            <a:noFill/>
            <a:ln w="12700" cap="rnd">
              <a:solidFill>
                <a:srgbClr val="FFFFFF">
                  <a:alpha val="50000"/>
                </a:srgbClr>
              </a:solidFill>
              <a:prstDash val="sysDot"/>
              <a:round/>
              <a:headEnd/>
              <a:tailEnd/>
            </a:ln>
            <a:effectLst>
              <a:outerShdw dist="28398" dir="20006097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77" name="Text Box 23"/>
            <p:cNvSpPr txBox="1">
              <a:spLocks noChangeArrowheads="1"/>
            </p:cNvSpPr>
            <p:nvPr/>
          </p:nvSpPr>
          <p:spPr bwMode="white">
            <a:xfrm>
              <a:off x="3707904" y="1921396"/>
              <a:ext cx="1749425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11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月</a:t>
              </a: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1</a:t>
              </a: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8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日 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至</a:t>
              </a:r>
              <a:endParaRPr lang="en-US" altLang="zh-CN" dirty="0" smtClean="0">
                <a:solidFill>
                  <a:srgbClr val="FFFFFF"/>
                </a:solidFill>
                <a:latin typeface="Calibri" pitchFamily="34" charset="0"/>
                <a:ea typeface="宋体" charset="-122"/>
              </a:endParaRPr>
            </a:p>
            <a:p>
              <a:pPr algn="ctr"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11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月</a:t>
              </a:r>
              <a:r>
                <a:rPr lang="en-US" altLang="zh-CN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23</a:t>
              </a: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  <a:ea typeface="宋体" charset="-122"/>
                </a:rPr>
                <a:t>日</a:t>
              </a:r>
              <a:endParaRPr lang="en-US" altLang="zh-CN" dirty="0">
                <a:solidFill>
                  <a:srgbClr val="FFFFFF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79" name="Text Box 21"/>
            <p:cNvSpPr txBox="1">
              <a:spLocks noChangeArrowheads="1"/>
            </p:cNvSpPr>
            <p:nvPr/>
          </p:nvSpPr>
          <p:spPr bwMode="gray">
            <a:xfrm>
              <a:off x="3491880" y="2831483"/>
              <a:ext cx="2133600" cy="679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</a:rPr>
                <a:t>完善类图、序列图</a:t>
              </a:r>
              <a:endParaRPr lang="en-US" altLang="zh-CN" dirty="0" smtClean="0">
                <a:solidFill>
                  <a:srgbClr val="FFFFFF"/>
                </a:solidFill>
                <a:latin typeface="Calibri" pitchFamily="34" charset="0"/>
              </a:endParaRPr>
            </a:p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rgbClr val="FFFFFF"/>
                  </a:solidFill>
                  <a:latin typeface="Calibri" pitchFamily="34" charset="0"/>
                </a:rPr>
                <a:t>状态转换图</a:t>
              </a:r>
              <a:endParaRPr lang="en-US" altLang="zh-CN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985292"/>
            <a:ext cx="4536504" cy="397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512" y="163587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管理员</a:t>
            </a:r>
            <a:r>
              <a:rPr lang="en-US" altLang="zh-CN" sz="2400" b="1" dirty="0" smtClean="0"/>
              <a:t>_</a:t>
            </a:r>
            <a:r>
              <a:rPr lang="zh-CN" altLang="en-US" sz="2400" b="1" dirty="0" smtClean="0"/>
              <a:t>管理</a:t>
            </a:r>
            <a:r>
              <a:rPr lang="zh-CN" altLang="en-US" sz="2400" b="1" dirty="0" smtClean="0"/>
              <a:t>资料</a:t>
            </a:r>
            <a:endParaRPr lang="zh-CN" altLang="en-US" sz="24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525" y="697260"/>
            <a:ext cx="593579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9512" y="163587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管理员</a:t>
            </a:r>
            <a:r>
              <a:rPr lang="en-US" altLang="zh-CN" sz="2400" b="1" dirty="0" smtClean="0"/>
              <a:t>_</a:t>
            </a:r>
            <a:r>
              <a:rPr lang="zh-CN" altLang="en-US" sz="2400" b="1" dirty="0" smtClean="0"/>
              <a:t>修改管理员权限</a:t>
            </a:r>
            <a:endParaRPr lang="zh-CN" altLang="en-US" sz="24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697260"/>
            <a:ext cx="661949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163587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管理员</a:t>
            </a:r>
            <a:r>
              <a:rPr lang="en-US" altLang="zh-CN" sz="2400" b="1" dirty="0" smtClean="0"/>
              <a:t>_</a:t>
            </a:r>
            <a:r>
              <a:rPr lang="zh-CN" altLang="en-US" sz="2400" b="1" dirty="0" smtClean="0"/>
              <a:t>管理屏蔽关键字</a:t>
            </a:r>
            <a:endParaRPr lang="zh-CN" altLang="en-US" sz="24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736" y="697260"/>
            <a:ext cx="6594884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163587"/>
            <a:ext cx="312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管理员</a:t>
            </a:r>
            <a:r>
              <a:rPr lang="en-US" altLang="zh-CN" sz="2400" b="1" dirty="0" smtClean="0"/>
              <a:t>_</a:t>
            </a:r>
            <a:r>
              <a:rPr lang="zh-CN" altLang="en-US" sz="2400" b="1" dirty="0" smtClean="0"/>
              <a:t>管理学员权限</a:t>
            </a:r>
            <a:endParaRPr lang="zh-CN" altLang="en-US" sz="24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697260"/>
            <a:ext cx="650801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9512" y="163587"/>
            <a:ext cx="312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管理员</a:t>
            </a:r>
            <a:r>
              <a:rPr lang="en-US" altLang="zh-CN" sz="2400" b="1" dirty="0" smtClean="0"/>
              <a:t>_</a:t>
            </a:r>
            <a:r>
              <a:rPr lang="zh-CN" altLang="en-US" sz="2400" b="1" dirty="0" smtClean="0"/>
              <a:t>管理学员资料</a:t>
            </a:r>
            <a:endParaRPr lang="zh-CN" altLang="en-US" sz="24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769268"/>
            <a:ext cx="720469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9512" y="163587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管理员</a:t>
            </a:r>
            <a:r>
              <a:rPr lang="en-US" altLang="zh-CN" sz="2400" b="1" dirty="0" smtClean="0"/>
              <a:t>_</a:t>
            </a:r>
            <a:r>
              <a:rPr lang="zh-CN" altLang="en-US" sz="2400" b="1" dirty="0" smtClean="0"/>
              <a:t>筛选学员</a:t>
            </a:r>
            <a:endParaRPr lang="zh-CN" altLang="en-US" sz="24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769268"/>
            <a:ext cx="711234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9512" y="163587"/>
            <a:ext cx="312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管理员</a:t>
            </a:r>
            <a:r>
              <a:rPr lang="en-US" altLang="zh-CN" sz="2400" b="1" dirty="0" smtClean="0"/>
              <a:t>_</a:t>
            </a:r>
            <a:r>
              <a:rPr lang="zh-CN" altLang="en-US" sz="2400" b="1" dirty="0" smtClean="0"/>
              <a:t>分析</a:t>
            </a:r>
            <a:r>
              <a:rPr lang="zh-CN" altLang="en-US" sz="2400" b="1" dirty="0" smtClean="0"/>
              <a:t>学员资料</a:t>
            </a:r>
            <a:endParaRPr lang="zh-CN" altLang="en-US" sz="24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841276"/>
            <a:ext cx="477691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9512" y="163587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学员</a:t>
            </a:r>
            <a:r>
              <a:rPr lang="en-US" altLang="zh-CN" sz="2400" b="1" dirty="0" smtClean="0"/>
              <a:t>_</a:t>
            </a:r>
            <a:r>
              <a:rPr lang="zh-CN" altLang="en-US" sz="2400" b="1" dirty="0" smtClean="0"/>
              <a:t>查看个人资料</a:t>
            </a:r>
            <a:endParaRPr lang="zh-CN" altLang="en-US" sz="24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53892"/>
            <a:ext cx="6624736" cy="455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9512" y="163587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学员</a:t>
            </a:r>
            <a:r>
              <a:rPr lang="en-US" altLang="zh-CN" sz="2400" b="1" dirty="0" smtClean="0"/>
              <a:t>_</a:t>
            </a:r>
            <a:r>
              <a:rPr lang="zh-CN" altLang="en-US" sz="2400" b="1" dirty="0" smtClean="0"/>
              <a:t>账户充值</a:t>
            </a:r>
            <a:endParaRPr lang="zh-CN" altLang="en-US" sz="24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769268"/>
            <a:ext cx="624254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163587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学员</a:t>
            </a:r>
            <a:r>
              <a:rPr lang="en-US" altLang="zh-CN" sz="2400" b="1" dirty="0" smtClean="0"/>
              <a:t>_</a:t>
            </a:r>
            <a:r>
              <a:rPr lang="zh-CN" altLang="en-US" sz="2400" b="1" dirty="0" smtClean="0"/>
              <a:t>账户设置</a:t>
            </a:r>
            <a:endParaRPr lang="zh-CN" altLang="en-US" sz="24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成果展示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gray">
          <a:xfrm>
            <a:off x="755576" y="1345332"/>
            <a:ext cx="4090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 dirty="0" smtClean="0">
                <a:solidFill>
                  <a:srgbClr val="010000"/>
                </a:solidFill>
                <a:cs typeface="Arial" pitchFamily="34" charset="0"/>
              </a:rPr>
              <a:t>我负责的部分：学员管理子系统</a:t>
            </a:r>
            <a:endParaRPr lang="en-US" altLang="zh-CN" sz="2000" b="1" dirty="0">
              <a:solidFill>
                <a:srgbClr val="010000"/>
              </a:solidFill>
              <a:cs typeface="Arial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043608" y="2778143"/>
            <a:ext cx="1713856" cy="2579687"/>
            <a:chOff x="1043608" y="2778143"/>
            <a:chExt cx="1713856" cy="2579687"/>
          </a:xfrm>
        </p:grpSpPr>
        <p:sp>
          <p:nvSpPr>
            <p:cNvPr id="27" name="AutoShape 3"/>
            <p:cNvSpPr>
              <a:spLocks noChangeArrowheads="1"/>
            </p:cNvSpPr>
            <p:nvPr/>
          </p:nvSpPr>
          <p:spPr bwMode="gray">
            <a:xfrm flipV="1">
              <a:off x="1058839" y="3768743"/>
              <a:ext cx="1698625" cy="1589087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59595">
                    <a:alpha val="20000"/>
                  </a:srgbClr>
                </a:gs>
                <a:gs pos="50000">
                  <a:srgbClr val="EAEAEA">
                    <a:alpha val="20000"/>
                  </a:srgbClr>
                </a:gs>
                <a:gs pos="100000">
                  <a:srgbClr val="959595">
                    <a:alpha val="20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13"/>
            <p:cNvGrpSpPr>
              <a:grpSpLocks/>
            </p:cNvGrpSpPr>
            <p:nvPr/>
          </p:nvGrpSpPr>
          <p:grpSpPr bwMode="auto">
            <a:xfrm>
              <a:off x="1065187" y="3733818"/>
              <a:ext cx="1687512" cy="520700"/>
              <a:chOff x="1003" y="2400"/>
              <a:chExt cx="1089" cy="336"/>
            </a:xfrm>
          </p:grpSpPr>
          <p:sp>
            <p:nvSpPr>
              <p:cNvPr id="39" name="Oval 14"/>
              <p:cNvSpPr>
                <a:spLocks noChangeArrowheads="1"/>
              </p:cNvSpPr>
              <p:nvPr/>
            </p:nvSpPr>
            <p:spPr bwMode="gray">
              <a:xfrm>
                <a:off x="1006" y="2427"/>
                <a:ext cx="1086" cy="30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5725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725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40" name="Oval 15"/>
              <p:cNvSpPr>
                <a:spLocks noChangeArrowheads="1"/>
              </p:cNvSpPr>
              <p:nvPr/>
            </p:nvSpPr>
            <p:spPr bwMode="gray">
              <a:xfrm>
                <a:off x="1003" y="2400"/>
                <a:ext cx="1086" cy="30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31765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1043608" y="4441676"/>
              <a:ext cx="16351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Arial" pitchFamily="34" charset="0"/>
                <a:buChar char="•"/>
              </a:pPr>
              <a:r>
                <a:rPr lang="zh-CN" altLang="en-US" sz="1600" b="1" dirty="0" smtClean="0">
                  <a:solidFill>
                    <a:srgbClr val="010000"/>
                  </a:solidFill>
                  <a:cs typeface="Arial" pitchFamily="34" charset="0"/>
                </a:rPr>
                <a:t>问题陈述</a:t>
              </a:r>
              <a:endParaRPr lang="en-US" altLang="zh-CN" sz="1600" b="1" dirty="0">
                <a:solidFill>
                  <a:srgbClr val="010000"/>
                </a:solidFill>
                <a:cs typeface="Arial" pitchFamily="34" charset="0"/>
              </a:endParaRPr>
            </a:p>
          </p:txBody>
        </p:sp>
        <p:pic>
          <p:nvPicPr>
            <p:cNvPr id="87" name="Picture 42" descr="shadow_1_m"/>
            <p:cNvPicPr>
              <a:picLocks noChangeAspect="1" noChangeArrowheads="1"/>
            </p:cNvPicPr>
            <p:nvPr/>
          </p:nvPicPr>
          <p:blipFill>
            <a:blip r:embed="rId2" cstate="print">
              <a:lum bright="12000"/>
            </a:blip>
            <a:srcRect/>
            <a:stretch>
              <a:fillRect/>
            </a:stretch>
          </p:blipFill>
          <p:spPr bwMode="gray">
            <a:xfrm>
              <a:off x="1285849" y="3854468"/>
              <a:ext cx="1189038" cy="223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8" name="Group 43"/>
            <p:cNvGrpSpPr>
              <a:grpSpLocks/>
            </p:cNvGrpSpPr>
            <p:nvPr/>
          </p:nvGrpSpPr>
          <p:grpSpPr bwMode="auto">
            <a:xfrm>
              <a:off x="1265214" y="2778143"/>
              <a:ext cx="1258887" cy="1217612"/>
              <a:chOff x="887" y="2040"/>
              <a:chExt cx="433" cy="422"/>
            </a:xfrm>
          </p:grpSpPr>
          <p:pic>
            <p:nvPicPr>
              <p:cNvPr id="89" name="Picture 44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0" name="Oval 4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55000"/>
                    </a:schemeClr>
                  </a:gs>
                  <a:gs pos="5000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accent1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pic>
            <p:nvPicPr>
              <p:cNvPr id="91" name="Picture 46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2" name="Rectangle 47"/>
            <p:cNvSpPr>
              <a:spLocks noChangeArrowheads="1"/>
            </p:cNvSpPr>
            <p:nvPr/>
          </p:nvSpPr>
          <p:spPr bwMode="gray">
            <a:xfrm>
              <a:off x="1475656" y="2962607"/>
              <a:ext cx="8903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rgbClr val="FF0066"/>
                </a:buClr>
                <a:buSzPct val="75000"/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FEFFFF"/>
                  </a:solidFill>
                  <a:cs typeface="Arial" pitchFamily="34" charset="0"/>
                </a:rPr>
                <a:t>需求分析</a:t>
              </a:r>
              <a:endParaRPr lang="en-US" altLang="zh-CN" sz="2400" b="1" dirty="0">
                <a:solidFill>
                  <a:srgbClr val="FEFFFF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70676" y="711218"/>
            <a:ext cx="1712713" cy="4646612"/>
            <a:chOff x="6870676" y="711218"/>
            <a:chExt cx="1712713" cy="4646612"/>
          </a:xfrm>
        </p:grpSpPr>
        <p:sp>
          <p:nvSpPr>
            <p:cNvPr id="31" name="AutoShape 6"/>
            <p:cNvSpPr>
              <a:spLocks noChangeArrowheads="1"/>
            </p:cNvSpPr>
            <p:nvPr/>
          </p:nvSpPr>
          <p:spPr bwMode="gray">
            <a:xfrm flipV="1">
              <a:off x="6872262" y="1668480"/>
              <a:ext cx="1687512" cy="3689350"/>
            </a:xfrm>
            <a:prstGeom prst="can">
              <a:avLst>
                <a:gd name="adj" fmla="val 22946"/>
              </a:avLst>
            </a:prstGeom>
            <a:gradFill rotWithShape="1">
              <a:gsLst>
                <a:gs pos="0">
                  <a:srgbClr val="959595">
                    <a:alpha val="20000"/>
                  </a:srgbClr>
                </a:gs>
                <a:gs pos="50000">
                  <a:srgbClr val="EAEAEA">
                    <a:alpha val="20000"/>
                  </a:srgbClr>
                </a:gs>
                <a:gs pos="100000">
                  <a:srgbClr val="959595">
                    <a:alpha val="20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" name="Group 10"/>
            <p:cNvGrpSpPr>
              <a:grpSpLocks/>
            </p:cNvGrpSpPr>
            <p:nvPr/>
          </p:nvGrpSpPr>
          <p:grpSpPr bwMode="auto">
            <a:xfrm>
              <a:off x="6870676" y="1651018"/>
              <a:ext cx="1687513" cy="520700"/>
              <a:chOff x="1003" y="2400"/>
              <a:chExt cx="1089" cy="336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gray">
              <a:xfrm>
                <a:off x="1006" y="2427"/>
                <a:ext cx="1086" cy="309"/>
              </a:xfrm>
              <a:prstGeom prst="ellipse">
                <a:avLst/>
              </a:prstGeom>
              <a:gradFill rotWithShape="1">
                <a:gsLst>
                  <a:gs pos="0">
                    <a:srgbClr val="3A5800"/>
                  </a:gs>
                  <a:gs pos="50000">
                    <a:srgbClr val="669900"/>
                  </a:gs>
                  <a:gs pos="100000">
                    <a:srgbClr val="3A5800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Oval 12"/>
              <p:cNvSpPr>
                <a:spLocks noChangeArrowheads="1"/>
              </p:cNvSpPr>
              <p:nvPr/>
            </p:nvSpPr>
            <p:spPr bwMode="gray">
              <a:xfrm>
                <a:off x="1003" y="2400"/>
                <a:ext cx="1086" cy="309"/>
              </a:xfrm>
              <a:prstGeom prst="ellipse">
                <a:avLst/>
              </a:prstGeom>
              <a:gradFill rotWithShape="1">
                <a:gsLst>
                  <a:gs pos="0">
                    <a:srgbClr val="D3E2B6"/>
                  </a:gs>
                  <a:gs pos="100000">
                    <a:srgbClr val="669900"/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6948264" y="3649588"/>
              <a:ext cx="163512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zh-CN" altLang="en-US" sz="1600" b="1" dirty="0" smtClean="0">
                  <a:solidFill>
                    <a:srgbClr val="010000"/>
                  </a:solidFill>
                  <a:cs typeface="Arial" pitchFamily="34" charset="0"/>
                </a:rPr>
                <a:t>系统分布设计</a:t>
              </a:r>
              <a:endParaRPr lang="en-US" altLang="zh-CN" sz="1600" b="1" dirty="0" smtClean="0">
                <a:solidFill>
                  <a:srgbClr val="010000"/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zh-CN" altLang="en-US" sz="1600" b="1" dirty="0" smtClean="0">
                  <a:solidFill>
                    <a:srgbClr val="010000"/>
                  </a:solidFill>
                  <a:cs typeface="Arial" pitchFamily="34" charset="0"/>
                </a:rPr>
                <a:t>软件层次</a:t>
              </a:r>
              <a:endParaRPr lang="en-US" altLang="zh-CN" sz="1600" b="1" dirty="0" smtClean="0">
                <a:solidFill>
                  <a:srgbClr val="010000"/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zh-CN" altLang="en-US" sz="1600" b="1" dirty="0" smtClean="0">
                  <a:solidFill>
                    <a:srgbClr val="010000"/>
                  </a:solidFill>
                  <a:cs typeface="Arial" pitchFamily="34" charset="0"/>
                </a:rPr>
                <a:t>数据结构设计</a:t>
              </a:r>
              <a:endParaRPr lang="en-US" altLang="zh-CN" sz="1600" b="1" dirty="0">
                <a:solidFill>
                  <a:srgbClr val="010000"/>
                </a:solidFill>
                <a:cs typeface="Arial" pitchFamily="34" charset="0"/>
              </a:endParaRPr>
            </a:p>
          </p:txBody>
        </p:sp>
        <p:pic>
          <p:nvPicPr>
            <p:cNvPr id="69" name="Picture 24" descr="shadow_1_m"/>
            <p:cNvPicPr>
              <a:picLocks noChangeAspect="1" noChangeArrowheads="1"/>
            </p:cNvPicPr>
            <p:nvPr/>
          </p:nvPicPr>
          <p:blipFill>
            <a:blip r:embed="rId2" cstate="print">
              <a:lum bright="12000"/>
            </a:blip>
            <a:srcRect/>
            <a:stretch>
              <a:fillRect/>
            </a:stretch>
          </p:blipFill>
          <p:spPr bwMode="gray">
            <a:xfrm>
              <a:off x="7070700" y="1787543"/>
              <a:ext cx="1190625" cy="223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0" name="Group 25"/>
            <p:cNvGrpSpPr>
              <a:grpSpLocks/>
            </p:cNvGrpSpPr>
            <p:nvPr/>
          </p:nvGrpSpPr>
          <p:grpSpPr bwMode="auto">
            <a:xfrm>
              <a:off x="7050064" y="711218"/>
              <a:ext cx="1258887" cy="1217612"/>
              <a:chOff x="887" y="2040"/>
              <a:chExt cx="433" cy="422"/>
            </a:xfrm>
          </p:grpSpPr>
          <p:pic>
            <p:nvPicPr>
              <p:cNvPr id="71" name="Picture 26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2" name="Oval 27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rgbClr val="99CC00">
                      <a:alpha val="55000"/>
                    </a:srgbClr>
                  </a:gs>
                  <a:gs pos="50000">
                    <a:srgbClr val="99CC00">
                      <a:gamma/>
                      <a:shade val="46275"/>
                      <a:invGamma/>
                      <a:alpha val="89999"/>
                    </a:srgbClr>
                  </a:gs>
                  <a:gs pos="100000">
                    <a:srgbClr val="99CC00">
                      <a:alpha val="55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pic>
            <p:nvPicPr>
              <p:cNvPr id="73" name="Picture 28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8" name="Rectangle 47"/>
            <p:cNvSpPr>
              <a:spLocks noChangeArrowheads="1"/>
            </p:cNvSpPr>
            <p:nvPr/>
          </p:nvSpPr>
          <p:spPr bwMode="gray">
            <a:xfrm>
              <a:off x="7282012" y="913284"/>
              <a:ext cx="8903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rgbClr val="FF0066"/>
                </a:buClr>
                <a:buSzPct val="75000"/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FEFFFF"/>
                  </a:solidFill>
                  <a:cs typeface="Arial" pitchFamily="34" charset="0"/>
                </a:rPr>
                <a:t>软件设计</a:t>
              </a:r>
              <a:endParaRPr lang="en-US" altLang="zh-CN" sz="2400" b="1" dirty="0">
                <a:solidFill>
                  <a:srgbClr val="FEFFFF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937101" y="1425593"/>
            <a:ext cx="1775667" cy="3932237"/>
            <a:chOff x="4937101" y="1425593"/>
            <a:chExt cx="1775667" cy="3932237"/>
          </a:xfrm>
        </p:grpSpPr>
        <p:sp>
          <p:nvSpPr>
            <p:cNvPr id="30" name="AutoShape 5"/>
            <p:cNvSpPr>
              <a:spLocks noChangeArrowheads="1"/>
            </p:cNvSpPr>
            <p:nvPr/>
          </p:nvSpPr>
          <p:spPr bwMode="gray">
            <a:xfrm flipV="1">
              <a:off x="4937101" y="2419368"/>
              <a:ext cx="1687513" cy="2938462"/>
            </a:xfrm>
            <a:prstGeom prst="can">
              <a:avLst>
                <a:gd name="adj" fmla="val 23314"/>
              </a:avLst>
            </a:prstGeom>
            <a:gradFill rotWithShape="1">
              <a:gsLst>
                <a:gs pos="0">
                  <a:srgbClr val="959595">
                    <a:alpha val="20000"/>
                  </a:srgbClr>
                </a:gs>
                <a:gs pos="50000">
                  <a:srgbClr val="EAEAEA">
                    <a:alpha val="20000"/>
                  </a:srgbClr>
                </a:gs>
                <a:gs pos="100000">
                  <a:srgbClr val="959595">
                    <a:alpha val="20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" name="Group 7"/>
            <p:cNvGrpSpPr>
              <a:grpSpLocks/>
            </p:cNvGrpSpPr>
            <p:nvPr/>
          </p:nvGrpSpPr>
          <p:grpSpPr bwMode="auto">
            <a:xfrm>
              <a:off x="4937101" y="2395555"/>
              <a:ext cx="1687513" cy="520700"/>
              <a:chOff x="1003" y="2400"/>
              <a:chExt cx="1089" cy="336"/>
            </a:xfrm>
          </p:grpSpPr>
          <p:sp>
            <p:nvSpPr>
              <p:cNvPr id="33" name="Oval 8"/>
              <p:cNvSpPr>
                <a:spLocks noChangeArrowheads="1"/>
              </p:cNvSpPr>
              <p:nvPr/>
            </p:nvSpPr>
            <p:spPr bwMode="gray">
              <a:xfrm>
                <a:off x="1006" y="2427"/>
                <a:ext cx="1086" cy="309"/>
              </a:xfrm>
              <a:prstGeom prst="ellipse">
                <a:avLst/>
              </a:prstGeom>
              <a:gradFill rotWithShape="1">
                <a:gsLst>
                  <a:gs pos="0">
                    <a:srgbClr val="925800"/>
                  </a:gs>
                  <a:gs pos="50000">
                    <a:srgbClr val="FF9900"/>
                  </a:gs>
                  <a:gs pos="100000">
                    <a:srgbClr val="925800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Oval 9"/>
              <p:cNvSpPr>
                <a:spLocks noChangeArrowheads="1"/>
              </p:cNvSpPr>
              <p:nvPr/>
            </p:nvSpPr>
            <p:spPr bwMode="gray">
              <a:xfrm>
                <a:off x="1003" y="2400"/>
                <a:ext cx="1086" cy="309"/>
              </a:xfrm>
              <a:prstGeom prst="ellipse">
                <a:avLst/>
              </a:prstGeom>
              <a:gradFill rotWithShape="1">
                <a:gsLst>
                  <a:gs pos="0">
                    <a:srgbClr val="FFE2B6"/>
                  </a:gs>
                  <a:gs pos="100000">
                    <a:srgbClr val="FF9900"/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5076056" y="3898711"/>
              <a:ext cx="163671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zh-CN" altLang="en-US" sz="1600" b="1" dirty="0" smtClean="0">
                  <a:solidFill>
                    <a:srgbClr val="010000"/>
                  </a:solidFill>
                  <a:cs typeface="Arial" pitchFamily="34" charset="0"/>
                </a:rPr>
                <a:t>类图</a:t>
              </a:r>
              <a:endParaRPr lang="en-US" altLang="zh-CN" sz="1600" b="1" dirty="0" smtClean="0">
                <a:solidFill>
                  <a:srgbClr val="010000"/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zh-CN" altLang="en-US" sz="1600" b="1" dirty="0" smtClean="0">
                  <a:solidFill>
                    <a:srgbClr val="010000"/>
                  </a:solidFill>
                  <a:cs typeface="Arial" pitchFamily="34" charset="0"/>
                </a:rPr>
                <a:t>序列</a:t>
              </a:r>
              <a:r>
                <a:rPr lang="zh-CN" altLang="en-US" sz="1600" b="1" dirty="0" smtClean="0">
                  <a:solidFill>
                    <a:srgbClr val="010000"/>
                  </a:solidFill>
                  <a:cs typeface="Arial" pitchFamily="34" charset="0"/>
                </a:rPr>
                <a:t>图</a:t>
              </a:r>
              <a:endParaRPr lang="en-US" altLang="zh-CN" sz="1600" b="1" dirty="0" smtClean="0">
                <a:solidFill>
                  <a:srgbClr val="010000"/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zh-CN" altLang="en-US" sz="1600" b="1" dirty="0" smtClean="0">
                  <a:solidFill>
                    <a:srgbClr val="010000"/>
                  </a:solidFill>
                  <a:cs typeface="Arial" pitchFamily="34" charset="0"/>
                </a:rPr>
                <a:t>状态</a:t>
              </a:r>
              <a:r>
                <a:rPr lang="zh-CN" altLang="en-US" sz="1600" b="1" dirty="0" smtClean="0">
                  <a:solidFill>
                    <a:srgbClr val="010000"/>
                  </a:solidFill>
                  <a:cs typeface="Arial" pitchFamily="34" charset="0"/>
                </a:rPr>
                <a:t>转换图</a:t>
              </a:r>
              <a:endParaRPr lang="en-US" altLang="zh-CN" sz="1600" b="1" dirty="0">
                <a:solidFill>
                  <a:srgbClr val="010000"/>
                </a:solidFill>
                <a:cs typeface="Arial" pitchFamily="34" charset="0"/>
              </a:endParaRPr>
            </a:p>
          </p:txBody>
        </p:sp>
        <p:pic>
          <p:nvPicPr>
            <p:cNvPr id="75" name="Picture 30" descr="shadow_1_m"/>
            <p:cNvPicPr>
              <a:picLocks noChangeAspect="1" noChangeArrowheads="1"/>
            </p:cNvPicPr>
            <p:nvPr/>
          </p:nvPicPr>
          <p:blipFill>
            <a:blip r:embed="rId2" cstate="print">
              <a:lum bright="12000"/>
            </a:blip>
            <a:srcRect/>
            <a:stretch>
              <a:fillRect/>
            </a:stretch>
          </p:blipFill>
          <p:spPr bwMode="gray">
            <a:xfrm>
              <a:off x="5164114" y="2501918"/>
              <a:ext cx="1189037" cy="223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6" name="Group 31"/>
            <p:cNvGrpSpPr>
              <a:grpSpLocks/>
            </p:cNvGrpSpPr>
            <p:nvPr/>
          </p:nvGrpSpPr>
          <p:grpSpPr bwMode="auto">
            <a:xfrm>
              <a:off x="5143474" y="1425593"/>
              <a:ext cx="1257300" cy="1217612"/>
              <a:chOff x="887" y="2040"/>
              <a:chExt cx="433" cy="422"/>
            </a:xfrm>
          </p:grpSpPr>
          <p:pic>
            <p:nvPicPr>
              <p:cNvPr id="77" name="Picture 32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8" name="Oval 33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rgbClr val="FF9900">
                      <a:alpha val="55000"/>
                    </a:srgbClr>
                  </a:gs>
                  <a:gs pos="50000">
                    <a:srgbClr val="FF9900">
                      <a:gamma/>
                      <a:shade val="46275"/>
                      <a:invGamma/>
                      <a:alpha val="89999"/>
                    </a:srgbClr>
                  </a:gs>
                  <a:gs pos="100000">
                    <a:srgbClr val="FF9900">
                      <a:alpha val="55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pic>
            <p:nvPicPr>
              <p:cNvPr id="79" name="Picture 34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9" name="Rectangle 47"/>
            <p:cNvSpPr>
              <a:spLocks noChangeArrowheads="1"/>
            </p:cNvSpPr>
            <p:nvPr/>
          </p:nvSpPr>
          <p:spPr bwMode="gray">
            <a:xfrm>
              <a:off x="5337796" y="1633364"/>
              <a:ext cx="8903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rgbClr val="FF0066"/>
                </a:buClr>
                <a:buSzPct val="75000"/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FEFFFF"/>
                  </a:solidFill>
                  <a:cs typeface="Arial" pitchFamily="34" charset="0"/>
                </a:rPr>
                <a:t>软件设计</a:t>
              </a:r>
              <a:endParaRPr lang="en-US" altLang="zh-CN" sz="2400" b="1" dirty="0">
                <a:solidFill>
                  <a:srgbClr val="FEFFFF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992414" y="2193943"/>
            <a:ext cx="1795610" cy="3163888"/>
            <a:chOff x="2992414" y="2193943"/>
            <a:chExt cx="1795610" cy="3163888"/>
          </a:xfrm>
        </p:grpSpPr>
        <p:sp>
          <p:nvSpPr>
            <p:cNvPr id="29" name="AutoShape 4"/>
            <p:cNvSpPr>
              <a:spLocks noChangeArrowheads="1"/>
            </p:cNvSpPr>
            <p:nvPr/>
          </p:nvSpPr>
          <p:spPr bwMode="gray">
            <a:xfrm flipV="1">
              <a:off x="2992414" y="3189306"/>
              <a:ext cx="1698625" cy="2168525"/>
            </a:xfrm>
            <a:prstGeom prst="can">
              <a:avLst>
                <a:gd name="adj" fmla="val 23795"/>
              </a:avLst>
            </a:prstGeom>
            <a:gradFill rotWithShape="1">
              <a:gsLst>
                <a:gs pos="0">
                  <a:srgbClr val="959595">
                    <a:alpha val="20000"/>
                  </a:srgbClr>
                </a:gs>
                <a:gs pos="50000">
                  <a:srgbClr val="EAEAEA">
                    <a:alpha val="20000"/>
                  </a:srgbClr>
                </a:gs>
                <a:gs pos="100000">
                  <a:srgbClr val="959595">
                    <a:alpha val="20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" name="Group 16"/>
            <p:cNvGrpSpPr>
              <a:grpSpLocks/>
            </p:cNvGrpSpPr>
            <p:nvPr/>
          </p:nvGrpSpPr>
          <p:grpSpPr bwMode="auto">
            <a:xfrm>
              <a:off x="3003526" y="3138505"/>
              <a:ext cx="1687513" cy="520700"/>
              <a:chOff x="1003" y="2400"/>
              <a:chExt cx="1089" cy="336"/>
            </a:xfrm>
          </p:grpSpPr>
          <p:sp>
            <p:nvSpPr>
              <p:cNvPr id="57" name="Oval 17"/>
              <p:cNvSpPr>
                <a:spLocks noChangeArrowheads="1"/>
              </p:cNvSpPr>
              <p:nvPr/>
            </p:nvSpPr>
            <p:spPr bwMode="gray">
              <a:xfrm>
                <a:off x="1006" y="2427"/>
                <a:ext cx="1086" cy="30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725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725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3" name="Oval 18"/>
              <p:cNvSpPr>
                <a:spLocks noChangeArrowheads="1"/>
              </p:cNvSpPr>
              <p:nvPr/>
            </p:nvSpPr>
            <p:spPr bwMode="gray">
              <a:xfrm>
                <a:off x="1003" y="2400"/>
                <a:ext cx="1086" cy="30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1765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3151312" y="4153644"/>
              <a:ext cx="163671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zh-CN" altLang="en-US" sz="1600" b="1" dirty="0" smtClean="0">
                  <a:solidFill>
                    <a:srgbClr val="010000"/>
                  </a:solidFill>
                  <a:cs typeface="Arial" pitchFamily="34" charset="0"/>
                </a:rPr>
                <a:t>用例分析</a:t>
              </a:r>
              <a:endParaRPr lang="en-US" altLang="zh-CN" sz="1600" b="1" dirty="0" smtClean="0">
                <a:solidFill>
                  <a:srgbClr val="010000"/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zh-CN" altLang="en-US" sz="1600" b="1" dirty="0" smtClean="0">
                  <a:solidFill>
                    <a:srgbClr val="010000"/>
                  </a:solidFill>
                  <a:cs typeface="Arial" pitchFamily="34" charset="0"/>
                </a:rPr>
                <a:t>原型</a:t>
              </a:r>
              <a:r>
                <a:rPr lang="zh-CN" altLang="en-US" sz="1600" b="1" dirty="0" smtClean="0">
                  <a:solidFill>
                    <a:srgbClr val="010000"/>
                  </a:solidFill>
                  <a:cs typeface="Arial" pitchFamily="34" charset="0"/>
                </a:rPr>
                <a:t>设计</a:t>
              </a:r>
              <a:endParaRPr lang="en-US" altLang="zh-CN" sz="1600" b="1" dirty="0" smtClean="0">
                <a:solidFill>
                  <a:srgbClr val="010000"/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zh-CN" altLang="en-US" sz="1600" b="1" dirty="0" smtClean="0">
                  <a:solidFill>
                    <a:srgbClr val="010000"/>
                  </a:solidFill>
                  <a:cs typeface="Arial" pitchFamily="34" charset="0"/>
                </a:rPr>
                <a:t>事件流分析</a:t>
              </a:r>
              <a:endParaRPr lang="en-US" altLang="zh-CN" sz="1600" b="1" dirty="0">
                <a:solidFill>
                  <a:srgbClr val="010000"/>
                </a:solidFill>
                <a:cs typeface="Arial" pitchFamily="34" charset="0"/>
              </a:endParaRPr>
            </a:p>
          </p:txBody>
        </p:sp>
        <p:pic>
          <p:nvPicPr>
            <p:cNvPr id="81" name="Picture 36" descr="shadow_1_m"/>
            <p:cNvPicPr>
              <a:picLocks noChangeAspect="1" noChangeArrowheads="1"/>
            </p:cNvPicPr>
            <p:nvPr/>
          </p:nvPicPr>
          <p:blipFill>
            <a:blip r:embed="rId2" cstate="print">
              <a:lum bright="12000"/>
            </a:blip>
            <a:srcRect/>
            <a:stretch>
              <a:fillRect/>
            </a:stretch>
          </p:blipFill>
          <p:spPr bwMode="gray">
            <a:xfrm>
              <a:off x="3244826" y="3270268"/>
              <a:ext cx="1190625" cy="223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2" name="Group 37"/>
            <p:cNvGrpSpPr>
              <a:grpSpLocks/>
            </p:cNvGrpSpPr>
            <p:nvPr/>
          </p:nvGrpSpPr>
          <p:grpSpPr bwMode="auto">
            <a:xfrm>
              <a:off x="3225774" y="2193943"/>
              <a:ext cx="1257300" cy="1217612"/>
              <a:chOff x="887" y="2040"/>
              <a:chExt cx="433" cy="422"/>
            </a:xfrm>
          </p:grpSpPr>
          <p:pic>
            <p:nvPicPr>
              <p:cNvPr id="83" name="Picture 38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4" name="Oval 39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pic>
            <p:nvPicPr>
              <p:cNvPr id="85" name="Picture 40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0" name="Rectangle 47"/>
            <p:cNvSpPr>
              <a:spLocks noChangeArrowheads="1"/>
            </p:cNvSpPr>
            <p:nvPr/>
          </p:nvSpPr>
          <p:spPr bwMode="gray">
            <a:xfrm>
              <a:off x="3419872" y="2386543"/>
              <a:ext cx="8903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rgbClr val="FF0066"/>
                </a:buClr>
                <a:buSzPct val="75000"/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FEFFFF"/>
                  </a:solidFill>
                  <a:cs typeface="Arial" pitchFamily="34" charset="0"/>
                </a:rPr>
                <a:t>需求分析</a:t>
              </a:r>
              <a:endParaRPr lang="en-US" altLang="zh-CN" sz="2400" b="1" dirty="0">
                <a:solidFill>
                  <a:srgbClr val="FEFFFF"/>
                </a:solidFill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753028"/>
            <a:ext cx="6192688" cy="462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9512" y="163587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学员</a:t>
            </a:r>
            <a:r>
              <a:rPr lang="en-US" altLang="zh-CN" sz="2400" b="1" dirty="0" smtClean="0"/>
              <a:t>_</a:t>
            </a:r>
            <a:r>
              <a:rPr lang="zh-CN" altLang="en-US" sz="2400" b="1" dirty="0" smtClean="0"/>
              <a:t>查看课程进度</a:t>
            </a:r>
            <a:endParaRPr lang="zh-CN" altLang="en-US" sz="24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769268"/>
            <a:ext cx="718734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163587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学员</a:t>
            </a:r>
            <a:r>
              <a:rPr lang="en-US" altLang="zh-CN" sz="2400" b="1" dirty="0" smtClean="0"/>
              <a:t>_</a:t>
            </a:r>
            <a:r>
              <a:rPr lang="zh-CN" altLang="en-US" sz="2400" b="1" dirty="0" smtClean="0"/>
              <a:t>查看考试状态</a:t>
            </a:r>
            <a:endParaRPr lang="zh-CN" altLang="en-US" sz="24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218" y="2137420"/>
            <a:ext cx="2492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状态图</a:t>
            </a:r>
            <a:endParaRPr lang="zh-CN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45" y="1129308"/>
            <a:ext cx="893035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857500"/>
            <a:ext cx="683842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0497" y="2137420"/>
            <a:ext cx="326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软件设计</a:t>
            </a:r>
            <a:endParaRPr lang="zh-CN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1331640" y="697260"/>
            <a:ext cx="6552728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2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）表示层服务：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用户管理个人信息网页和客户端服务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学员管理账户网页和客户端服务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学员查看学习情况网页和客户端服务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管理员管理学员网页和客户端服务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管理员管理管理员网页和客户端服务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）应用逻辑层服务：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用户个人资料存储、删除、修改、查询服务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用户权限存储、删除、修改、查询服务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用户管理事件的存储、删除、修改、查询服务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屏蔽字存储、删除、修改、查询服务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）数据存储服务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用户资料的数据库操作服务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用户管理事件记录的数据库操作服务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 学员账户充值的数据库操作服务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496" y="307603"/>
            <a:ext cx="2451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152400"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latin typeface="Arial" pitchFamily="34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b="1" dirty="0" smtClean="0">
                <a:latin typeface="Arial" pitchFamily="34" charset="0"/>
                <a:ea typeface="宋体" pitchFamily="2" charset="-122"/>
                <a:cs typeface="Times New Roman" pitchFamily="18" charset="0"/>
              </a:rPr>
              <a:t>系统分布设计</a:t>
            </a:r>
            <a:endParaRPr lang="zh-CN" altLang="en-US" sz="2400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395536" y="307603"/>
            <a:ext cx="23762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2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2.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层次示意图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2198" name="Rectangle 3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92199" name="Picture 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060982"/>
            <a:ext cx="5976664" cy="424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3528" y="2065411"/>
          <a:ext cx="8547352" cy="1308689"/>
        </p:xfrm>
        <a:graphic>
          <a:graphicData uri="http://schemas.openxmlformats.org/drawingml/2006/table">
            <a:tbl>
              <a:tblPr/>
              <a:tblGrid>
                <a:gridCol w="1894205"/>
                <a:gridCol w="1974388"/>
                <a:gridCol w="1161099"/>
                <a:gridCol w="836199"/>
                <a:gridCol w="2681461"/>
              </a:tblGrid>
              <a:tr h="408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 smtClean="0">
                          <a:latin typeface="宋体"/>
                          <a:cs typeface="Times New Roman"/>
                        </a:rPr>
                        <a:t>字段说明</a:t>
                      </a:r>
                      <a:endParaRPr lang="zh-CN" sz="1700" kern="100" dirty="0">
                        <a:latin typeface="宋体"/>
                        <a:cs typeface="Times New Roman"/>
                      </a:endParaRPr>
                    </a:p>
                  </a:txBody>
                  <a:tcPr marL="112466" marR="112466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 smtClean="0">
                          <a:latin typeface="宋体"/>
                          <a:cs typeface="Times New Roman"/>
                        </a:rPr>
                        <a:t>名称</a:t>
                      </a:r>
                      <a:endParaRPr lang="zh-CN" sz="1700" kern="100" dirty="0">
                        <a:latin typeface="宋体"/>
                        <a:cs typeface="Times New Roman"/>
                      </a:endParaRPr>
                    </a:p>
                  </a:txBody>
                  <a:tcPr marL="112466" marR="1124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latin typeface="宋体"/>
                          <a:cs typeface="Times New Roman"/>
                        </a:rPr>
                        <a:t>  </a:t>
                      </a:r>
                      <a:r>
                        <a:rPr lang="zh-CN" sz="1900" kern="100" dirty="0" smtClean="0">
                          <a:latin typeface="宋体"/>
                          <a:cs typeface="Times New Roman"/>
                        </a:rPr>
                        <a:t>类型</a:t>
                      </a:r>
                      <a:endParaRPr lang="zh-CN" sz="1700" kern="100" dirty="0">
                        <a:latin typeface="宋体"/>
                        <a:cs typeface="Times New Roman"/>
                      </a:endParaRPr>
                    </a:p>
                  </a:txBody>
                  <a:tcPr marL="112466" marR="1124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latin typeface="宋体"/>
                          <a:cs typeface="Times New Roman"/>
                        </a:rPr>
                        <a:t>长度</a:t>
                      </a:r>
                      <a:endParaRPr lang="zh-CN" sz="1700" kern="100" dirty="0">
                        <a:latin typeface="宋体"/>
                        <a:cs typeface="Times New Roman"/>
                      </a:endParaRPr>
                    </a:p>
                  </a:txBody>
                  <a:tcPr marL="112466" marR="1124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latin typeface="宋体"/>
                          <a:cs typeface="Times New Roman"/>
                        </a:rPr>
                        <a:t>    </a:t>
                      </a:r>
                      <a:r>
                        <a:rPr lang="en-US" sz="1900" kern="100" dirty="0" smtClean="0">
                          <a:latin typeface="宋体"/>
                          <a:cs typeface="Times New Roman"/>
                        </a:rPr>
                        <a:t>  </a:t>
                      </a:r>
                      <a:r>
                        <a:rPr lang="zh-CN" sz="1900" kern="100" dirty="0" smtClean="0">
                          <a:latin typeface="宋体"/>
                          <a:cs typeface="Times New Roman"/>
                        </a:rPr>
                        <a:t>处理</a:t>
                      </a:r>
                      <a:r>
                        <a:rPr lang="zh-CN" sz="1900" kern="100" dirty="0">
                          <a:latin typeface="宋体"/>
                          <a:cs typeface="Times New Roman"/>
                        </a:rPr>
                        <a:t>说明</a:t>
                      </a:r>
                      <a:endParaRPr lang="zh-CN" sz="1700" kern="100" dirty="0">
                        <a:latin typeface="宋体"/>
                        <a:cs typeface="Times New Roman"/>
                      </a:endParaRPr>
                    </a:p>
                  </a:txBody>
                  <a:tcPr marL="112466" marR="1124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9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latin typeface="宋体"/>
                          <a:cs typeface="Times New Roman"/>
                        </a:rPr>
                        <a:t>用户姓名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12466" marR="112466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Name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12466" marR="1124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char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12466" marR="1124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30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12466" marR="1124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latin typeface="宋体"/>
                          <a:cs typeface="Times New Roman"/>
                        </a:rPr>
                        <a:t>中文</a:t>
                      </a:r>
                      <a:r>
                        <a:rPr lang="en-US" sz="1900" kern="100">
                          <a:latin typeface="宋体"/>
                          <a:cs typeface="Times New Roman"/>
                        </a:rPr>
                        <a:t>/</a:t>
                      </a:r>
                      <a:r>
                        <a:rPr lang="zh-CN" sz="1900" kern="100">
                          <a:latin typeface="宋体"/>
                          <a:cs typeface="Times New Roman"/>
                        </a:rPr>
                        <a:t>英文全名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12466" marR="1124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9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latin typeface="宋体"/>
                          <a:cs typeface="Times New Roman"/>
                        </a:rPr>
                        <a:t>用户标识号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12466" marR="112466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UserID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12466" marR="1124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number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12466" marR="1124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12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12466" marR="1124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latin typeface="宋体"/>
                          <a:cs typeface="Times New Roman"/>
                        </a:rPr>
                        <a:t>按照时间、地区生成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12466" marR="1124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9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latin typeface="宋体"/>
                          <a:cs typeface="Times New Roman"/>
                        </a:rPr>
                        <a:t>用户登录密码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12466" marR="112466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pothole_place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12466" marR="1124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char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12466" marR="1124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latin typeface="宋体"/>
                          <a:cs typeface="Times New Roman"/>
                        </a:rPr>
                        <a:t>16</a:t>
                      </a:r>
                      <a:endParaRPr lang="zh-CN" sz="1700" kern="100" dirty="0">
                        <a:latin typeface="宋体"/>
                        <a:cs typeface="Times New Roman"/>
                      </a:endParaRPr>
                    </a:p>
                  </a:txBody>
                  <a:tcPr marL="112466" marR="1124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latin typeface="宋体"/>
                          <a:cs typeface="Times New Roman"/>
                        </a:rPr>
                        <a:t>8-16</a:t>
                      </a:r>
                      <a:r>
                        <a:rPr lang="zh-CN" sz="1900" kern="100" dirty="0">
                          <a:latin typeface="宋体"/>
                          <a:cs typeface="Times New Roman"/>
                        </a:rPr>
                        <a:t>个字符</a:t>
                      </a:r>
                      <a:endParaRPr lang="zh-CN" sz="1700" kern="100" dirty="0">
                        <a:latin typeface="宋体"/>
                        <a:cs typeface="Times New Roman"/>
                      </a:endParaRPr>
                    </a:p>
                  </a:txBody>
                  <a:tcPr marL="112466" marR="1124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755576" y="1345332"/>
            <a:ext cx="15476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）用户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5536" y="307603"/>
            <a:ext cx="2664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2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2.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数据结构设计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755576" y="307603"/>
            <a:ext cx="22322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）学员资料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7544" y="962372"/>
          <a:ext cx="8208913" cy="4147240"/>
        </p:xfrm>
        <a:graphic>
          <a:graphicData uri="http://schemas.openxmlformats.org/drawingml/2006/table">
            <a:tbl>
              <a:tblPr/>
              <a:tblGrid>
                <a:gridCol w="1781198"/>
                <a:gridCol w="2016224"/>
                <a:gridCol w="1085121"/>
                <a:gridCol w="708079"/>
                <a:gridCol w="2618291"/>
              </a:tblGrid>
              <a:tr h="382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 smtClean="0">
                          <a:latin typeface="宋体"/>
                          <a:cs typeface="Times New Roman"/>
                        </a:rPr>
                        <a:t>字段说明</a:t>
                      </a:r>
                      <a:endParaRPr lang="zh-CN" sz="1700" kern="100" dirty="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latin typeface="宋体"/>
                          <a:cs typeface="Times New Roman"/>
                        </a:rPr>
                        <a:t>    </a:t>
                      </a:r>
                      <a:r>
                        <a:rPr lang="en-US" sz="1900" kern="100" dirty="0" smtClean="0">
                          <a:latin typeface="宋体"/>
                          <a:cs typeface="Times New Roman"/>
                        </a:rPr>
                        <a:t>  </a:t>
                      </a:r>
                      <a:r>
                        <a:rPr lang="zh-CN" sz="1900" kern="100" dirty="0" smtClean="0">
                          <a:latin typeface="宋体"/>
                          <a:cs typeface="Times New Roman"/>
                        </a:rPr>
                        <a:t>名称</a:t>
                      </a:r>
                      <a:endParaRPr lang="zh-CN" sz="1700" kern="100" dirty="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latin typeface="宋体"/>
                          <a:cs typeface="Times New Roman"/>
                        </a:rPr>
                        <a:t> </a:t>
                      </a:r>
                      <a:r>
                        <a:rPr lang="en-US" sz="1900" kern="100" dirty="0" smtClean="0">
                          <a:latin typeface="宋体"/>
                          <a:cs typeface="Times New Roman"/>
                        </a:rPr>
                        <a:t> </a:t>
                      </a:r>
                      <a:r>
                        <a:rPr lang="zh-CN" sz="1900" kern="100" dirty="0" smtClean="0">
                          <a:latin typeface="宋体"/>
                          <a:cs typeface="Times New Roman"/>
                        </a:rPr>
                        <a:t>类型</a:t>
                      </a:r>
                      <a:endParaRPr lang="zh-CN" sz="1700" kern="100" dirty="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latin typeface="宋体"/>
                          <a:cs typeface="Times New Roman"/>
                        </a:rPr>
                        <a:t>长度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latin typeface="宋体"/>
                          <a:cs typeface="Times New Roman"/>
                        </a:rPr>
                        <a:t>    </a:t>
                      </a:r>
                      <a:r>
                        <a:rPr lang="en-US" sz="1900" kern="100" dirty="0" smtClean="0">
                          <a:latin typeface="宋体"/>
                          <a:cs typeface="Times New Roman"/>
                        </a:rPr>
                        <a:t>  </a:t>
                      </a:r>
                      <a:r>
                        <a:rPr lang="zh-CN" sz="1900" kern="100" dirty="0" smtClean="0">
                          <a:latin typeface="宋体"/>
                          <a:cs typeface="Times New Roman"/>
                        </a:rPr>
                        <a:t>处理</a:t>
                      </a:r>
                      <a:r>
                        <a:rPr lang="zh-CN" sz="1900" kern="100" dirty="0">
                          <a:latin typeface="宋体"/>
                          <a:cs typeface="Times New Roman"/>
                        </a:rPr>
                        <a:t>说明</a:t>
                      </a:r>
                      <a:endParaRPr lang="zh-CN" sz="1700" kern="100" dirty="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latin typeface="宋体"/>
                          <a:cs typeface="Times New Roman"/>
                        </a:rPr>
                        <a:t>用户标识号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UserID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number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12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latin typeface="宋体"/>
                          <a:cs typeface="Times New Roman"/>
                        </a:rPr>
                        <a:t>按照时间、地区生成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latin typeface="宋体"/>
                          <a:cs typeface="Times New Roman"/>
                        </a:rPr>
                        <a:t>身份证号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ID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number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18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latin typeface="宋体"/>
                          <a:cs typeface="Times New Roman"/>
                        </a:rPr>
                        <a:t>注册时已验证与用户身份对应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latin typeface="宋体"/>
                          <a:cs typeface="Times New Roman"/>
                        </a:rPr>
                        <a:t>昵称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Nickname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char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20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latin typeface="宋体"/>
                          <a:cs typeface="Times New Roman"/>
                        </a:rPr>
                        <a:t>可以为中文字符、英文字母、数字和符号的组合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latin typeface="宋体"/>
                          <a:cs typeface="Times New Roman"/>
                        </a:rPr>
                        <a:t>性别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Gender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number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1</a:t>
                      </a:r>
                      <a:r>
                        <a:rPr lang="zh-CN" sz="1900" kern="100">
                          <a:latin typeface="宋体"/>
                          <a:cs typeface="Times New Roman"/>
                        </a:rPr>
                        <a:t>表示男，</a:t>
                      </a:r>
                      <a:r>
                        <a:rPr lang="en-US" sz="1900" kern="100">
                          <a:latin typeface="宋体"/>
                          <a:cs typeface="Times New Roman"/>
                        </a:rPr>
                        <a:t>0</a:t>
                      </a:r>
                      <a:r>
                        <a:rPr lang="zh-CN" sz="1900" kern="100">
                          <a:latin typeface="宋体"/>
                          <a:cs typeface="Times New Roman"/>
                        </a:rPr>
                        <a:t>表示女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latin typeface="宋体"/>
                          <a:cs typeface="Times New Roman"/>
                        </a:rPr>
                        <a:t>生日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Birthday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date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9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latin typeface="宋体"/>
                          <a:cs typeface="Times New Roman"/>
                        </a:rPr>
                        <a:t>学员出生日期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latin typeface="宋体"/>
                          <a:cs typeface="Times New Roman"/>
                        </a:rPr>
                        <a:t>地区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City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number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6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latin typeface="宋体"/>
                          <a:cs typeface="Times New Roman"/>
                        </a:rPr>
                        <a:t>学员所在城市（地区）</a:t>
                      </a:r>
                      <a:r>
                        <a:rPr lang="en-US" sz="1900" kern="100">
                          <a:latin typeface="宋体"/>
                          <a:cs typeface="Times New Roman"/>
                        </a:rPr>
                        <a:t>6</a:t>
                      </a:r>
                      <a:r>
                        <a:rPr lang="zh-CN" sz="1900" kern="100">
                          <a:latin typeface="宋体"/>
                          <a:cs typeface="Times New Roman"/>
                        </a:rPr>
                        <a:t>位代码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latin typeface="宋体"/>
                          <a:cs typeface="Times New Roman"/>
                        </a:rPr>
                        <a:t>常用手机号码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Phone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number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13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latin typeface="宋体"/>
                          <a:cs typeface="Times New Roman"/>
                        </a:rPr>
                        <a:t>国家编号</a:t>
                      </a:r>
                      <a:r>
                        <a:rPr lang="en-US" sz="1900" kern="100">
                          <a:latin typeface="宋体"/>
                          <a:cs typeface="Times New Roman"/>
                        </a:rPr>
                        <a:t>+</a:t>
                      </a:r>
                      <a:r>
                        <a:rPr lang="zh-CN" sz="1900" kern="100">
                          <a:latin typeface="宋体"/>
                          <a:cs typeface="Times New Roman"/>
                        </a:rPr>
                        <a:t>手机号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latin typeface="宋体"/>
                          <a:cs typeface="Times New Roman"/>
                        </a:rPr>
                        <a:t>电子邮箱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Email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char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30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latin typeface="宋体"/>
                          <a:cs typeface="Times New Roman"/>
                        </a:rPr>
                        <a:t>学员常用电子邮箱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latin typeface="宋体"/>
                          <a:cs typeface="Times New Roman"/>
                        </a:rPr>
                        <a:t>自我介绍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Intro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宋体"/>
                          <a:cs typeface="Times New Roman"/>
                        </a:rPr>
                        <a:t>text</a:t>
                      </a:r>
                      <a:endParaRPr lang="zh-CN" sz="17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latin typeface="宋体"/>
                          <a:cs typeface="Times New Roman"/>
                        </a:rPr>
                        <a:t>50</a:t>
                      </a:r>
                      <a:endParaRPr lang="zh-CN" sz="1700" kern="100" dirty="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700" kern="100" dirty="0">
                        <a:latin typeface="Calibri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755576" y="739651"/>
            <a:ext cx="22322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）管理员资料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4" y="1489348"/>
          <a:ext cx="8208913" cy="2952328"/>
        </p:xfrm>
        <a:graphic>
          <a:graphicData uri="http://schemas.openxmlformats.org/drawingml/2006/table">
            <a:tbl>
              <a:tblPr/>
              <a:tblGrid>
                <a:gridCol w="1781197"/>
                <a:gridCol w="2016225"/>
                <a:gridCol w="1085121"/>
                <a:gridCol w="708078"/>
                <a:gridCol w="2618292"/>
              </a:tblGrid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latin typeface="宋体"/>
                          <a:cs typeface="Times New Roman"/>
                        </a:rPr>
                        <a:t>字段说明</a:t>
                      </a:r>
                      <a:endParaRPr lang="zh-CN" sz="1600" kern="100" dirty="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宋体"/>
                          <a:cs typeface="Times New Roman"/>
                        </a:rPr>
                        <a:t>    </a:t>
                      </a:r>
                      <a:r>
                        <a:rPr lang="en-US" sz="1800" kern="100" dirty="0" smtClean="0">
                          <a:latin typeface="宋体"/>
                          <a:cs typeface="Times New Roman"/>
                        </a:rPr>
                        <a:t>  </a:t>
                      </a:r>
                      <a:r>
                        <a:rPr lang="zh-CN" sz="1800" kern="100" dirty="0" smtClean="0">
                          <a:latin typeface="宋体"/>
                          <a:cs typeface="Times New Roman"/>
                        </a:rPr>
                        <a:t>名称</a:t>
                      </a:r>
                      <a:endParaRPr lang="zh-CN" sz="1600" kern="100" dirty="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宋体"/>
                          <a:cs typeface="Times New Roman"/>
                        </a:rPr>
                        <a:t> </a:t>
                      </a:r>
                      <a:r>
                        <a:rPr lang="en-US" sz="1800" kern="100" dirty="0" smtClean="0">
                          <a:latin typeface="宋体"/>
                          <a:cs typeface="Times New Roman"/>
                        </a:rPr>
                        <a:t> </a:t>
                      </a:r>
                      <a:r>
                        <a:rPr lang="zh-CN" sz="1800" kern="100" dirty="0" smtClean="0">
                          <a:latin typeface="宋体"/>
                          <a:cs typeface="Times New Roman"/>
                        </a:rPr>
                        <a:t>类型</a:t>
                      </a:r>
                      <a:endParaRPr lang="zh-CN" sz="1600" kern="100" dirty="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长度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宋体"/>
                          <a:cs typeface="Times New Roman"/>
                        </a:rPr>
                        <a:t>    </a:t>
                      </a:r>
                      <a:r>
                        <a:rPr lang="en-US" sz="1800" kern="100" dirty="0" smtClean="0">
                          <a:latin typeface="宋体"/>
                          <a:cs typeface="Times New Roman"/>
                        </a:rPr>
                        <a:t>  </a:t>
                      </a:r>
                      <a:r>
                        <a:rPr lang="zh-CN" sz="1800" kern="100" dirty="0" smtClean="0">
                          <a:latin typeface="宋体"/>
                          <a:cs typeface="Times New Roman"/>
                        </a:rPr>
                        <a:t>处理</a:t>
                      </a:r>
                      <a:r>
                        <a:rPr lang="zh-CN" sz="1800" kern="100" dirty="0">
                          <a:latin typeface="宋体"/>
                          <a:cs typeface="Times New Roman"/>
                        </a:rPr>
                        <a:t>说明</a:t>
                      </a:r>
                      <a:endParaRPr lang="zh-CN" sz="1600" kern="100" dirty="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用户标识号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UserID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number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12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按照时间、地区生成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身份证号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ID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number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18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注册时已验证与用户身份对应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性别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Gender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number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宋体"/>
                          <a:cs typeface="Times New Roman"/>
                        </a:rPr>
                        <a:t>1</a:t>
                      </a:r>
                      <a:r>
                        <a:rPr lang="zh-CN" sz="1800" kern="100" dirty="0">
                          <a:latin typeface="宋体"/>
                          <a:cs typeface="Times New Roman"/>
                        </a:rPr>
                        <a:t>表示男，</a:t>
                      </a:r>
                      <a:r>
                        <a:rPr lang="en-US" sz="1800" kern="100" dirty="0">
                          <a:latin typeface="宋体"/>
                          <a:cs typeface="Times New Roman"/>
                        </a:rPr>
                        <a:t>0</a:t>
                      </a:r>
                      <a:r>
                        <a:rPr lang="zh-CN" sz="1800" kern="100" dirty="0">
                          <a:latin typeface="宋体"/>
                          <a:cs typeface="Times New Roman"/>
                        </a:rPr>
                        <a:t>表示女</a:t>
                      </a:r>
                      <a:endParaRPr lang="zh-CN" sz="1600" kern="100" dirty="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生日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Birthday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date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学员出生日期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地区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City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number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6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学员所在城市（地区）</a:t>
                      </a:r>
                      <a:r>
                        <a:rPr lang="en-US" sz="1800" kern="100">
                          <a:latin typeface="宋体"/>
                          <a:cs typeface="Times New Roman"/>
                        </a:rPr>
                        <a:t>6</a:t>
                      </a:r>
                      <a:r>
                        <a:rPr lang="zh-CN" sz="1800" kern="100">
                          <a:latin typeface="宋体"/>
                          <a:cs typeface="Times New Roman"/>
                        </a:rPr>
                        <a:t>位代码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常用手机号码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Phone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number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13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国家编号</a:t>
                      </a:r>
                      <a:r>
                        <a:rPr lang="en-US" sz="1800" kern="100">
                          <a:latin typeface="宋体"/>
                          <a:cs typeface="Times New Roman"/>
                        </a:rPr>
                        <a:t>+</a:t>
                      </a:r>
                      <a:r>
                        <a:rPr lang="zh-CN" sz="1800" kern="100">
                          <a:latin typeface="宋体"/>
                          <a:cs typeface="Times New Roman"/>
                        </a:rPr>
                        <a:t>手机号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电子邮箱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Email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宋体"/>
                          <a:cs typeface="Times New Roman"/>
                        </a:rPr>
                        <a:t>char</a:t>
                      </a:r>
                      <a:endParaRPr lang="zh-CN" sz="1600" kern="100" dirty="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宋体"/>
                          <a:cs typeface="Times New Roman"/>
                        </a:rPr>
                        <a:t>30</a:t>
                      </a:r>
                      <a:endParaRPr lang="zh-CN" sz="1600" kern="100" dirty="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宋体"/>
                          <a:cs typeface="Times New Roman"/>
                        </a:rPr>
                        <a:t>学员常用电子邮箱</a:t>
                      </a:r>
                      <a:endParaRPr lang="zh-CN" sz="1600" kern="100" dirty="0">
                        <a:latin typeface="宋体"/>
                        <a:cs typeface="Times New Roman"/>
                      </a:endParaRPr>
                    </a:p>
                  </a:txBody>
                  <a:tcPr marL="108012" marR="108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2" y="2137420"/>
            <a:ext cx="326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问题陈述</a:t>
            </a:r>
            <a:endParaRPr lang="zh-CN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755576" y="409228"/>
            <a:ext cx="22322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latin typeface="Arial" pitchFamily="34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）学习记录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9992" y="1057300"/>
          <a:ext cx="8014456" cy="4153140"/>
        </p:xfrm>
        <a:graphic>
          <a:graphicData uri="http://schemas.openxmlformats.org/drawingml/2006/table">
            <a:tbl>
              <a:tblPr/>
              <a:tblGrid>
                <a:gridCol w="1706468"/>
                <a:gridCol w="1738542"/>
                <a:gridCol w="1075386"/>
                <a:gridCol w="668814"/>
                <a:gridCol w="2825246"/>
              </a:tblGrid>
              <a:tr h="3736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latin typeface="宋体"/>
                          <a:cs typeface="Times New Roman"/>
                        </a:rPr>
                        <a:t>字段说明</a:t>
                      </a:r>
                      <a:endParaRPr lang="zh-CN" sz="1600" kern="100" dirty="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宋体"/>
                          <a:cs typeface="Times New Roman"/>
                        </a:rPr>
                        <a:t>   </a:t>
                      </a:r>
                      <a:r>
                        <a:rPr lang="en-US" sz="1800" kern="100" dirty="0" smtClean="0">
                          <a:latin typeface="宋体"/>
                          <a:cs typeface="Times New Roman"/>
                        </a:rPr>
                        <a:t>  </a:t>
                      </a:r>
                      <a:r>
                        <a:rPr lang="zh-CN" sz="1800" kern="100" dirty="0">
                          <a:latin typeface="宋体"/>
                          <a:cs typeface="Times New Roman"/>
                        </a:rPr>
                        <a:t>名称</a:t>
                      </a:r>
                      <a:endParaRPr lang="zh-CN" sz="1600" kern="100" dirty="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宋体"/>
                          <a:cs typeface="Times New Roman"/>
                        </a:rPr>
                        <a:t> </a:t>
                      </a:r>
                      <a:r>
                        <a:rPr lang="en-US" sz="1800" kern="100" dirty="0" smtClean="0">
                          <a:latin typeface="宋体"/>
                          <a:cs typeface="Times New Roman"/>
                        </a:rPr>
                        <a:t> </a:t>
                      </a:r>
                      <a:r>
                        <a:rPr lang="zh-CN" sz="1800" kern="100" dirty="0" smtClean="0">
                          <a:latin typeface="宋体"/>
                          <a:cs typeface="Times New Roman"/>
                        </a:rPr>
                        <a:t>类型</a:t>
                      </a:r>
                      <a:endParaRPr lang="zh-CN" sz="1600" kern="100" dirty="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长度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宋体"/>
                          <a:cs typeface="Times New Roman"/>
                        </a:rPr>
                        <a:t>   </a:t>
                      </a:r>
                      <a:r>
                        <a:rPr lang="en-US" sz="1800" kern="100" dirty="0" smtClean="0">
                          <a:latin typeface="宋体"/>
                          <a:cs typeface="Times New Roman"/>
                        </a:rPr>
                        <a:t>    </a:t>
                      </a:r>
                      <a:r>
                        <a:rPr lang="zh-CN" sz="1800" kern="100" dirty="0">
                          <a:latin typeface="宋体"/>
                          <a:cs typeface="Times New Roman"/>
                        </a:rPr>
                        <a:t>处理说明</a:t>
                      </a:r>
                      <a:endParaRPr lang="zh-CN" sz="1600" kern="100" dirty="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8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用户标识号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UserID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number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12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按照时间、地区生成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21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驾照类型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VehiType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number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454545"/>
                          </a:solidFill>
                          <a:latin typeface="Arial"/>
                          <a:cs typeface="Times New Roman"/>
                        </a:rPr>
                        <a:t>1-A1,2-A2,3-A3,4-B1,5-B2,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454545"/>
                          </a:solidFill>
                          <a:latin typeface="Arial"/>
                          <a:cs typeface="Times New Roman"/>
                        </a:rPr>
                        <a:t>6-C1,7-C2,8-C3,9-C4,10-D,11-E,12-F,13-M,14-N,15-P 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课程类型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CourseType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number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1-</a:t>
                      </a:r>
                      <a:r>
                        <a:rPr lang="zh-CN" sz="1800" kern="100">
                          <a:latin typeface="宋体"/>
                          <a:cs typeface="Times New Roman"/>
                        </a:rPr>
                        <a:t>科目一，</a:t>
                      </a:r>
                      <a:r>
                        <a:rPr lang="en-US" sz="1800" kern="100">
                          <a:latin typeface="宋体"/>
                          <a:cs typeface="Times New Roman"/>
                        </a:rPr>
                        <a:t>2-</a:t>
                      </a:r>
                      <a:r>
                        <a:rPr lang="zh-CN" sz="1800" kern="100">
                          <a:latin typeface="宋体"/>
                          <a:cs typeface="Times New Roman"/>
                        </a:rPr>
                        <a:t>科目二，</a:t>
                      </a:r>
                      <a:r>
                        <a:rPr lang="en-US" sz="1800" kern="100">
                          <a:latin typeface="宋体"/>
                          <a:cs typeface="Times New Roman"/>
                        </a:rPr>
                        <a:t>3-</a:t>
                      </a:r>
                      <a:r>
                        <a:rPr lang="zh-CN" sz="1800" kern="100">
                          <a:latin typeface="宋体"/>
                          <a:cs typeface="Times New Roman"/>
                        </a:rPr>
                        <a:t>科目二集训，</a:t>
                      </a:r>
                      <a:r>
                        <a:rPr lang="en-US" sz="1800" kern="100">
                          <a:latin typeface="宋体"/>
                          <a:cs typeface="Times New Roman"/>
                        </a:rPr>
                        <a:t>4-</a:t>
                      </a:r>
                      <a:r>
                        <a:rPr lang="zh-CN" sz="1800" kern="100">
                          <a:latin typeface="宋体"/>
                          <a:cs typeface="Times New Roman"/>
                        </a:rPr>
                        <a:t>科目三集训，</a:t>
                      </a:r>
                      <a:r>
                        <a:rPr lang="en-US" sz="1800" kern="100">
                          <a:latin typeface="宋体"/>
                          <a:cs typeface="Times New Roman"/>
                        </a:rPr>
                        <a:t>5-</a:t>
                      </a:r>
                      <a:r>
                        <a:rPr lang="zh-CN" sz="1800" kern="100">
                          <a:latin typeface="宋体"/>
                          <a:cs typeface="Times New Roman"/>
                        </a:rPr>
                        <a:t>科目四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8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开始日期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StartDate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date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当前科目开始学习的日期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8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结束日期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EndDate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date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当前科目学习完成的日期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宋体"/>
                          <a:cs typeface="Times New Roman"/>
                        </a:rPr>
                        <a:t>开放视频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AvaiVideo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cs typeface="Times New Roman"/>
                        </a:rPr>
                        <a:t>number</a:t>
                      </a:r>
                      <a:endParaRPr lang="zh-CN" sz="1600" kern="10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宋体"/>
                          <a:cs typeface="Times New Roman"/>
                        </a:rPr>
                        <a:t>4</a:t>
                      </a:r>
                      <a:endParaRPr lang="zh-CN" sz="1600" kern="100" dirty="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宋体"/>
                          <a:cs typeface="Times New Roman"/>
                        </a:rPr>
                        <a:t>四位</a:t>
                      </a:r>
                      <a:r>
                        <a:rPr lang="en-US" sz="1800" kern="100" dirty="0">
                          <a:latin typeface="宋体"/>
                          <a:cs typeface="Times New Roman"/>
                        </a:rPr>
                        <a:t>1</a:t>
                      </a:r>
                      <a:r>
                        <a:rPr lang="zh-CN" sz="1800" kern="100" dirty="0">
                          <a:latin typeface="宋体"/>
                          <a:cs typeface="Times New Roman"/>
                        </a:rPr>
                        <a:t>和</a:t>
                      </a:r>
                      <a:r>
                        <a:rPr lang="en-US" sz="1800" kern="100" dirty="0">
                          <a:latin typeface="宋体"/>
                          <a:cs typeface="Times New Roman"/>
                        </a:rPr>
                        <a:t>0</a:t>
                      </a:r>
                      <a:r>
                        <a:rPr lang="zh-CN" sz="1800" kern="100" dirty="0">
                          <a:latin typeface="宋体"/>
                          <a:cs typeface="Times New Roman"/>
                        </a:rPr>
                        <a:t>组成的数字序列</a:t>
                      </a:r>
                      <a:r>
                        <a:rPr lang="en-US" sz="1800" kern="100" dirty="0">
                          <a:latin typeface="宋体"/>
                          <a:cs typeface="Times New Roman"/>
                        </a:rPr>
                        <a:t>XXXX</a:t>
                      </a:r>
                      <a:r>
                        <a:rPr lang="zh-CN" sz="1800" kern="100" dirty="0">
                          <a:latin typeface="宋体"/>
                          <a:cs typeface="Times New Roman"/>
                        </a:rPr>
                        <a:t>，第一位表示科目一，以此类推。</a:t>
                      </a:r>
                      <a:r>
                        <a:rPr lang="en-US" sz="1800" kern="100" dirty="0">
                          <a:latin typeface="宋体"/>
                          <a:cs typeface="Times New Roman"/>
                        </a:rPr>
                        <a:t>1</a:t>
                      </a:r>
                      <a:r>
                        <a:rPr lang="zh-CN" sz="1800" kern="100" dirty="0">
                          <a:latin typeface="宋体"/>
                          <a:cs typeface="Times New Roman"/>
                        </a:rPr>
                        <a:t>为开放，</a:t>
                      </a:r>
                      <a:r>
                        <a:rPr lang="en-US" sz="1800" kern="100" dirty="0">
                          <a:latin typeface="宋体"/>
                          <a:cs typeface="Times New Roman"/>
                        </a:rPr>
                        <a:t>0</a:t>
                      </a:r>
                      <a:r>
                        <a:rPr lang="zh-CN" sz="1800" kern="100" dirty="0">
                          <a:latin typeface="宋体"/>
                          <a:cs typeface="Times New Roman"/>
                        </a:rPr>
                        <a:t>为关闭。</a:t>
                      </a:r>
                      <a:endParaRPr lang="zh-CN" sz="1600" kern="100" dirty="0">
                        <a:latin typeface="宋体"/>
                        <a:cs typeface="Times New Roman"/>
                      </a:endParaRPr>
                    </a:p>
                  </a:txBody>
                  <a:tcPr marL="101951" marR="101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755576" y="235595"/>
            <a:ext cx="22322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latin typeface="Arial" pitchFamily="34" charset="0"/>
                <a:ea typeface="宋体" pitchFamily="2" charset="-122"/>
                <a:cs typeface="Times New Roman" pitchFamily="18" charset="0"/>
              </a:rPr>
              <a:t>5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）账户充值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3567" y="728850"/>
          <a:ext cx="7776865" cy="4720938"/>
        </p:xfrm>
        <a:graphic>
          <a:graphicData uri="http://schemas.openxmlformats.org/drawingml/2006/table">
            <a:tbl>
              <a:tblPr/>
              <a:tblGrid>
                <a:gridCol w="1944216"/>
                <a:gridCol w="1495551"/>
                <a:gridCol w="1046886"/>
                <a:gridCol w="672998"/>
                <a:gridCol w="2617214"/>
              </a:tblGrid>
              <a:tr h="316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b="0" kern="100" dirty="0" smtClean="0">
                          <a:latin typeface="宋体"/>
                          <a:cs typeface="Times New Roman"/>
                        </a:rPr>
                        <a:t>字段说明</a:t>
                      </a:r>
                      <a:endParaRPr lang="zh-CN" sz="1500" b="0" kern="100" dirty="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0" kern="100" dirty="0">
                          <a:latin typeface="宋体"/>
                          <a:cs typeface="Times New Roman"/>
                        </a:rPr>
                        <a:t>   </a:t>
                      </a:r>
                      <a:r>
                        <a:rPr lang="en-US" sz="1700" b="0" kern="100" dirty="0" smtClean="0">
                          <a:latin typeface="宋体"/>
                          <a:cs typeface="Times New Roman"/>
                        </a:rPr>
                        <a:t>  </a:t>
                      </a:r>
                      <a:r>
                        <a:rPr lang="zh-CN" sz="1700" b="0" kern="100" dirty="0">
                          <a:latin typeface="宋体"/>
                          <a:cs typeface="Times New Roman"/>
                        </a:rPr>
                        <a:t>名称</a:t>
                      </a:r>
                      <a:endParaRPr lang="zh-CN" sz="1500" b="0" kern="100" dirty="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0" kern="100" dirty="0">
                          <a:latin typeface="宋体"/>
                          <a:cs typeface="Times New Roman"/>
                        </a:rPr>
                        <a:t> </a:t>
                      </a:r>
                      <a:r>
                        <a:rPr lang="en-US" sz="1700" b="0" kern="100" dirty="0" smtClean="0">
                          <a:latin typeface="宋体"/>
                          <a:cs typeface="Times New Roman"/>
                        </a:rPr>
                        <a:t> </a:t>
                      </a:r>
                      <a:r>
                        <a:rPr lang="zh-CN" sz="1700" b="0" kern="100" dirty="0" smtClean="0">
                          <a:latin typeface="宋体"/>
                          <a:cs typeface="Times New Roman"/>
                        </a:rPr>
                        <a:t>类型</a:t>
                      </a:r>
                      <a:endParaRPr lang="zh-CN" sz="1500" b="0" kern="100" dirty="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b="0" kern="100">
                          <a:latin typeface="宋体"/>
                          <a:cs typeface="Times New Roman"/>
                        </a:rPr>
                        <a:t>长度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0" kern="100" dirty="0">
                          <a:latin typeface="宋体"/>
                          <a:cs typeface="Times New Roman"/>
                        </a:rPr>
                        <a:t>    </a:t>
                      </a:r>
                      <a:r>
                        <a:rPr lang="en-US" sz="1700" b="0" kern="100" dirty="0" smtClean="0">
                          <a:latin typeface="宋体"/>
                          <a:cs typeface="Times New Roman"/>
                        </a:rPr>
                        <a:t>   </a:t>
                      </a:r>
                      <a:r>
                        <a:rPr lang="zh-CN" sz="1700" b="0" kern="100" dirty="0" smtClean="0">
                          <a:latin typeface="宋体"/>
                          <a:cs typeface="Times New Roman"/>
                        </a:rPr>
                        <a:t>处理</a:t>
                      </a:r>
                      <a:r>
                        <a:rPr lang="zh-CN" sz="1700" b="0" kern="100" dirty="0">
                          <a:latin typeface="宋体"/>
                          <a:cs typeface="Times New Roman"/>
                        </a:rPr>
                        <a:t>说明</a:t>
                      </a:r>
                      <a:endParaRPr lang="zh-CN" sz="1500" b="0" kern="100" dirty="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0" kern="100">
                          <a:latin typeface="宋体"/>
                          <a:cs typeface="Times New Roman"/>
                        </a:rPr>
                        <a:t>用户标识号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UserID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number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12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0" kern="100">
                          <a:latin typeface="宋体"/>
                          <a:cs typeface="Times New Roman"/>
                        </a:rPr>
                        <a:t>按照时间、地区生成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2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0" kern="100">
                          <a:latin typeface="宋体"/>
                          <a:cs typeface="Times New Roman"/>
                        </a:rPr>
                        <a:t>账户类型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AccountType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number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700" b="0" kern="100" dirty="0">
                          <a:latin typeface="宋体"/>
                          <a:cs typeface="Times New Roman"/>
                        </a:rPr>
                        <a:t>免费学员，</a:t>
                      </a:r>
                      <a:endParaRPr lang="zh-CN" sz="1500" b="0" kern="100" dirty="0">
                        <a:latin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700" b="0" kern="100" dirty="0">
                          <a:latin typeface="宋体"/>
                          <a:cs typeface="Times New Roman"/>
                        </a:rPr>
                        <a:t>记录时长学员</a:t>
                      </a:r>
                      <a:endParaRPr lang="zh-CN" sz="1500" b="0" kern="100" dirty="0">
                        <a:latin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700" b="0" kern="100" dirty="0">
                          <a:latin typeface="宋体"/>
                          <a:cs typeface="Times New Roman"/>
                        </a:rPr>
                        <a:t>不记录时长学员</a:t>
                      </a:r>
                      <a:endParaRPr lang="zh-CN" sz="1500" b="0" kern="100" dirty="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1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0" kern="100">
                          <a:latin typeface="宋体"/>
                          <a:cs typeface="Times New Roman"/>
                        </a:rPr>
                        <a:t>充值前账户余额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BeforeBalance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number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2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AccountType=1</a:t>
                      </a:r>
                      <a:r>
                        <a:rPr lang="zh-CN" sz="1700" b="0" kern="100">
                          <a:latin typeface="宋体"/>
                          <a:cs typeface="Times New Roman"/>
                        </a:rPr>
                        <a:t>时有效，表示充值前剩余时长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1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0" kern="100" dirty="0">
                          <a:latin typeface="宋体"/>
                          <a:cs typeface="Times New Roman"/>
                        </a:rPr>
                        <a:t>充值后账户余额</a:t>
                      </a:r>
                      <a:endParaRPr lang="zh-CN" sz="1500" b="0" kern="100" dirty="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AfterBalance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number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2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AccountType=1</a:t>
                      </a:r>
                      <a:r>
                        <a:rPr lang="zh-CN" sz="1700" b="0" kern="100">
                          <a:latin typeface="宋体"/>
                          <a:cs typeface="Times New Roman"/>
                        </a:rPr>
                        <a:t>时有效，表示充值后剩余时长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63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0" kern="100">
                          <a:latin typeface="宋体"/>
                          <a:cs typeface="Times New Roman"/>
                        </a:rPr>
                        <a:t>充值后开放的课程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AfterCourse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Number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4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0" kern="100">
                          <a:latin typeface="宋体"/>
                          <a:cs typeface="Times New Roman"/>
                        </a:rPr>
                        <a:t>四位</a:t>
                      </a: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1</a:t>
                      </a:r>
                      <a:r>
                        <a:rPr lang="zh-CN" sz="1700" b="0" kern="100">
                          <a:latin typeface="宋体"/>
                          <a:cs typeface="Times New Roman"/>
                        </a:rPr>
                        <a:t>和</a:t>
                      </a: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0</a:t>
                      </a:r>
                      <a:r>
                        <a:rPr lang="zh-CN" sz="1700" b="0" kern="100">
                          <a:latin typeface="宋体"/>
                          <a:cs typeface="Times New Roman"/>
                        </a:rPr>
                        <a:t>组成的数字序列</a:t>
                      </a: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XXXX</a:t>
                      </a:r>
                      <a:r>
                        <a:rPr lang="zh-CN" sz="1700" b="0" kern="100">
                          <a:latin typeface="宋体"/>
                          <a:cs typeface="Times New Roman"/>
                        </a:rPr>
                        <a:t>，第一位表示科目一，以此类推。</a:t>
                      </a: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1</a:t>
                      </a:r>
                      <a:r>
                        <a:rPr lang="zh-CN" sz="1700" b="0" kern="100">
                          <a:latin typeface="宋体"/>
                          <a:cs typeface="Times New Roman"/>
                        </a:rPr>
                        <a:t>为开放，</a:t>
                      </a: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0</a:t>
                      </a:r>
                      <a:r>
                        <a:rPr lang="zh-CN" sz="1700" b="0" kern="100">
                          <a:latin typeface="宋体"/>
                          <a:cs typeface="Times New Roman"/>
                        </a:rPr>
                        <a:t>为关闭。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0" kern="100">
                          <a:latin typeface="宋体"/>
                          <a:cs typeface="Times New Roman"/>
                        </a:rPr>
                        <a:t>充值时间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RechargeTime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number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14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yyyymmddhhmmss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63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0" kern="100">
                          <a:latin typeface="宋体"/>
                          <a:cs typeface="Times New Roman"/>
                        </a:rPr>
                        <a:t>开放视频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AvaiVideo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/>
                          <a:cs typeface="Times New Roman"/>
                        </a:rPr>
                        <a:t>number</a:t>
                      </a:r>
                      <a:endParaRPr lang="zh-CN" sz="1500" b="0" kern="10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kern="100" dirty="0">
                          <a:latin typeface="宋体"/>
                          <a:cs typeface="Times New Roman"/>
                        </a:rPr>
                        <a:t>4</a:t>
                      </a:r>
                      <a:endParaRPr lang="zh-CN" sz="1500" b="0" kern="100" dirty="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0" kern="100" dirty="0">
                          <a:latin typeface="宋体"/>
                          <a:cs typeface="Times New Roman"/>
                        </a:rPr>
                        <a:t>四位</a:t>
                      </a:r>
                      <a:r>
                        <a:rPr lang="en-US" sz="1700" b="0" kern="100" dirty="0">
                          <a:latin typeface="宋体"/>
                          <a:cs typeface="Times New Roman"/>
                        </a:rPr>
                        <a:t>1</a:t>
                      </a:r>
                      <a:r>
                        <a:rPr lang="zh-CN" sz="1700" b="0" kern="100" dirty="0">
                          <a:latin typeface="宋体"/>
                          <a:cs typeface="Times New Roman"/>
                        </a:rPr>
                        <a:t>和</a:t>
                      </a:r>
                      <a:r>
                        <a:rPr lang="en-US" sz="1700" b="0" kern="100" dirty="0">
                          <a:latin typeface="宋体"/>
                          <a:cs typeface="Times New Roman"/>
                        </a:rPr>
                        <a:t>0</a:t>
                      </a:r>
                      <a:r>
                        <a:rPr lang="zh-CN" sz="1700" b="0" kern="100" dirty="0">
                          <a:latin typeface="宋体"/>
                          <a:cs typeface="Times New Roman"/>
                        </a:rPr>
                        <a:t>组成的数字序列</a:t>
                      </a:r>
                      <a:r>
                        <a:rPr lang="en-US" sz="1700" b="0" kern="100" dirty="0">
                          <a:latin typeface="宋体"/>
                          <a:cs typeface="Times New Roman"/>
                        </a:rPr>
                        <a:t>XXXX</a:t>
                      </a:r>
                      <a:r>
                        <a:rPr lang="zh-CN" sz="1700" b="0" kern="100" dirty="0">
                          <a:latin typeface="宋体"/>
                          <a:cs typeface="Times New Roman"/>
                        </a:rPr>
                        <a:t>，第一位表示科目一，以此类推。</a:t>
                      </a:r>
                      <a:r>
                        <a:rPr lang="en-US" sz="1700" b="0" kern="100" dirty="0">
                          <a:latin typeface="宋体"/>
                          <a:cs typeface="Times New Roman"/>
                        </a:rPr>
                        <a:t>1</a:t>
                      </a:r>
                      <a:r>
                        <a:rPr lang="zh-CN" sz="1700" b="0" kern="100" dirty="0">
                          <a:latin typeface="宋体"/>
                          <a:cs typeface="Times New Roman"/>
                        </a:rPr>
                        <a:t>为开放，</a:t>
                      </a:r>
                      <a:r>
                        <a:rPr lang="en-US" sz="1700" b="0" kern="100" dirty="0">
                          <a:latin typeface="宋体"/>
                          <a:cs typeface="Times New Roman"/>
                        </a:rPr>
                        <a:t>0</a:t>
                      </a:r>
                      <a:r>
                        <a:rPr lang="zh-CN" sz="1700" b="0" kern="100" dirty="0">
                          <a:latin typeface="宋体"/>
                          <a:cs typeface="Times New Roman"/>
                        </a:rPr>
                        <a:t>为关闭。</a:t>
                      </a:r>
                      <a:endParaRPr lang="zh-CN" sz="1500" b="0" kern="100" dirty="0">
                        <a:latin typeface="宋体"/>
                        <a:cs typeface="Times New Roman"/>
                      </a:endParaRPr>
                    </a:p>
                  </a:txBody>
                  <a:tcPr marL="95286" marR="95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问题分析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96964" y="1285864"/>
            <a:ext cx="3659188" cy="1879600"/>
            <a:chOff x="896964" y="1285864"/>
            <a:chExt cx="3659188" cy="1879600"/>
          </a:xfrm>
        </p:grpSpPr>
        <p:sp>
          <p:nvSpPr>
            <p:cNvPr id="24" name="Freeform 3"/>
            <p:cNvSpPr>
              <a:spLocks/>
            </p:cNvSpPr>
            <p:nvPr/>
          </p:nvSpPr>
          <p:spPr bwMode="gray">
            <a:xfrm>
              <a:off x="896964" y="1285864"/>
              <a:ext cx="3659188" cy="1879600"/>
            </a:xfrm>
            <a:custGeom>
              <a:avLst/>
              <a:gdLst>
                <a:gd name="T0" fmla="*/ 2304 w 2305"/>
                <a:gd name="T1" fmla="*/ 691 h 1184"/>
                <a:gd name="T2" fmla="*/ 1991 w 2305"/>
                <a:gd name="T3" fmla="*/ 833 h 1184"/>
                <a:gd name="T4" fmla="*/ 1817 w 2305"/>
                <a:gd name="T5" fmla="*/ 1184 h 1184"/>
                <a:gd name="T6" fmla="*/ 0 w 2305"/>
                <a:gd name="T7" fmla="*/ 1184 h 1184"/>
                <a:gd name="T8" fmla="*/ 0 w 2305"/>
                <a:gd name="T9" fmla="*/ 1 h 1184"/>
                <a:gd name="T10" fmla="*/ 2305 w 2305"/>
                <a:gd name="T11" fmla="*/ 0 h 1184"/>
                <a:gd name="T12" fmla="*/ 2304 w 2305"/>
                <a:gd name="T13" fmla="*/ 691 h 1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5"/>
                <a:gd name="T22" fmla="*/ 0 h 1184"/>
                <a:gd name="T23" fmla="*/ 2305 w 2305"/>
                <a:gd name="T24" fmla="*/ 1184 h 11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5" h="1184">
                  <a:moveTo>
                    <a:pt x="2304" y="691"/>
                  </a:moveTo>
                  <a:cubicBezTo>
                    <a:pt x="2183" y="700"/>
                    <a:pt x="2056" y="766"/>
                    <a:pt x="1991" y="833"/>
                  </a:cubicBezTo>
                  <a:cubicBezTo>
                    <a:pt x="1926" y="900"/>
                    <a:pt x="1835" y="1007"/>
                    <a:pt x="1817" y="1184"/>
                  </a:cubicBezTo>
                  <a:lnTo>
                    <a:pt x="0" y="1184"/>
                  </a:lnTo>
                  <a:lnTo>
                    <a:pt x="0" y="1"/>
                  </a:lnTo>
                  <a:lnTo>
                    <a:pt x="2305" y="0"/>
                  </a:lnTo>
                  <a:lnTo>
                    <a:pt x="2304" y="691"/>
                  </a:lnTo>
                  <a:close/>
                </a:path>
              </a:pathLst>
            </a:custGeom>
            <a:solidFill>
              <a:schemeClr val="accent2">
                <a:alpha val="14902"/>
              </a:schemeClr>
            </a:solidFill>
            <a:ln w="9525">
              <a:miter lim="800000"/>
              <a:headEnd/>
              <a:tailEnd/>
            </a:ln>
            <a:scene3d>
              <a:camera prst="legacyPerspectiveFron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gray">
            <a:xfrm>
              <a:off x="896964" y="1404928"/>
              <a:ext cx="3652838" cy="422275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alpha val="80000"/>
                  </a:schemeClr>
                </a:gs>
                <a:gs pos="50000">
                  <a:schemeClr val="accent2">
                    <a:gamma/>
                    <a:shade val="89020"/>
                    <a:invGamma/>
                  </a:schemeClr>
                </a:gs>
                <a:gs pos="100000">
                  <a:schemeClr val="accent2">
                    <a:alpha val="80000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gray">
            <a:xfrm>
              <a:off x="1043016" y="1408103"/>
              <a:ext cx="225742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 smtClean="0">
                  <a:solidFill>
                    <a:srgbClr val="FFFFFF"/>
                  </a:solidFill>
                  <a:latin typeface="Arial" charset="0"/>
                  <a:ea typeface="宋体" charset="-122"/>
                </a:rPr>
                <a:t>1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Arial" charset="0"/>
                  <a:ea typeface="宋体" charset="-122"/>
                </a:rPr>
                <a:t>、原型</a:t>
              </a:r>
              <a:endParaRPr lang="en-US" altLang="zh-CN" sz="2000" b="1" dirty="0">
                <a:solidFill>
                  <a:srgbClr val="FFFFFF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gray">
            <a:xfrm>
              <a:off x="1043608" y="2031989"/>
              <a:ext cx="2954337" cy="6819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zh-CN" altLang="en-US" dirty="0" smtClean="0">
                  <a:latin typeface="Calibri" pitchFamily="34" charset="0"/>
                </a:rPr>
                <a:t>怎样统一所有界面的风格？</a:t>
              </a:r>
              <a:endParaRPr lang="en-US" altLang="zh-CN" dirty="0" smtClean="0">
                <a:latin typeface="Calibri" pitchFamily="34" charset="0"/>
              </a:endParaRPr>
            </a:p>
            <a:p>
              <a:pPr eaLnBrk="0" hangingPunct="0">
                <a:lnSpc>
                  <a:spcPct val="110000"/>
                </a:lnSpc>
              </a:pPr>
              <a:r>
                <a:rPr lang="zh-CN" altLang="en-US" b="1" dirty="0" smtClean="0">
                  <a:latin typeface="Calibri" pitchFamily="34" charset="0"/>
                </a:rPr>
                <a:t>怎样设计分析图的画法？</a:t>
              </a:r>
              <a:endParaRPr lang="en-US" altLang="zh-CN" b="1" dirty="0">
                <a:latin typeface="Calibri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691089" y="1289039"/>
            <a:ext cx="3697335" cy="1879600"/>
            <a:chOff x="4691089" y="1289039"/>
            <a:chExt cx="3697335" cy="1879600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4699029" y="1289039"/>
              <a:ext cx="3659187" cy="1879600"/>
            </a:xfrm>
            <a:custGeom>
              <a:avLst/>
              <a:gdLst>
                <a:gd name="T0" fmla="*/ 1 w 2305"/>
                <a:gd name="T1" fmla="*/ 691 h 1184"/>
                <a:gd name="T2" fmla="*/ 314 w 2305"/>
                <a:gd name="T3" fmla="*/ 833 h 1184"/>
                <a:gd name="T4" fmla="*/ 481 w 2305"/>
                <a:gd name="T5" fmla="*/ 1182 h 1184"/>
                <a:gd name="T6" fmla="*/ 2305 w 2305"/>
                <a:gd name="T7" fmla="*/ 1184 h 1184"/>
                <a:gd name="T8" fmla="*/ 2305 w 2305"/>
                <a:gd name="T9" fmla="*/ 1 h 1184"/>
                <a:gd name="T10" fmla="*/ 0 w 2305"/>
                <a:gd name="T11" fmla="*/ 0 h 1184"/>
                <a:gd name="T12" fmla="*/ 1 w 2305"/>
                <a:gd name="T13" fmla="*/ 691 h 1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5"/>
                <a:gd name="T22" fmla="*/ 0 h 1184"/>
                <a:gd name="T23" fmla="*/ 2305 w 2305"/>
                <a:gd name="T24" fmla="*/ 1184 h 11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5" h="1184">
                  <a:moveTo>
                    <a:pt x="1" y="691"/>
                  </a:moveTo>
                  <a:cubicBezTo>
                    <a:pt x="122" y="700"/>
                    <a:pt x="249" y="766"/>
                    <a:pt x="314" y="833"/>
                  </a:cubicBezTo>
                  <a:cubicBezTo>
                    <a:pt x="379" y="900"/>
                    <a:pt x="463" y="1005"/>
                    <a:pt x="481" y="1182"/>
                  </a:cubicBezTo>
                  <a:lnTo>
                    <a:pt x="2305" y="1184"/>
                  </a:lnTo>
                  <a:lnTo>
                    <a:pt x="2305" y="1"/>
                  </a:lnTo>
                  <a:lnTo>
                    <a:pt x="0" y="0"/>
                  </a:lnTo>
                  <a:lnTo>
                    <a:pt x="1" y="691"/>
                  </a:lnTo>
                  <a:close/>
                </a:path>
              </a:pathLst>
            </a:custGeom>
            <a:solidFill>
              <a:schemeClr val="folHlink">
                <a:alpha val="14902"/>
              </a:schemeClr>
            </a:solidFill>
            <a:ln w="9525">
              <a:miter lim="800000"/>
              <a:headEnd/>
              <a:tailEnd/>
            </a:ln>
            <a:scene3d>
              <a:camera prst="legacyPerspectiveFron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2" name="Rectangle 6"/>
            <p:cNvSpPr>
              <a:spLocks noChangeArrowheads="1"/>
            </p:cNvSpPr>
            <p:nvPr/>
          </p:nvSpPr>
          <p:spPr bwMode="gray">
            <a:xfrm flipH="1">
              <a:off x="4691089" y="1408103"/>
              <a:ext cx="3663950" cy="422275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alpha val="80000"/>
                  </a:schemeClr>
                </a:gs>
                <a:gs pos="50000">
                  <a:schemeClr val="folHlink">
                    <a:gamma/>
                    <a:shade val="89020"/>
                    <a:invGamma/>
                  </a:schemeClr>
                </a:gs>
                <a:gs pos="100000">
                  <a:schemeClr val="folHlink">
                    <a:alpha val="80000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gray">
            <a:xfrm>
              <a:off x="5948391" y="1419214"/>
              <a:ext cx="225742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2000" b="1" dirty="0" smtClean="0">
                  <a:solidFill>
                    <a:srgbClr val="FFFFFF"/>
                  </a:solidFill>
                  <a:latin typeface="Arial" charset="0"/>
                  <a:ea typeface="宋体" charset="-122"/>
                </a:rPr>
                <a:t>4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Arial" charset="0"/>
                  <a:ea typeface="宋体" charset="-122"/>
                </a:rPr>
                <a:t>、时间安排</a:t>
              </a:r>
              <a:endParaRPr lang="en-US" altLang="zh-CN" sz="2000" b="1" dirty="0">
                <a:solidFill>
                  <a:srgbClr val="FFFFFF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gray">
            <a:xfrm>
              <a:off x="5436096" y="1849388"/>
              <a:ext cx="2952328" cy="13111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zh-CN" altLang="en-US" dirty="0" smtClean="0">
                  <a:latin typeface="Calibri" pitchFamily="34" charset="0"/>
                </a:rPr>
                <a:t>课程设计的中后期，我由于一些原因无法在课程上有很大投入。组长调整分工的同时，我也提高了效率。</a:t>
              </a:r>
              <a:endParaRPr lang="en-US" altLang="zh-CN" dirty="0">
                <a:latin typeface="Calibri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93789" y="3295639"/>
            <a:ext cx="3659188" cy="1879600"/>
            <a:chOff x="893789" y="3295639"/>
            <a:chExt cx="3659188" cy="1879600"/>
          </a:xfrm>
        </p:grpSpPr>
        <p:sp>
          <p:nvSpPr>
            <p:cNvPr id="43" name="Freeform 7"/>
            <p:cNvSpPr>
              <a:spLocks/>
            </p:cNvSpPr>
            <p:nvPr/>
          </p:nvSpPr>
          <p:spPr bwMode="gray">
            <a:xfrm>
              <a:off x="893789" y="3295639"/>
              <a:ext cx="3659188" cy="1879600"/>
            </a:xfrm>
            <a:custGeom>
              <a:avLst/>
              <a:gdLst>
                <a:gd name="T0" fmla="*/ 2304 w 2305"/>
                <a:gd name="T1" fmla="*/ 493 h 1184"/>
                <a:gd name="T2" fmla="*/ 1991 w 2305"/>
                <a:gd name="T3" fmla="*/ 351 h 1184"/>
                <a:gd name="T4" fmla="*/ 1813 w 2305"/>
                <a:gd name="T5" fmla="*/ 1 h 1184"/>
                <a:gd name="T6" fmla="*/ 0 w 2305"/>
                <a:gd name="T7" fmla="*/ 0 h 1184"/>
                <a:gd name="T8" fmla="*/ 0 w 2305"/>
                <a:gd name="T9" fmla="*/ 1183 h 1184"/>
                <a:gd name="T10" fmla="*/ 2305 w 2305"/>
                <a:gd name="T11" fmla="*/ 1184 h 1184"/>
                <a:gd name="T12" fmla="*/ 2304 w 2305"/>
                <a:gd name="T13" fmla="*/ 493 h 1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5"/>
                <a:gd name="T22" fmla="*/ 0 h 1184"/>
                <a:gd name="T23" fmla="*/ 2305 w 2305"/>
                <a:gd name="T24" fmla="*/ 1184 h 11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5" h="1184">
                  <a:moveTo>
                    <a:pt x="2304" y="493"/>
                  </a:moveTo>
                  <a:cubicBezTo>
                    <a:pt x="2183" y="484"/>
                    <a:pt x="2056" y="418"/>
                    <a:pt x="1991" y="351"/>
                  </a:cubicBezTo>
                  <a:cubicBezTo>
                    <a:pt x="1926" y="284"/>
                    <a:pt x="1831" y="178"/>
                    <a:pt x="1813" y="1"/>
                  </a:cubicBezTo>
                  <a:lnTo>
                    <a:pt x="0" y="0"/>
                  </a:lnTo>
                  <a:lnTo>
                    <a:pt x="0" y="1183"/>
                  </a:lnTo>
                  <a:lnTo>
                    <a:pt x="2305" y="1184"/>
                  </a:lnTo>
                  <a:lnTo>
                    <a:pt x="2304" y="493"/>
                  </a:lnTo>
                  <a:close/>
                </a:path>
              </a:pathLst>
            </a:custGeom>
            <a:solidFill>
              <a:schemeClr val="accent1">
                <a:alpha val="14902"/>
              </a:schemeClr>
            </a:solidFill>
            <a:ln w="9525">
              <a:miter lim="800000"/>
              <a:headEnd/>
              <a:tailEnd/>
            </a:ln>
            <a:scene3d>
              <a:camera prst="legacyPerspectiveFron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gray">
            <a:xfrm flipH="1">
              <a:off x="893791" y="3402002"/>
              <a:ext cx="3165475" cy="461962"/>
            </a:xfrm>
            <a:custGeom>
              <a:avLst/>
              <a:gdLst/>
              <a:ahLst/>
              <a:cxnLst>
                <a:cxn ang="0">
                  <a:pos x="176" y="3"/>
                </a:cxn>
                <a:cxn ang="0">
                  <a:pos x="0" y="291"/>
                </a:cxn>
                <a:cxn ang="0">
                  <a:pos x="2007" y="291"/>
                </a:cxn>
                <a:cxn ang="0">
                  <a:pos x="2007" y="0"/>
                </a:cxn>
                <a:cxn ang="0">
                  <a:pos x="176" y="3"/>
                </a:cxn>
              </a:cxnLst>
              <a:rect l="0" t="0" r="r" b="b"/>
              <a:pathLst>
                <a:path w="2007" h="291">
                  <a:moveTo>
                    <a:pt x="176" y="3"/>
                  </a:moveTo>
                  <a:cubicBezTo>
                    <a:pt x="133" y="163"/>
                    <a:pt x="72" y="214"/>
                    <a:pt x="0" y="291"/>
                  </a:cubicBezTo>
                  <a:lnTo>
                    <a:pt x="2007" y="291"/>
                  </a:lnTo>
                  <a:lnTo>
                    <a:pt x="2007" y="0"/>
                  </a:lnTo>
                  <a:lnTo>
                    <a:pt x="176" y="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80000"/>
                  </a:schemeClr>
                </a:gs>
                <a:gs pos="50000">
                  <a:schemeClr val="accent1">
                    <a:gamma/>
                    <a:shade val="89020"/>
                    <a:invGamma/>
                  </a:schemeClr>
                </a:gs>
                <a:gs pos="100000">
                  <a:schemeClr val="accent1">
                    <a:alpha val="80000"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gray">
            <a:xfrm>
              <a:off x="1043016" y="3430578"/>
              <a:ext cx="225742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 smtClean="0">
                  <a:solidFill>
                    <a:srgbClr val="FFFFFF"/>
                  </a:solidFill>
                  <a:latin typeface="Arial" charset="0"/>
                  <a:ea typeface="宋体" charset="-122"/>
                </a:rPr>
                <a:t>2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Arial" charset="0"/>
                  <a:ea typeface="宋体" charset="-122"/>
                </a:rPr>
                <a:t>、知识的遗忘</a:t>
              </a:r>
              <a:endParaRPr lang="en-US" altLang="zh-CN" sz="2000" b="1" dirty="0">
                <a:solidFill>
                  <a:srgbClr val="FFFFFF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" name="Text Box 26"/>
            <p:cNvSpPr txBox="1">
              <a:spLocks noChangeArrowheads="1"/>
            </p:cNvSpPr>
            <p:nvPr/>
          </p:nvSpPr>
          <p:spPr bwMode="gray">
            <a:xfrm>
              <a:off x="1075184" y="4009628"/>
              <a:ext cx="3352800" cy="923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  <a:latin typeface="Calibri" pitchFamily="34" charset="0"/>
                </a:rPr>
                <a:t>对软工的相关知识遗忘较多，如</a:t>
              </a:r>
              <a:r>
                <a:rPr lang="en-US" altLang="zh-CN" dirty="0" smtClean="0">
                  <a:solidFill>
                    <a:srgbClr val="000000"/>
                  </a:solidFill>
                  <a:latin typeface="Calibri" pitchFamily="34" charset="0"/>
                </a:rPr>
                <a:t>UML</a:t>
              </a:r>
              <a:r>
                <a:rPr lang="zh-CN" altLang="en-US" dirty="0" smtClean="0">
                  <a:solidFill>
                    <a:srgbClr val="000000"/>
                  </a:solidFill>
                  <a:latin typeface="Calibri" pitchFamily="34" charset="0"/>
                </a:rPr>
                <a:t>，刚一开始画序列图的时候遇到了很多问题。</a:t>
              </a:r>
              <a:endParaRPr lang="en-US" altLang="zh-CN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695854" y="3286114"/>
            <a:ext cx="3659187" cy="1881188"/>
            <a:chOff x="4695854" y="3286114"/>
            <a:chExt cx="3659187" cy="1881188"/>
          </a:xfrm>
        </p:grpSpPr>
        <p:sp>
          <p:nvSpPr>
            <p:cNvPr id="44" name="Freeform 8"/>
            <p:cNvSpPr>
              <a:spLocks/>
            </p:cNvSpPr>
            <p:nvPr/>
          </p:nvSpPr>
          <p:spPr bwMode="gray">
            <a:xfrm>
              <a:off x="4695854" y="3286114"/>
              <a:ext cx="3659187" cy="1881188"/>
            </a:xfrm>
            <a:custGeom>
              <a:avLst/>
              <a:gdLst>
                <a:gd name="T0" fmla="*/ 1 w 2305"/>
                <a:gd name="T1" fmla="*/ 494 h 1185"/>
                <a:gd name="T2" fmla="*/ 314 w 2305"/>
                <a:gd name="T3" fmla="*/ 352 h 1185"/>
                <a:gd name="T4" fmla="*/ 483 w 2305"/>
                <a:gd name="T5" fmla="*/ 0 h 1185"/>
                <a:gd name="T6" fmla="*/ 2305 w 2305"/>
                <a:gd name="T7" fmla="*/ 1 h 1185"/>
                <a:gd name="T8" fmla="*/ 2305 w 2305"/>
                <a:gd name="T9" fmla="*/ 1184 h 1185"/>
                <a:gd name="T10" fmla="*/ 0 w 2305"/>
                <a:gd name="T11" fmla="*/ 1185 h 1185"/>
                <a:gd name="T12" fmla="*/ 1 w 2305"/>
                <a:gd name="T13" fmla="*/ 494 h 1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5"/>
                <a:gd name="T22" fmla="*/ 0 h 1185"/>
                <a:gd name="T23" fmla="*/ 2305 w 2305"/>
                <a:gd name="T24" fmla="*/ 1185 h 11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5" h="1185">
                  <a:moveTo>
                    <a:pt x="1" y="494"/>
                  </a:moveTo>
                  <a:cubicBezTo>
                    <a:pt x="122" y="485"/>
                    <a:pt x="249" y="419"/>
                    <a:pt x="314" y="352"/>
                  </a:cubicBezTo>
                  <a:cubicBezTo>
                    <a:pt x="379" y="285"/>
                    <a:pt x="465" y="177"/>
                    <a:pt x="483" y="0"/>
                  </a:cubicBezTo>
                  <a:lnTo>
                    <a:pt x="2305" y="1"/>
                  </a:lnTo>
                  <a:lnTo>
                    <a:pt x="2305" y="1184"/>
                  </a:lnTo>
                  <a:lnTo>
                    <a:pt x="0" y="1185"/>
                  </a:lnTo>
                  <a:lnTo>
                    <a:pt x="1" y="494"/>
                  </a:lnTo>
                  <a:close/>
                </a:path>
              </a:pathLst>
            </a:custGeom>
            <a:solidFill>
              <a:schemeClr val="hlink">
                <a:alpha val="14902"/>
              </a:schemeClr>
            </a:solidFill>
            <a:ln w="9525">
              <a:miter lim="800000"/>
              <a:headEnd/>
              <a:tailEnd/>
            </a:ln>
            <a:scene3d>
              <a:camera prst="legacyPerspectiveFron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gray">
            <a:xfrm>
              <a:off x="5157816" y="3425814"/>
              <a:ext cx="3186113" cy="461963"/>
            </a:xfrm>
            <a:custGeom>
              <a:avLst/>
              <a:gdLst/>
              <a:ahLst/>
              <a:cxnLst>
                <a:cxn ang="0">
                  <a:pos x="176" y="3"/>
                </a:cxn>
                <a:cxn ang="0">
                  <a:pos x="0" y="291"/>
                </a:cxn>
                <a:cxn ang="0">
                  <a:pos x="2007" y="291"/>
                </a:cxn>
                <a:cxn ang="0">
                  <a:pos x="2007" y="0"/>
                </a:cxn>
                <a:cxn ang="0">
                  <a:pos x="176" y="3"/>
                </a:cxn>
              </a:cxnLst>
              <a:rect l="0" t="0" r="r" b="b"/>
              <a:pathLst>
                <a:path w="2007" h="291">
                  <a:moveTo>
                    <a:pt x="176" y="3"/>
                  </a:moveTo>
                  <a:cubicBezTo>
                    <a:pt x="133" y="163"/>
                    <a:pt x="72" y="214"/>
                    <a:pt x="0" y="291"/>
                  </a:cubicBezTo>
                  <a:lnTo>
                    <a:pt x="2007" y="291"/>
                  </a:lnTo>
                  <a:lnTo>
                    <a:pt x="2007" y="0"/>
                  </a:lnTo>
                  <a:lnTo>
                    <a:pt x="176" y="3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80000"/>
                  </a:schemeClr>
                </a:gs>
                <a:gs pos="50000">
                  <a:schemeClr val="hlink">
                    <a:gamma/>
                    <a:shade val="89020"/>
                    <a:invGamma/>
                  </a:schemeClr>
                </a:gs>
                <a:gs pos="100000">
                  <a:schemeClr val="hlink">
                    <a:alpha val="80000"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0" name="Rectangle 14"/>
            <p:cNvSpPr>
              <a:spLocks noChangeArrowheads="1"/>
            </p:cNvSpPr>
            <p:nvPr/>
          </p:nvSpPr>
          <p:spPr bwMode="gray">
            <a:xfrm>
              <a:off x="5580112" y="3454389"/>
              <a:ext cx="262570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zh-CN" sz="2000" b="1" dirty="0" smtClean="0">
                  <a:solidFill>
                    <a:srgbClr val="FFFFFF"/>
                  </a:solidFill>
                  <a:latin typeface="Arial" charset="0"/>
                  <a:ea typeface="宋体" charset="-122"/>
                </a:rPr>
                <a:t>3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Arial" charset="0"/>
                  <a:ea typeface="宋体" charset="-122"/>
                </a:rPr>
                <a:t>、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Arial" charset="0"/>
                  <a:ea typeface="宋体" charset="-122"/>
                </a:rPr>
                <a:t>前期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Arial" charset="0"/>
                  <a:ea typeface="宋体" charset="-122"/>
                </a:rPr>
                <a:t>组员缺乏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Arial" charset="0"/>
                  <a:ea typeface="宋体" charset="-122"/>
                </a:rPr>
                <a:t>沟通</a:t>
              </a:r>
              <a:endParaRPr lang="en-US" altLang="zh-CN" sz="2000" b="1" dirty="0">
                <a:solidFill>
                  <a:srgbClr val="FFFFFF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4" name="Text Box 27"/>
            <p:cNvSpPr txBox="1">
              <a:spLocks noChangeArrowheads="1"/>
            </p:cNvSpPr>
            <p:nvPr/>
          </p:nvSpPr>
          <p:spPr bwMode="gray">
            <a:xfrm>
              <a:off x="4963616" y="4009628"/>
              <a:ext cx="3352800" cy="923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  <a:latin typeface="Calibri" pitchFamily="34" charset="0"/>
                </a:rPr>
                <a:t>大家的原型设计风格各异，类图有很大出入。后期在组长的监督下加强了沟通与合作。</a:t>
              </a:r>
              <a:endParaRPr lang="en-US" altLang="zh-CN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5" name="Group 35"/>
          <p:cNvGrpSpPr>
            <a:grpSpLocks/>
          </p:cNvGrpSpPr>
          <p:nvPr/>
        </p:nvGrpSpPr>
        <p:grpSpPr bwMode="auto">
          <a:xfrm>
            <a:off x="3783039" y="2386002"/>
            <a:ext cx="1682750" cy="1682750"/>
            <a:chOff x="2350" y="2010"/>
            <a:chExt cx="1060" cy="1060"/>
          </a:xfrm>
        </p:grpSpPr>
        <p:sp>
          <p:nvSpPr>
            <p:cNvPr id="56" name="Oval 29"/>
            <p:cNvSpPr>
              <a:spLocks noChangeArrowheads="1"/>
            </p:cNvSpPr>
            <p:nvPr/>
          </p:nvSpPr>
          <p:spPr bwMode="gray">
            <a:xfrm>
              <a:off x="2350" y="2010"/>
              <a:ext cx="1060" cy="106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grpSp>
          <p:nvGrpSpPr>
            <p:cNvPr id="57" name="Group 30"/>
            <p:cNvGrpSpPr>
              <a:grpSpLocks/>
            </p:cNvGrpSpPr>
            <p:nvPr/>
          </p:nvGrpSpPr>
          <p:grpSpPr bwMode="auto">
            <a:xfrm rot="-2288454">
              <a:off x="2439" y="2081"/>
              <a:ext cx="887" cy="907"/>
              <a:chOff x="887" y="2040"/>
              <a:chExt cx="433" cy="422"/>
            </a:xfrm>
          </p:grpSpPr>
          <p:pic>
            <p:nvPicPr>
              <p:cNvPr id="59" name="Picture 31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0" name="Oval 32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F6600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1" name="Picture 33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8" name="Picture 34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428" y="2053"/>
              <a:ext cx="915" cy="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2" name="Text Box 37"/>
          <p:cNvSpPr txBox="1">
            <a:spLocks noChangeArrowheads="1"/>
          </p:cNvSpPr>
          <p:nvPr/>
        </p:nvSpPr>
        <p:spPr bwMode="gray">
          <a:xfrm>
            <a:off x="4360912" y="2777941"/>
            <a:ext cx="7871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6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charset="-122"/>
              </a:rPr>
              <a:t>？</a:t>
            </a:r>
            <a:endParaRPr lang="en-US" altLang="zh-CN" sz="6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个人总结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971600" y="2128709"/>
            <a:ext cx="727280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>
              <a:buClr>
                <a:srgbClr val="CC3300"/>
              </a:buClr>
              <a:buSzPct val="95000"/>
              <a:buFont typeface="Arial" pitchFamily="34" charset="0"/>
              <a:buChar char="●"/>
            </a:pPr>
            <a:r>
              <a:rPr lang="zh-CN" altLang="en-US" sz="3200" b="1" dirty="0" smtClean="0">
                <a:solidFill>
                  <a:srgbClr val="000000"/>
                </a:solidFill>
                <a:cs typeface="Arial" pitchFamily="34" charset="0"/>
              </a:rPr>
              <a:t>首先感谢负责的队长和努力的队友们！</a:t>
            </a:r>
            <a:endParaRPr lang="en-US" altLang="zh-CN" sz="3200" b="1" dirty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个人总结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99592" y="1129307"/>
            <a:ext cx="2088232" cy="1081609"/>
            <a:chOff x="5940152" y="769268"/>
            <a:chExt cx="2088232" cy="1081609"/>
          </a:xfrm>
        </p:grpSpPr>
        <p:grpSp>
          <p:nvGrpSpPr>
            <p:cNvPr id="5" name="组合 60"/>
            <p:cNvGrpSpPr/>
            <p:nvPr/>
          </p:nvGrpSpPr>
          <p:grpSpPr>
            <a:xfrm>
              <a:off x="5940152" y="769268"/>
              <a:ext cx="2088232" cy="1081609"/>
              <a:chOff x="414367" y="2135931"/>
              <a:chExt cx="1901827" cy="1081609"/>
            </a:xfrm>
          </p:grpSpPr>
          <p:sp>
            <p:nvSpPr>
              <p:cNvPr id="7" name="AutoShape 2"/>
              <p:cNvSpPr>
                <a:spLocks noChangeArrowheads="1"/>
              </p:cNvSpPr>
              <p:nvPr/>
            </p:nvSpPr>
            <p:spPr bwMode="gray">
              <a:xfrm>
                <a:off x="414367" y="2135931"/>
                <a:ext cx="1885950" cy="108160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2941"/>
                      <a:invGamma/>
                    </a:schemeClr>
                  </a:gs>
                </a:gsLst>
                <a:lin ang="2700000" scaled="1"/>
              </a:gradFill>
              <a:ln w="28575">
                <a:solidFill>
                  <a:srgbClr val="EAEAEA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" name="Text Box 9"/>
              <p:cNvSpPr txBox="1">
                <a:spLocks noChangeArrowheads="1"/>
              </p:cNvSpPr>
              <p:nvPr/>
            </p:nvSpPr>
            <p:spPr bwMode="gray">
              <a:xfrm>
                <a:off x="433419" y="2169358"/>
                <a:ext cx="1882775" cy="4001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 smtClean="0">
                    <a:solidFill>
                      <a:srgbClr val="FFFFFF"/>
                    </a:solidFill>
                    <a:cs typeface="Arial" pitchFamily="34" charset="0"/>
                  </a:rPr>
                  <a:t>1</a:t>
                </a:r>
                <a:endParaRPr lang="en-US" altLang="zh-CN" sz="2000" b="1" dirty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Line 22"/>
              <p:cNvSpPr>
                <a:spLocks noChangeShapeType="1"/>
              </p:cNvSpPr>
              <p:nvPr/>
            </p:nvSpPr>
            <p:spPr bwMode="gray">
              <a:xfrm>
                <a:off x="500092" y="2522612"/>
                <a:ext cx="1676400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prstDash val="sysDot"/>
                <a:round/>
                <a:headEnd/>
                <a:tailEnd/>
              </a:ln>
              <a:effectLst>
                <a:prstShdw prst="shdw17" dist="17961" dir="13500000">
                  <a:schemeClr val="tx1">
                    <a:alpha val="50000"/>
                  </a:schemeClr>
                </a:prst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Text Box 8"/>
            <p:cNvSpPr txBox="1">
              <a:spLocks noChangeArrowheads="1"/>
            </p:cNvSpPr>
            <p:nvPr/>
          </p:nvSpPr>
          <p:spPr bwMode="gray">
            <a:xfrm>
              <a:off x="6084168" y="1273324"/>
              <a:ext cx="187220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CN" altLang="en-US" b="1" dirty="0" smtClean="0">
                  <a:solidFill>
                    <a:srgbClr val="FFFFFF"/>
                  </a:solidFill>
                  <a:cs typeface="Arial" pitchFamily="34" charset="0"/>
                </a:rPr>
                <a:t>工作效率略低</a:t>
              </a:r>
              <a:endParaRPr lang="en-US" altLang="zh-CN" b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95936" y="1129307"/>
            <a:ext cx="2088232" cy="3816424"/>
            <a:chOff x="3995936" y="1129307"/>
            <a:chExt cx="2088232" cy="3816424"/>
          </a:xfrm>
        </p:grpSpPr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>
              <a:off x="3995936" y="1129307"/>
              <a:ext cx="2088232" cy="38164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76078"/>
                    <a:invGamma/>
                  </a:schemeClr>
                </a:gs>
              </a:gsLst>
              <a:lin ang="2700000" scaled="1"/>
            </a:gradFill>
            <a:ln w="28575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gray">
            <a:xfrm>
              <a:off x="4067944" y="1212239"/>
              <a:ext cx="188277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>
                  <a:solidFill>
                    <a:srgbClr val="FFFFFF"/>
                  </a:solidFill>
                  <a:cs typeface="Arial" pitchFamily="34" charset="0"/>
                </a:rPr>
                <a:t>4</a:t>
              </a:r>
              <a:endParaRPr lang="en-US" altLang="zh-CN" sz="2000" b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gray">
            <a:xfrm>
              <a:off x="4227810" y="1921396"/>
              <a:ext cx="1666875" cy="27238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CN" altLang="en-US" b="1" dirty="0" smtClean="0">
                  <a:solidFill>
                    <a:srgbClr val="FFFFFF"/>
                  </a:solidFill>
                  <a:cs typeface="Arial" pitchFamily="34" charset="0"/>
                </a:rPr>
                <a:t>能够仔细分析项目的需求，注意到每一个细节，</a:t>
              </a:r>
              <a:r>
                <a:rPr lang="zh-CN" altLang="en-US" b="1" dirty="0" smtClean="0">
                  <a:solidFill>
                    <a:srgbClr val="FFFFFF"/>
                  </a:solidFill>
                  <a:cs typeface="Arial" pitchFamily="34" charset="0"/>
                </a:rPr>
                <a:t>并主动与组员讨论。</a:t>
              </a:r>
              <a:endParaRPr lang="en-US" altLang="zh-CN" b="1" dirty="0" smtClean="0">
                <a:solidFill>
                  <a:srgbClr val="FFFFFF"/>
                </a:solidFill>
                <a:cs typeface="Arial" pitchFamily="34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CN" altLang="en-US" b="1" dirty="0" smtClean="0">
                  <a:solidFill>
                    <a:srgbClr val="FFFFFF"/>
                  </a:solidFill>
                  <a:cs typeface="Arial" pitchFamily="34" charset="0"/>
                </a:rPr>
                <a:t>能够认真完成自己每周的任务并及时对错误进行修改</a:t>
              </a:r>
              <a:endParaRPr lang="en-US" altLang="zh-CN" b="1" dirty="0" smtClean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gray">
            <a:xfrm>
              <a:off x="4119736" y="1705371"/>
              <a:ext cx="1820416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sysDot"/>
              <a:round/>
              <a:headEnd/>
              <a:tailEnd/>
            </a:ln>
            <a:effectLst>
              <a:prstShdw prst="shdw17" dist="17961" dir="13500000">
                <a:schemeClr val="tx1">
                  <a:alpha val="50000"/>
                </a:schemeClr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99592" y="2497459"/>
            <a:ext cx="2088232" cy="1080120"/>
            <a:chOff x="5940152" y="2281436"/>
            <a:chExt cx="2088232" cy="1080120"/>
          </a:xfrm>
        </p:grpSpPr>
        <p:grpSp>
          <p:nvGrpSpPr>
            <p:cNvPr id="15" name="组合 61"/>
            <p:cNvGrpSpPr/>
            <p:nvPr/>
          </p:nvGrpSpPr>
          <p:grpSpPr>
            <a:xfrm>
              <a:off x="5940152" y="2281436"/>
              <a:ext cx="2088232" cy="1080120"/>
              <a:chOff x="8025210" y="553245"/>
              <a:chExt cx="1889124" cy="1080120"/>
            </a:xfrm>
          </p:grpSpPr>
          <p:sp>
            <p:nvSpPr>
              <p:cNvPr id="17" name="AutoShape 4"/>
              <p:cNvSpPr>
                <a:spLocks noChangeArrowheads="1"/>
              </p:cNvSpPr>
              <p:nvPr/>
            </p:nvSpPr>
            <p:spPr bwMode="gray">
              <a:xfrm>
                <a:off x="8028384" y="553245"/>
                <a:ext cx="1885950" cy="108012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72941"/>
                      <a:invGamma/>
                    </a:schemeClr>
                  </a:gs>
                </a:gsLst>
                <a:lin ang="2700000" scaled="1"/>
              </a:gradFill>
              <a:ln w="28575">
                <a:solidFill>
                  <a:srgbClr val="EAEAEA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8" name="Text Box 10"/>
              <p:cNvSpPr txBox="1">
                <a:spLocks noChangeArrowheads="1"/>
              </p:cNvSpPr>
              <p:nvPr/>
            </p:nvSpPr>
            <p:spPr bwMode="gray">
              <a:xfrm>
                <a:off x="8025210" y="554733"/>
                <a:ext cx="1882775" cy="4001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 smtClean="0">
                    <a:solidFill>
                      <a:srgbClr val="FFFFFF"/>
                    </a:solidFill>
                    <a:cs typeface="Arial" pitchFamily="34" charset="0"/>
                  </a:rPr>
                  <a:t>2</a:t>
                </a:r>
                <a:endParaRPr lang="en-US" altLang="zh-CN" sz="2000" b="1" dirty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gray">
              <a:xfrm>
                <a:off x="8107759" y="914773"/>
                <a:ext cx="1676400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prstDash val="sysDot"/>
                <a:round/>
                <a:headEnd/>
                <a:tailEnd/>
              </a:ln>
              <a:effectLst>
                <a:prstShdw prst="shdw17" dist="17961" dir="13500000">
                  <a:schemeClr val="tx1">
                    <a:alpha val="50000"/>
                  </a:schemeClr>
                </a:prst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" name="Text Box 8"/>
            <p:cNvSpPr txBox="1">
              <a:spLocks noChangeArrowheads="1"/>
            </p:cNvSpPr>
            <p:nvPr/>
          </p:nvSpPr>
          <p:spPr bwMode="gray">
            <a:xfrm>
              <a:off x="6084168" y="2776200"/>
              <a:ext cx="187220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CN" altLang="en-US" b="1" dirty="0" smtClean="0">
                  <a:solidFill>
                    <a:srgbClr val="FFFFFF"/>
                  </a:solidFill>
                  <a:cs typeface="Arial" pitchFamily="34" charset="0"/>
                </a:rPr>
                <a:t>进度安排不当</a:t>
              </a:r>
              <a:endParaRPr lang="en-US" altLang="zh-CN" b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99592" y="3865611"/>
            <a:ext cx="2088232" cy="1080121"/>
            <a:chOff x="5940152" y="3793603"/>
            <a:chExt cx="2088232" cy="1080121"/>
          </a:xfrm>
        </p:grpSpPr>
        <p:grpSp>
          <p:nvGrpSpPr>
            <p:cNvPr id="21" name="组合 62"/>
            <p:cNvGrpSpPr/>
            <p:nvPr/>
          </p:nvGrpSpPr>
          <p:grpSpPr>
            <a:xfrm>
              <a:off x="5940152" y="3793603"/>
              <a:ext cx="2088232" cy="1080121"/>
              <a:chOff x="3911230" y="1921396"/>
              <a:chExt cx="1898648" cy="1080121"/>
            </a:xfrm>
          </p:grpSpPr>
          <p:sp>
            <p:nvSpPr>
              <p:cNvPr id="23" name="AutoShape 5"/>
              <p:cNvSpPr>
                <a:spLocks noChangeArrowheads="1"/>
              </p:cNvSpPr>
              <p:nvPr/>
            </p:nvSpPr>
            <p:spPr bwMode="gray">
              <a:xfrm>
                <a:off x="3923928" y="1921397"/>
                <a:ext cx="1885950" cy="108012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72941"/>
                      <a:invGamma/>
                    </a:schemeClr>
                  </a:gs>
                </a:gsLst>
                <a:lin ang="2700000" scaled="1"/>
              </a:gradFill>
              <a:ln w="28575">
                <a:solidFill>
                  <a:srgbClr val="EAEAEA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4" name="Text Box 11"/>
              <p:cNvSpPr txBox="1">
                <a:spLocks noChangeArrowheads="1"/>
              </p:cNvSpPr>
              <p:nvPr/>
            </p:nvSpPr>
            <p:spPr bwMode="gray">
              <a:xfrm>
                <a:off x="3911230" y="1921396"/>
                <a:ext cx="1882775" cy="4001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 smtClean="0">
                    <a:solidFill>
                      <a:srgbClr val="FFFFFF"/>
                    </a:solidFill>
                    <a:cs typeface="Arial" pitchFamily="34" charset="0"/>
                  </a:rPr>
                  <a:t>3</a:t>
                </a:r>
                <a:endParaRPr lang="en-US" altLang="zh-CN" sz="2000" b="1" dirty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gray">
              <a:xfrm>
                <a:off x="4030290" y="2306588"/>
                <a:ext cx="1676400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prstDash val="sysDot"/>
                <a:round/>
                <a:headEnd/>
                <a:tailEnd/>
              </a:ln>
              <a:effectLst>
                <a:prstShdw prst="shdw17" dist="17961" dir="13500000">
                  <a:schemeClr val="tx1">
                    <a:alpha val="50000"/>
                  </a:schemeClr>
                </a:prst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" name="Text Box 8"/>
            <p:cNvSpPr txBox="1">
              <a:spLocks noChangeArrowheads="1"/>
            </p:cNvSpPr>
            <p:nvPr/>
          </p:nvSpPr>
          <p:spPr bwMode="gray">
            <a:xfrm>
              <a:off x="6084168" y="4288368"/>
              <a:ext cx="187220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CN" altLang="en-US" b="1" dirty="0" smtClean="0">
                  <a:solidFill>
                    <a:srgbClr val="FFFFFF"/>
                  </a:solidFill>
                  <a:cs typeface="Arial" pitchFamily="34" charset="0"/>
                </a:rPr>
                <a:t>后期贡献较少</a:t>
              </a:r>
              <a:endParaRPr lang="en-US" altLang="zh-CN" b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6" name="Text Box 15"/>
          <p:cNvSpPr txBox="1">
            <a:spLocks noChangeArrowheads="1"/>
          </p:cNvSpPr>
          <p:nvPr/>
        </p:nvSpPr>
        <p:spPr bwMode="gray">
          <a:xfrm>
            <a:off x="3203848" y="2489908"/>
            <a:ext cx="72008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+</a:t>
            </a:r>
            <a:endParaRPr lang="en-US" altLang="zh-CN" sz="60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gray">
          <a:xfrm>
            <a:off x="7236296" y="2497460"/>
            <a:ext cx="100811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 b="1" dirty="0" smtClean="0">
                <a:solidFill>
                  <a:srgbClr val="C00000"/>
                </a:solidFill>
                <a:cs typeface="Arial" pitchFamily="34" charset="0"/>
              </a:rPr>
              <a:t>82</a:t>
            </a:r>
            <a:endParaRPr lang="en-US" altLang="zh-CN" sz="60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gray">
          <a:xfrm>
            <a:off x="6444208" y="2497460"/>
            <a:ext cx="72008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=</a:t>
            </a:r>
            <a:endParaRPr lang="en-US" altLang="zh-CN" sz="60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555776" y="2281436"/>
            <a:ext cx="44326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6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谢谢大家！</a:t>
            </a:r>
            <a:endParaRPr lang="zh-CN" altLang="en-US" sz="6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2088" y="193204"/>
            <a:ext cx="7740352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100" dirty="0" smtClean="0"/>
              <a:t>	</a:t>
            </a:r>
            <a:r>
              <a:rPr lang="zh-CN" altLang="zh-CN" sz="2100" dirty="0" smtClean="0"/>
              <a:t>学员</a:t>
            </a:r>
            <a:r>
              <a:rPr lang="zh-CN" altLang="zh-CN" sz="2100" dirty="0" smtClean="0"/>
              <a:t>管理子系统提供可视化的学员详细信息清单，包括真实姓名、身份证号、联系方式、生日、性别、地区、学员注册类型、学员驾照类型、累计已学习时长、学员账户状态、学员注册日期、学习有效期限、科目考试状态。</a:t>
            </a:r>
          </a:p>
          <a:p>
            <a:pPr lvl="0"/>
            <a:r>
              <a:rPr lang="en-US" altLang="zh-CN" sz="2100" dirty="0" smtClean="0"/>
              <a:t>	</a:t>
            </a:r>
            <a:r>
              <a:rPr lang="zh-CN" altLang="zh-CN" sz="2100" dirty="0" smtClean="0"/>
              <a:t>学员</a:t>
            </a:r>
            <a:r>
              <a:rPr lang="zh-CN" altLang="zh-CN" sz="2100" dirty="0" smtClean="0"/>
              <a:t>在注册时，必须填写如下资料：真实姓名，密码，身份证号，联系方式，生日，性别、地区、学习驾照类型</a:t>
            </a:r>
            <a:r>
              <a:rPr lang="zh-CN" altLang="en-US" sz="2100" dirty="0" smtClean="0"/>
              <a:t>，</a:t>
            </a:r>
            <a:r>
              <a:rPr lang="zh-CN" altLang="zh-CN" sz="2100" dirty="0" smtClean="0"/>
              <a:t>学员注册类型。点击提交后，保存学员信息。此时学员账号状态为冻结，不能进行学习或参加其他活动。学员需登录注册时填写的邮箱进行邮箱验证，激活账号。激活后，学员即可进行相应注册类型下允许的活动。</a:t>
            </a:r>
          </a:p>
          <a:p>
            <a:pPr lvl="0"/>
            <a:r>
              <a:rPr lang="en-US" altLang="zh-CN" sz="2100" dirty="0" smtClean="0"/>
              <a:t>	</a:t>
            </a:r>
            <a:r>
              <a:rPr lang="zh-CN" altLang="zh-CN" sz="2100" dirty="0" smtClean="0"/>
              <a:t>学员</a:t>
            </a:r>
            <a:r>
              <a:rPr lang="zh-CN" altLang="zh-CN" sz="2100" dirty="0" smtClean="0"/>
              <a:t>在注册时须填写学员注册类型，填写时分为免费</a:t>
            </a:r>
            <a:r>
              <a:rPr lang="en-US" altLang="zh-CN" sz="2100" dirty="0" smtClean="0"/>
              <a:t>/</a:t>
            </a:r>
            <a:r>
              <a:rPr lang="zh-CN" altLang="zh-CN" sz="2100" dirty="0" smtClean="0"/>
              <a:t>付费两种。付费学员须填写学车卡号及密码，系统通过学车卡号来区分付费学员学车卡购买地点，从而将付费学员分为记录学时学员（在驾校购买学车卡）和不记录学时学员（在网站购买学车卡）。免费学员在购买学车卡后，可对账户进行充值。充值成功后，学员注册类型将修改为相应的付费学员类型。</a:t>
            </a:r>
          </a:p>
          <a:p>
            <a:pPr lvl="0"/>
            <a:endParaRPr lang="zh-CN" altLang="zh-CN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99592" y="409228"/>
            <a:ext cx="741682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100" dirty="0" smtClean="0"/>
              <a:t>	</a:t>
            </a:r>
            <a:r>
              <a:rPr lang="zh-CN" altLang="zh-CN" sz="2100" dirty="0" smtClean="0"/>
              <a:t>学员</a:t>
            </a:r>
            <a:r>
              <a:rPr lang="zh-CN" altLang="zh-CN" sz="2100" dirty="0" smtClean="0"/>
              <a:t>管理子系统也提供可视化的管理员详细信息清单，包括真实姓名、</a:t>
            </a:r>
            <a:r>
              <a:rPr lang="zh-CN" altLang="en-US" sz="2100" dirty="0" smtClean="0"/>
              <a:t>编号</a:t>
            </a:r>
            <a:r>
              <a:rPr lang="zh-CN" altLang="zh-CN" sz="2100" dirty="0" smtClean="0"/>
              <a:t>、联系方式、生日、性别、地区、管理员角色。</a:t>
            </a:r>
          </a:p>
          <a:p>
            <a:pPr lvl="0"/>
            <a:r>
              <a:rPr lang="en-US" altLang="zh-CN" sz="2100" dirty="0" smtClean="0"/>
              <a:t>	</a:t>
            </a:r>
            <a:r>
              <a:rPr lang="zh-CN" altLang="zh-CN" sz="2100" dirty="0" smtClean="0"/>
              <a:t>管理员</a:t>
            </a:r>
            <a:r>
              <a:rPr lang="zh-CN" altLang="zh-CN" sz="2100" dirty="0" smtClean="0"/>
              <a:t>角色分为学员系统管理员、学员资料管理员、学员权限管理员。学员系统管理员有最高级权限，可查看学员的所有信息，可冻结或解冻学员账号，可修改学员的账号评论功能，可添加、删除、修改管理员信息。学员资料管理员可查看所有学员详细信息和学习情况。</a:t>
            </a:r>
            <a:r>
              <a:rPr lang="zh-CN" altLang="en-US" sz="2100" dirty="0" smtClean="0"/>
              <a:t>学员权限</a:t>
            </a:r>
            <a:r>
              <a:rPr lang="zh-CN" altLang="zh-CN" sz="2100" dirty="0" smtClean="0"/>
              <a:t>管理员可设置评论的敏感词屏蔽，可修改学员的账号评论功能开启状态，但不能查看用户的详细信息。</a:t>
            </a:r>
          </a:p>
          <a:p>
            <a:pPr lvl="0"/>
            <a:r>
              <a:rPr lang="en-US" altLang="zh-CN" sz="2100" dirty="0" smtClean="0"/>
              <a:t>	</a:t>
            </a:r>
            <a:r>
              <a:rPr lang="zh-CN" altLang="zh-CN" sz="2100" dirty="0" smtClean="0"/>
              <a:t>学员</a:t>
            </a:r>
            <a:r>
              <a:rPr lang="zh-CN" altLang="zh-CN" sz="2100" dirty="0" smtClean="0"/>
              <a:t>系统管理员和学员资料管理员查看学员信息时，可对生日、性别、地区、学习驾照类型、学员注册类型、账号注册时间进行筛选，系统显示符合条件的学员列表及学员个数，设定横纵坐标，通过系统绘制相应分析图（柱状图、折线图、饼图可选）。</a:t>
            </a:r>
            <a:endParaRPr lang="zh-CN" altLang="en-US" sz="21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2137420"/>
            <a:ext cx="326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用例分析</a:t>
            </a:r>
            <a:endParaRPr lang="zh-CN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1068</Words>
  <Application>Microsoft Office PowerPoint</Application>
  <PresentationFormat>全屏显示(16:10)</PresentationFormat>
  <Paragraphs>336</Paragraphs>
  <Slides>65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lidan</dc:creator>
  <cp:lastModifiedBy>user</cp:lastModifiedBy>
  <cp:revision>151</cp:revision>
  <dcterms:created xsi:type="dcterms:W3CDTF">2013-12-09T06:58:05Z</dcterms:created>
  <dcterms:modified xsi:type="dcterms:W3CDTF">2015-12-04T16:56:06Z</dcterms:modified>
</cp:coreProperties>
</file>