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75" r:id="rId8"/>
    <p:sldId id="276" r:id="rId9"/>
    <p:sldId id="286" r:id="rId10"/>
    <p:sldId id="263" r:id="rId11"/>
    <p:sldId id="269" r:id="rId12"/>
    <p:sldId id="270" r:id="rId13"/>
    <p:sldId id="293" r:id="rId14"/>
    <p:sldId id="271" r:id="rId15"/>
    <p:sldId id="294" r:id="rId16"/>
    <p:sldId id="272" r:id="rId17"/>
    <p:sldId id="295" r:id="rId18"/>
    <p:sldId id="296" r:id="rId19"/>
    <p:sldId id="274" r:id="rId20"/>
    <p:sldId id="297" r:id="rId21"/>
    <p:sldId id="265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67" r:id="rId30"/>
    <p:sldId id="287" r:id="rId31"/>
    <p:sldId id="288" r:id="rId32"/>
    <p:sldId id="290" r:id="rId33"/>
    <p:sldId id="289" r:id="rId34"/>
    <p:sldId id="291" r:id="rId35"/>
    <p:sldId id="268" r:id="rId36"/>
    <p:sldId id="292" r:id="rId3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48"/>
  </p:normalViewPr>
  <p:slideViewPr>
    <p:cSldViewPr>
      <p:cViewPr varScale="1">
        <p:scale>
          <a:sx n="64" d="100"/>
          <a:sy n="64" d="100"/>
        </p:scale>
        <p:origin x="156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Capobianco Lopes" userId="e2602793-81ee-4f40-ac4e-f7a7f9d1e175" providerId="ADAL" clId="{7F704396-5C0A-4773-8443-574AD5DF6845}"/>
    <pc:docChg chg="modSld">
      <pc:chgData name="Mauricio Capobianco Lopes" userId="e2602793-81ee-4f40-ac4e-f7a7f9d1e175" providerId="ADAL" clId="{7F704396-5C0A-4773-8443-574AD5DF6845}" dt="2020-02-27T15:12:44.677" v="4" actId="20577"/>
      <pc:docMkLst>
        <pc:docMk/>
      </pc:docMkLst>
      <pc:sldChg chg="modSp">
        <pc:chgData name="Mauricio Capobianco Lopes" userId="e2602793-81ee-4f40-ac4e-f7a7f9d1e175" providerId="ADAL" clId="{7F704396-5C0A-4773-8443-574AD5DF6845}" dt="2020-02-27T15:12:35.257" v="1" actId="20577"/>
        <pc:sldMkLst>
          <pc:docMk/>
          <pc:sldMk cId="2489010789" sldId="261"/>
        </pc:sldMkLst>
        <pc:spChg chg="mod">
          <ac:chgData name="Mauricio Capobianco Lopes" userId="e2602793-81ee-4f40-ac4e-f7a7f9d1e175" providerId="ADAL" clId="{7F704396-5C0A-4773-8443-574AD5DF6845}" dt="2020-02-27T15:12:35.257" v="1" actId="20577"/>
          <ac:spMkLst>
            <pc:docMk/>
            <pc:sldMk cId="2489010789" sldId="261"/>
            <ac:spMk id="3" creationId="{00000000-0000-0000-0000-000000000000}"/>
          </ac:spMkLst>
        </pc:spChg>
      </pc:sldChg>
      <pc:sldChg chg="modSp">
        <pc:chgData name="Mauricio Capobianco Lopes" userId="e2602793-81ee-4f40-ac4e-f7a7f9d1e175" providerId="ADAL" clId="{7F704396-5C0A-4773-8443-574AD5DF6845}" dt="2020-02-27T15:12:44.677" v="4" actId="20577"/>
        <pc:sldMkLst>
          <pc:docMk/>
          <pc:sldMk cId="1958979546" sldId="262"/>
        </pc:sldMkLst>
        <pc:spChg chg="mod">
          <ac:chgData name="Mauricio Capobianco Lopes" userId="e2602793-81ee-4f40-ac4e-f7a7f9d1e175" providerId="ADAL" clId="{7F704396-5C0A-4773-8443-574AD5DF6845}" dt="2020-02-27T15:12:44.677" v="4" actId="20577"/>
          <ac:spMkLst>
            <pc:docMk/>
            <pc:sldMk cId="1958979546" sldId="262"/>
            <ac:spMk id="3" creationId="{00000000-0000-0000-0000-000000000000}"/>
          </ac:spMkLst>
        </pc:spChg>
      </pc:sldChg>
    </pc:docChg>
  </pc:docChgLst>
  <pc:docChgLst>
    <pc:chgData name="Mauricio Capobianco Lopes" userId="e2602793-81ee-4f40-ac4e-f7a7f9d1e175" providerId="ADAL" clId="{5E4B7503-6885-43C1-8A95-77DFDBD689BD}"/>
    <pc:docChg chg="custSel modSld">
      <pc:chgData name="Mauricio Capobianco Lopes" userId="e2602793-81ee-4f40-ac4e-f7a7f9d1e175" providerId="ADAL" clId="{5E4B7503-6885-43C1-8A95-77DFDBD689BD}" dt="2019-11-21T21:38:28.451" v="70" actId="20577"/>
      <pc:docMkLst>
        <pc:docMk/>
      </pc:docMkLst>
      <pc:sldChg chg="modSp">
        <pc:chgData name="Mauricio Capobianco Lopes" userId="e2602793-81ee-4f40-ac4e-f7a7f9d1e175" providerId="ADAL" clId="{5E4B7503-6885-43C1-8A95-77DFDBD689BD}" dt="2019-11-21T21:38:28.451" v="70" actId="20577"/>
        <pc:sldMkLst>
          <pc:docMk/>
          <pc:sldMk cId="2007070856" sldId="264"/>
        </pc:sldMkLst>
        <pc:spChg chg="mod">
          <ac:chgData name="Mauricio Capobianco Lopes" userId="e2602793-81ee-4f40-ac4e-f7a7f9d1e175" providerId="ADAL" clId="{5E4B7503-6885-43C1-8A95-77DFDBD689BD}" dt="2019-11-21T21:38:28.451" v="70" actId="20577"/>
          <ac:spMkLst>
            <pc:docMk/>
            <pc:sldMk cId="2007070856" sldId="26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1C28F-2ED5-DD4F-AAC9-BEDA19D6365E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EE924-E2CF-F147-A499-326A1BC77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231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EE924-E2CF-F147-A499-326A1BC77CA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24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992703"/>
            <a:ext cx="8352928" cy="1470025"/>
          </a:xfrm>
        </p:spPr>
        <p:txBody>
          <a:bodyPr/>
          <a:lstStyle/>
          <a:p>
            <a:r>
              <a:rPr lang="pt-BR" sz="4000" dirty="0"/>
              <a:t>GRADE: AMBIENTE GRÁFICO DE DESENVOLVIMENTO PARA ENSINO DE COMPUTAÇÃO GRÁFICA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7584" y="4077072"/>
            <a:ext cx="7088832" cy="1752600"/>
          </a:xfrm>
        </p:spPr>
        <p:txBody>
          <a:bodyPr>
            <a:normAutofit/>
          </a:bodyPr>
          <a:lstStyle/>
          <a:p>
            <a:r>
              <a:rPr lang="pt-BR" dirty="0"/>
              <a:t>Aluna: Natália Sens Weise</a:t>
            </a:r>
          </a:p>
          <a:p>
            <a:r>
              <a:rPr lang="pt-BR" dirty="0"/>
              <a:t>Orientador: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D3E15989-91DD-C7BE-B316-24E5D8C0B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626058"/>
              </p:ext>
            </p:extLst>
          </p:nvPr>
        </p:nvGraphicFramePr>
        <p:xfrm>
          <a:off x="251520" y="1524000"/>
          <a:ext cx="8712968" cy="483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088">
                  <a:extLst>
                    <a:ext uri="{9D8B030D-6E8A-4147-A177-3AD203B41FA5}">
                      <a16:colId xmlns:a16="http://schemas.microsoft.com/office/drawing/2014/main" val="2322835906"/>
                    </a:ext>
                  </a:extLst>
                </a:gridCol>
                <a:gridCol w="8015880">
                  <a:extLst>
                    <a:ext uri="{9D8B030D-6E8A-4147-A177-3AD203B41FA5}">
                      <a16:colId xmlns:a16="http://schemas.microsoft.com/office/drawing/2014/main" val="490334382"/>
                    </a:ext>
                  </a:extLst>
                </a:gridCol>
              </a:tblGrid>
              <a:tr h="5201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Requisitos Funcionais da Ferramenta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27345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seguir um tutorial para auxiliar o entendimento da ferramenta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823152246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RF02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arrastar as peças e editar suas informações conforme for desejado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521484442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RF03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mexer no tema da aplicação (modo claro </a:t>
                      </a:r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ou escuro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) conforme melhor lhe agradar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585987131"/>
                  </a:ext>
                </a:extLst>
              </a:tr>
              <a:tr h="472456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RF04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fazer uso da câmera com todas as suas propriedades.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904991917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RF05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realizar exercícios pré-definidos, a fim de treinar seus conhecimentos adquiridos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097789762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RF06</a:t>
                      </a:r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saiba se acertou o exercício de treinamento ou não e, caso tenha acertado, qual foi a porcentagem desse acerto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951001009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RF07</a:t>
                      </a:r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importar e exportar a cena criada com as peças em formato JSON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12054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66031866-7812-4DB9-C73C-94E9856ACF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432876"/>
              </p:ext>
            </p:extLst>
          </p:nvPr>
        </p:nvGraphicFramePr>
        <p:xfrm>
          <a:off x="179512" y="1556792"/>
          <a:ext cx="8712968" cy="278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75">
                  <a:extLst>
                    <a:ext uri="{9D8B030D-6E8A-4147-A177-3AD203B41FA5}">
                      <a16:colId xmlns:a16="http://schemas.microsoft.com/office/drawing/2014/main" val="1062069467"/>
                    </a:ext>
                  </a:extLst>
                </a:gridCol>
                <a:gridCol w="7634693">
                  <a:extLst>
                    <a:ext uri="{9D8B030D-6E8A-4147-A177-3AD203B41FA5}">
                      <a16:colId xmlns:a16="http://schemas.microsoft.com/office/drawing/2014/main" val="3764667543"/>
                    </a:ext>
                  </a:extLst>
                </a:gridCol>
              </a:tblGrid>
              <a:tr h="63120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Requisitos Não Funcionais da Ferramenta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93913"/>
                  </a:ext>
                </a:extLst>
              </a:tr>
              <a:tr h="830072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RNF01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utilizar o motor de jogos Unity em conjunto com a IDE Visual Studio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916714599"/>
                  </a:ext>
                </a:extLst>
              </a:tr>
              <a:tr h="631200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RNF02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utilizar a linguagem de programação C# para implementação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801348537"/>
                  </a:ext>
                </a:extLst>
              </a:tr>
              <a:tr h="691768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RNF03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ser desenvolvido para plataforma web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684593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78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B27B4D39-56E8-EDD1-911B-104E488BE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014533"/>
            <a:ext cx="8229600" cy="34770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3" name="CaixaDeTexto 7">
            <a:extLst>
              <a:ext uri="{FF2B5EF4-FFF2-40B4-BE49-F238E27FC236}">
                <a16:creationId xmlns:a16="http://schemas.microsoft.com/office/drawing/2014/main" id="{BE4E8BB5-8E16-E1A3-AB03-0568399EA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534587"/>
            <a:ext cx="31534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classes: Exercício e Resposta</a:t>
            </a:r>
          </a:p>
        </p:txBody>
      </p:sp>
    </p:spTree>
    <p:extLst>
      <p:ext uri="{BB962C8B-B14F-4D97-AF65-F5344CB8AC3E}">
        <p14:creationId xmlns:p14="http://schemas.microsoft.com/office/powerpoint/2010/main" val="296160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BE4E8BB5-8E16-E1A3-AB03-0568399EA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426" y="1331640"/>
            <a:ext cx="18806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realizar exercício</a:t>
            </a:r>
          </a:p>
        </p:txBody>
      </p:sp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3135D493-DA66-ED3B-BBBD-026FF58E0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331640"/>
            <a:ext cx="6986125" cy="51937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301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83C9FC08-573B-4F52-06C5-794C89839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"/>
          <a:stretch/>
        </p:blipFill>
        <p:spPr bwMode="auto">
          <a:xfrm>
            <a:off x="440110" y="2132856"/>
            <a:ext cx="8229600" cy="4129786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aixaDeTexto 7">
            <a:extLst>
              <a:ext uri="{FF2B5EF4-FFF2-40B4-BE49-F238E27FC236}">
                <a16:creationId xmlns:a16="http://schemas.microsoft.com/office/drawing/2014/main" id="{4A534561-7B22-C5E9-241E-A148D5E0D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110" y="1593748"/>
            <a:ext cx="37380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classes: </a:t>
            </a:r>
            <a:r>
              <a:rPr lang="pt-BR" altLang="pt-BR" sz="1200" dirty="0" err="1"/>
              <a:t>TutorialNovo</a:t>
            </a:r>
            <a:r>
              <a:rPr lang="pt-BR" altLang="pt-BR" sz="1200" dirty="0"/>
              <a:t> e </a:t>
            </a:r>
            <a:r>
              <a:rPr lang="pt-BR" altLang="pt-BR" sz="1200" dirty="0" err="1"/>
              <a:t>ChecarColisao</a:t>
            </a:r>
            <a:endParaRPr lang="pt-BR" altLang="pt-BR" sz="1200" dirty="0"/>
          </a:p>
        </p:txBody>
      </p:sp>
    </p:spTree>
    <p:extLst>
      <p:ext uri="{BB962C8B-B14F-4D97-AF65-F5344CB8AC3E}">
        <p14:creationId xmlns:p14="http://schemas.microsoft.com/office/powerpoint/2010/main" val="870942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4A534561-7B22-C5E9-241E-A148D5E0D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1772816"/>
            <a:ext cx="18373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realizar tutorial</a:t>
            </a:r>
          </a:p>
        </p:txBody>
      </p: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E5CEBA74-99AB-0AAF-DE51-2F33EF42E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3837112" cy="52626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4950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pic>
        <p:nvPicPr>
          <p:cNvPr id="3" name="Imagem 2" descr="Texto, Email&#10;&#10;Descrição gerada automaticamente">
            <a:extLst>
              <a:ext uri="{FF2B5EF4-FFF2-40B4-BE49-F238E27FC236}">
                <a16:creationId xmlns:a16="http://schemas.microsoft.com/office/drawing/2014/main" id="{85EBDD5D-6EED-821B-2E7A-339B5BF78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484784"/>
            <a:ext cx="5668059" cy="49595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5" name="CaixaDeTexto 7">
            <a:extLst>
              <a:ext uri="{FF2B5EF4-FFF2-40B4-BE49-F238E27FC236}">
                <a16:creationId xmlns:a16="http://schemas.microsoft.com/office/drawing/2014/main" id="{DC55EBC2-60A9-19F9-0F70-E60BEF27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562" y="1110675"/>
            <a:ext cx="22136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classes: Arquivo</a:t>
            </a:r>
          </a:p>
        </p:txBody>
      </p:sp>
    </p:spTree>
    <p:extLst>
      <p:ext uri="{BB962C8B-B14F-4D97-AF65-F5344CB8AC3E}">
        <p14:creationId xmlns:p14="http://schemas.microsoft.com/office/powerpoint/2010/main" val="193284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DC55EBC2-60A9-19F9-0F70-E60BEF27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628800"/>
            <a:ext cx="2396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exportar cena em formato JSON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8C842057-AA26-A614-21C4-BF9E3A9CC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3"/>
            <a:ext cx="4032448" cy="54141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8319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DC55EBC2-60A9-19F9-0F70-E60BEF27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1484784"/>
            <a:ext cx="18373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importar cena em JSON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36E9326E-882C-2CEA-E151-9FC1F7F07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3139"/>
            <a:ext cx="5256584" cy="53552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0192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89ACB0C8-3F02-9358-22CB-C1FC01295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872" y="1937507"/>
            <a:ext cx="3302471" cy="3506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3" name="CaixaDeTexto 7">
            <a:extLst>
              <a:ext uri="{FF2B5EF4-FFF2-40B4-BE49-F238E27FC236}">
                <a16:creationId xmlns:a16="http://schemas.microsoft.com/office/drawing/2014/main" id="{34636E62-9F29-5F46-612C-5C8A0C931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872" y="1414287"/>
            <a:ext cx="26582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classes: </a:t>
            </a:r>
            <a:r>
              <a:rPr lang="pt-BR" altLang="pt-BR" sz="1200" dirty="0" err="1"/>
              <a:t>TrocaDeTema</a:t>
            </a:r>
            <a:endParaRPr lang="pt-BR" altLang="pt-BR" sz="1200" dirty="0"/>
          </a:p>
        </p:txBody>
      </p:sp>
    </p:spTree>
    <p:extLst>
      <p:ext uri="{BB962C8B-B14F-4D97-AF65-F5344CB8AC3E}">
        <p14:creationId xmlns:p14="http://schemas.microsoft.com/office/powerpoint/2010/main" val="426248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 fontScale="47500" lnSpcReduction="20000"/>
          </a:bodyPr>
          <a:lstStyle/>
          <a:p>
            <a:r>
              <a:rPr lang="pt-BR" sz="5100" dirty="0"/>
              <a:t>Introdução;</a:t>
            </a:r>
          </a:p>
          <a:p>
            <a:r>
              <a:rPr lang="pt-BR" sz="5100" dirty="0"/>
              <a:t>Objetivos;</a:t>
            </a:r>
          </a:p>
          <a:p>
            <a:r>
              <a:rPr lang="pt-BR" sz="5100" dirty="0"/>
              <a:t>Fundamentação Teórica:</a:t>
            </a:r>
          </a:p>
          <a:p>
            <a:pPr lvl="1"/>
            <a:r>
              <a:rPr lang="pt-BR" sz="5100" dirty="0"/>
              <a:t>Abstração do espaço 3D;</a:t>
            </a:r>
          </a:p>
          <a:p>
            <a:pPr lvl="1"/>
            <a:r>
              <a:rPr lang="pt-BR" sz="5100" dirty="0"/>
              <a:t>Computação Gráfica;</a:t>
            </a:r>
          </a:p>
          <a:p>
            <a:pPr lvl="1"/>
            <a:r>
              <a:rPr lang="pt-BR" sz="5100" dirty="0"/>
              <a:t>Fundamentos na criação de tutoriais;</a:t>
            </a:r>
          </a:p>
          <a:p>
            <a:r>
              <a:rPr lang="pt-BR" sz="5100" dirty="0"/>
              <a:t>Trabalhos Correlatos;</a:t>
            </a:r>
          </a:p>
          <a:p>
            <a:r>
              <a:rPr lang="pt-BR" sz="5100" dirty="0"/>
              <a:t>Versão Anterior do Software;</a:t>
            </a:r>
          </a:p>
          <a:p>
            <a:r>
              <a:rPr lang="pt-BR" sz="5100" dirty="0"/>
              <a:t>Requisitos;</a:t>
            </a:r>
          </a:p>
          <a:p>
            <a:r>
              <a:rPr lang="pt-BR" sz="5100" dirty="0"/>
              <a:t>Especificação;</a:t>
            </a:r>
          </a:p>
          <a:p>
            <a:r>
              <a:rPr lang="pt-BR" sz="5100" dirty="0"/>
              <a:t>Implementação;</a:t>
            </a:r>
          </a:p>
          <a:p>
            <a:r>
              <a:rPr lang="pt-BR" sz="5100" dirty="0"/>
              <a:t>Análise dos Resultados;</a:t>
            </a:r>
          </a:p>
          <a:p>
            <a:r>
              <a:rPr lang="pt-BR" sz="5100" dirty="0"/>
              <a:t>Conclusões e Sugestões.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4636E62-9F29-5F46-612C-5C8A0C931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60" y="1628800"/>
            <a:ext cx="18373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trocar tema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340F8D00-B626-319A-A155-123C5048D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20" y="935932"/>
            <a:ext cx="1362923" cy="56098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0735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Softwares:</a:t>
            </a:r>
          </a:p>
          <a:p>
            <a:pPr lvl="1"/>
            <a:r>
              <a:rPr lang="pt-BR" dirty="0"/>
              <a:t>Unity 2022.1.13f;</a:t>
            </a:r>
          </a:p>
          <a:p>
            <a:pPr lvl="1"/>
            <a:r>
              <a:rPr lang="pt-BR" dirty="0"/>
              <a:t>IDE Visual Studio 2019 16.11.34;</a:t>
            </a:r>
          </a:p>
          <a:p>
            <a:pPr lvl="1"/>
            <a:r>
              <a:rPr lang="pt-BR" dirty="0" err="1"/>
              <a:t>Draw.io</a:t>
            </a:r>
            <a:r>
              <a:rPr lang="pt-BR" dirty="0"/>
              <a:t> 1.0 e </a:t>
            </a:r>
            <a:r>
              <a:rPr lang="pt-BR" dirty="0" err="1"/>
              <a:t>Paint</a:t>
            </a:r>
            <a:r>
              <a:rPr lang="pt-BR" dirty="0"/>
              <a:t> 3D;</a:t>
            </a:r>
          </a:p>
          <a:p>
            <a:r>
              <a:rPr lang="pt-BR" dirty="0"/>
              <a:t>Principais funcionalidades:</a:t>
            </a:r>
          </a:p>
          <a:p>
            <a:pPr lvl="1"/>
            <a:r>
              <a:rPr lang="pt-BR" dirty="0"/>
              <a:t>Tutorial;</a:t>
            </a:r>
          </a:p>
          <a:p>
            <a:pPr lvl="1"/>
            <a:r>
              <a:rPr lang="pt-BR" dirty="0"/>
              <a:t>Troca de tema;</a:t>
            </a:r>
          </a:p>
          <a:p>
            <a:pPr lvl="1"/>
            <a:r>
              <a:rPr lang="pt-BR" dirty="0"/>
              <a:t>Exercícios;</a:t>
            </a:r>
          </a:p>
          <a:p>
            <a:pPr lvl="1"/>
            <a:r>
              <a:rPr lang="pt-BR" dirty="0"/>
              <a:t>Importação/Exportação;</a:t>
            </a:r>
          </a:p>
          <a:p>
            <a:pPr lvl="1"/>
            <a:r>
              <a:rPr lang="pt-BR" dirty="0"/>
              <a:t>Hierarquia de objetos.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680520"/>
          </a:xfrm>
        </p:spPr>
        <p:txBody>
          <a:bodyPr>
            <a:normAutofit/>
          </a:bodyPr>
          <a:lstStyle/>
          <a:p>
            <a:r>
              <a:rPr lang="pt-BR" b="1" dirty="0"/>
              <a:t>Tutorial</a:t>
            </a:r>
          </a:p>
          <a:p>
            <a:pPr lvl="1"/>
            <a:r>
              <a:rPr lang="pt-BR" dirty="0"/>
              <a:t>Seguiu as dicas apontadas por </a:t>
            </a:r>
            <a:r>
              <a:rPr lang="pt-BR" sz="2800" dirty="0" err="1"/>
              <a:t>Cieślak</a:t>
            </a:r>
            <a:r>
              <a:rPr lang="pt-BR" sz="2800" dirty="0"/>
              <a:t> (2021);</a:t>
            </a:r>
          </a:p>
          <a:p>
            <a:pPr lvl="1"/>
            <a:r>
              <a:rPr lang="pt-BR" dirty="0"/>
              <a:t>Telas foram criadas a partir de imagens já existentes dentro do projeto com o software </a:t>
            </a:r>
            <a:r>
              <a:rPr lang="pt-BR" dirty="0" err="1"/>
              <a:t>Paint</a:t>
            </a:r>
            <a:r>
              <a:rPr lang="pt-BR" dirty="0"/>
              <a:t> 3D;</a:t>
            </a:r>
          </a:p>
          <a:p>
            <a:pPr lvl="1"/>
            <a:r>
              <a:rPr lang="pt-BR" dirty="0"/>
              <a:t>Dois tutoriais de nove etapas cada: oito são ações e uma é parabenização;</a:t>
            </a:r>
          </a:p>
          <a:p>
            <a:pPr lvl="2"/>
            <a:r>
              <a:rPr lang="pt-BR" dirty="0"/>
              <a:t>Um ensina como montar uma cena básica e o outro ensina como montar hierarquia pai-filho.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189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0EBD5085-B4C0-1386-43CC-74DDAF954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845719"/>
              </p:ext>
            </p:extLst>
          </p:nvPr>
        </p:nvGraphicFramePr>
        <p:xfrm>
          <a:off x="457200" y="118872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989564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abrirTutorial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{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switch (passo)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{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0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render.activeSelf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!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grade.isOn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1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Camera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2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"Objeto":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3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Iluminacao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4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"Cubo":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5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"Escala":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6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escala.activeSelf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escalarTexto.text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"3":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7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Global.listaEncaixes.Count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0: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tutorialManager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passosTutorial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break;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8: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StartCoroutine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apagarTela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passosTutorial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[passo]));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StartCoroutine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apagarTela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painelTutorial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passo = 0;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grade.isOn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break;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018621"/>
                  </a:ext>
                </a:extLst>
              </a:tr>
            </a:tbl>
          </a:graphicData>
        </a:graphic>
      </p:graphicFrame>
      <p:sp>
        <p:nvSpPr>
          <p:cNvPr id="7" name="CaixaDeTexto 7">
            <a:extLst>
              <a:ext uri="{FF2B5EF4-FFF2-40B4-BE49-F238E27FC236}">
                <a16:creationId xmlns:a16="http://schemas.microsoft.com/office/drawing/2014/main" id="{EB04224B-A9FD-A55B-AFE5-CE7C8B95E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176" y="911721"/>
            <a:ext cx="29029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Função principal da classe </a:t>
            </a:r>
            <a:r>
              <a:rPr lang="pt-BR" altLang="pt-BR" sz="1200" dirty="0" err="1"/>
              <a:t>TutorialNovo</a:t>
            </a:r>
            <a:endParaRPr lang="pt-BR" altLang="pt-BR" sz="1200" dirty="0"/>
          </a:p>
        </p:txBody>
      </p:sp>
    </p:spTree>
    <p:extLst>
      <p:ext uri="{BB962C8B-B14F-4D97-AF65-F5344CB8AC3E}">
        <p14:creationId xmlns:p14="http://schemas.microsoft.com/office/powerpoint/2010/main" val="3466591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6B77BC-E3F7-B971-2E3E-E964319A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9195"/>
            <a:ext cx="8229600" cy="4680520"/>
          </a:xfrm>
        </p:spPr>
        <p:txBody>
          <a:bodyPr>
            <a:normAutofit/>
          </a:bodyPr>
          <a:lstStyle/>
          <a:p>
            <a:r>
              <a:rPr lang="pt-BR" sz="2800" b="1" dirty="0"/>
              <a:t>Troca de Tema:</a:t>
            </a:r>
          </a:p>
          <a:p>
            <a:pPr lvl="1"/>
            <a:r>
              <a:rPr lang="pt-BR" sz="2400" dirty="0"/>
              <a:t>Troca apenas do background;</a:t>
            </a:r>
          </a:p>
          <a:p>
            <a:pPr lvl="1"/>
            <a:r>
              <a:rPr lang="pt-BR" sz="2400" dirty="0"/>
              <a:t>Problemas na troca da cor das letras.</a:t>
            </a:r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115DC90-23D7-A140-4145-9C8E72CAD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924944"/>
            <a:ext cx="6840760" cy="38226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F48E2A4-65F8-7097-ACA5-ABE159936044}"/>
              </a:ext>
            </a:extLst>
          </p:cNvPr>
          <p:cNvSpPr txBox="1"/>
          <p:nvPr/>
        </p:nvSpPr>
        <p:spPr>
          <a:xfrm>
            <a:off x="1448413" y="2647945"/>
            <a:ext cx="5239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GRADE no modo noturno</a:t>
            </a:r>
          </a:p>
        </p:txBody>
      </p:sp>
    </p:spTree>
    <p:extLst>
      <p:ext uri="{BB962C8B-B14F-4D97-AF65-F5344CB8AC3E}">
        <p14:creationId xmlns:p14="http://schemas.microsoft.com/office/powerpoint/2010/main" val="3998855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6B77BC-E3F7-B971-2E3E-E964319A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9195"/>
            <a:ext cx="8229600" cy="4680520"/>
          </a:xfrm>
        </p:spPr>
        <p:txBody>
          <a:bodyPr>
            <a:normAutofit/>
          </a:bodyPr>
          <a:lstStyle/>
          <a:p>
            <a:r>
              <a:rPr lang="pt-BR" sz="2800" b="1" dirty="0"/>
              <a:t>Exercícios:</a:t>
            </a:r>
          </a:p>
          <a:p>
            <a:pPr lvl="1"/>
            <a:r>
              <a:rPr lang="pt-BR" sz="2600" dirty="0"/>
              <a:t>Três atividades;</a:t>
            </a:r>
          </a:p>
          <a:p>
            <a:pPr lvl="1"/>
            <a:r>
              <a:rPr lang="pt-BR" sz="2600" dirty="0"/>
              <a:t>Mensagens: </a:t>
            </a:r>
          </a:p>
          <a:p>
            <a:pPr lvl="2"/>
            <a:r>
              <a:rPr lang="pt-BR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Verifique a ordem das peças em cena ou se alguma está faltando;</a:t>
            </a:r>
          </a:p>
          <a:p>
            <a:pPr lvl="2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Verifique se as propriedades mencionadas no enunciado foram alteradas corretamente.</a:t>
            </a:r>
          </a:p>
        </p:txBody>
      </p:sp>
    </p:spTree>
    <p:extLst>
      <p:ext uri="{BB962C8B-B14F-4D97-AF65-F5344CB8AC3E}">
        <p14:creationId xmlns:p14="http://schemas.microsoft.com/office/powerpoint/2010/main" val="1163447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6B77BC-E3F7-B971-2E3E-E964319A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9195"/>
            <a:ext cx="8229600" cy="4680520"/>
          </a:xfrm>
        </p:spPr>
        <p:txBody>
          <a:bodyPr>
            <a:normAutofit/>
          </a:bodyPr>
          <a:lstStyle/>
          <a:p>
            <a:r>
              <a:rPr lang="pt-BR" sz="2800" b="1" dirty="0"/>
              <a:t>Importação/Exportação de cena:</a:t>
            </a:r>
          </a:p>
          <a:p>
            <a:pPr lvl="1"/>
            <a:r>
              <a:rPr lang="pt-BR" sz="2400" b="1" dirty="0"/>
              <a:t>Exportar:</a:t>
            </a:r>
          </a:p>
          <a:p>
            <a:pPr lvl="2"/>
            <a:r>
              <a:rPr lang="pt-BR" sz="2000" dirty="0"/>
              <a:t>Aba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Arquivo – Exportar</a:t>
            </a:r>
            <a:r>
              <a:rPr lang="pt-BR" sz="2000" dirty="0"/>
              <a:t>;</a:t>
            </a:r>
          </a:p>
          <a:p>
            <a:pPr lvl="2"/>
            <a:r>
              <a:rPr lang="pt-BR" sz="2000" dirty="0" err="1"/>
              <a:t>SimpleJSON</a:t>
            </a:r>
            <a:r>
              <a:rPr lang="pt-BR" sz="2000" dirty="0"/>
              <a:t>;</a:t>
            </a:r>
          </a:p>
          <a:p>
            <a:pPr lvl="2"/>
            <a:r>
              <a:rPr lang="pt-BR" sz="2000" dirty="0" err="1"/>
              <a:t>WebGL</a:t>
            </a:r>
            <a:r>
              <a:rPr lang="pt-BR" sz="2000" dirty="0"/>
              <a:t> Copy </a:t>
            </a:r>
            <a:r>
              <a:rPr lang="pt-BR" sz="2000" dirty="0" err="1"/>
              <a:t>And</a:t>
            </a:r>
            <a:r>
              <a:rPr lang="pt-BR" sz="2000" dirty="0"/>
              <a:t> Write;</a:t>
            </a:r>
          </a:p>
          <a:p>
            <a:pPr lvl="1"/>
            <a:r>
              <a:rPr lang="pt-BR" sz="2400" b="1" dirty="0"/>
              <a:t>Importar:</a:t>
            </a:r>
          </a:p>
          <a:p>
            <a:pPr lvl="2"/>
            <a:r>
              <a:rPr lang="pt-BR" sz="2000" dirty="0"/>
              <a:t>Aba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Arquivo – Importar</a:t>
            </a:r>
            <a:r>
              <a:rPr lang="pt-BR" sz="2000" dirty="0"/>
              <a:t>;</a:t>
            </a:r>
          </a:p>
          <a:p>
            <a:pPr lvl="2"/>
            <a:r>
              <a:rPr lang="pt-BR" sz="2000" dirty="0"/>
              <a:t>Clicar nas peças para ativar as propriedades visualmente.</a:t>
            </a:r>
          </a:p>
        </p:txBody>
      </p:sp>
    </p:spTree>
    <p:extLst>
      <p:ext uri="{BB962C8B-B14F-4D97-AF65-F5344CB8AC3E}">
        <p14:creationId xmlns:p14="http://schemas.microsoft.com/office/powerpoint/2010/main" val="104789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92ACC37-C19B-E038-C4C7-C6645EDD6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195192"/>
              </p:ext>
            </p:extLst>
          </p:nvPr>
        </p:nvGraphicFramePr>
        <p:xfrm>
          <a:off x="179512" y="439782"/>
          <a:ext cx="7890048" cy="6301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0048">
                  <a:extLst>
                    <a:ext uri="{9D8B030D-6E8A-4147-A177-3AD203B41FA5}">
                      <a16:colId xmlns:a16="http://schemas.microsoft.com/office/drawing/2014/main" val="2135525662"/>
                    </a:ext>
                  </a:extLst>
                </a:gridCol>
              </a:tblGrid>
              <a:tr h="6301586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CameraP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Câmera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["100","300","300"],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lookAt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["0","0","0"],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fov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"45",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"near": "100",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"far": "600",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posPeca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[696.351135253906, 624.93212890625, -870.424987792969]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},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ObjetoGraficoP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ObjetoGraficoP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ativo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true,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"children": [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Cubo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Cubo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tamanho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["2","2","2"],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["0","0","0"],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"RGBA(1.000, 0.000, 0.000, 1.000)",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textura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"FURB",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ativo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true,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posPeca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[697.420593261719, 618.979125976563, -870.424987792969]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},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Iluminacao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Iluminacao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tipoLuz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Ambiente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["100","300","0"],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"RGBA(1.000, 1.000, 1.000, 1.000)",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ativo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true,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posPeca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[698.855163574219, 613.408264160156, -870.403076171875]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posPeca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[697.301147460938, 621.630798339844, -870.403076171875]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63778"/>
                  </a:ext>
                </a:extLst>
              </a:tr>
            </a:tbl>
          </a:graphicData>
        </a:graphic>
      </p:graphicFrame>
      <p:sp>
        <p:nvSpPr>
          <p:cNvPr id="3" name="CaixaDeTexto 7">
            <a:extLst>
              <a:ext uri="{FF2B5EF4-FFF2-40B4-BE49-F238E27FC236}">
                <a16:creationId xmlns:a16="http://schemas.microsoft.com/office/drawing/2014/main" id="{9DACE756-6520-F8EC-0060-3166DB00B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1817" y="27243"/>
            <a:ext cx="28039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Exemplo de cena exportada em JSON</a:t>
            </a:r>
          </a:p>
        </p:txBody>
      </p:sp>
    </p:spTree>
    <p:extLst>
      <p:ext uri="{BB962C8B-B14F-4D97-AF65-F5344CB8AC3E}">
        <p14:creationId xmlns:p14="http://schemas.microsoft.com/office/powerpoint/2010/main" val="3844442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6B77BC-E3F7-B971-2E3E-E964319A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9195"/>
            <a:ext cx="8229600" cy="4680520"/>
          </a:xfrm>
        </p:spPr>
        <p:txBody>
          <a:bodyPr>
            <a:normAutofit/>
          </a:bodyPr>
          <a:lstStyle/>
          <a:p>
            <a:r>
              <a:rPr lang="pt-BR" sz="2400" b="1" dirty="0"/>
              <a:t>Hierarquia de objetos</a:t>
            </a:r>
          </a:p>
          <a:p>
            <a:pPr lvl="1"/>
            <a:r>
              <a:rPr lang="pt-BR" sz="2000" dirty="0"/>
              <a:t>Permite que o usuário possa fazer com que um objeto gráfico tenha um filho, fazendo com que o objeto filho herde as propriedades da matriz de transformação do pai.</a:t>
            </a:r>
            <a:r>
              <a:rPr lang="pt-BR" sz="2000" b="1" dirty="0"/>
              <a:t> </a:t>
            </a:r>
            <a:endParaRPr lang="pt-BR" sz="1800" dirty="0"/>
          </a:p>
        </p:txBody>
      </p:sp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A51C54A-C2E9-25C0-3562-7D655F6FA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96952"/>
            <a:ext cx="6696744" cy="37207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2F5E614-697A-3CD6-198E-BCEF9AD391C4}"/>
              </a:ext>
            </a:extLst>
          </p:cNvPr>
          <p:cNvSpPr txBox="1"/>
          <p:nvPr/>
        </p:nvSpPr>
        <p:spPr>
          <a:xfrm>
            <a:off x="1494594" y="2719953"/>
            <a:ext cx="5239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Exemplo de cena com hierarquia pai e filho</a:t>
            </a:r>
          </a:p>
        </p:txBody>
      </p:sp>
    </p:spTree>
    <p:extLst>
      <p:ext uri="{BB962C8B-B14F-4D97-AF65-F5344CB8AC3E}">
        <p14:creationId xmlns:p14="http://schemas.microsoft.com/office/powerpoint/2010/main" val="3471756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Testes de funcionalidade saíram conforme esperado;</a:t>
            </a:r>
          </a:p>
          <a:p>
            <a:r>
              <a:rPr lang="pt-BR" dirty="0"/>
              <a:t>Analisando as respostas obtidas pelo questionário, grande maioria conseguiu usar a ferramenta e acredita que ela seja muito útil no aprendizado de CG;</a:t>
            </a:r>
          </a:p>
          <a:p>
            <a:r>
              <a:rPr lang="pt-BR" dirty="0"/>
              <a:t>Diversos pontos positivos e negativos foram apontados pelos alunos, além de sugestões.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680520"/>
          </a:xfrm>
        </p:spPr>
        <p:txBody>
          <a:bodyPr>
            <a:normAutofit/>
          </a:bodyPr>
          <a:lstStyle/>
          <a:p>
            <a:r>
              <a:rPr lang="pt-BR" dirty="0"/>
              <a:t>Continuação do projeto </a:t>
            </a:r>
            <a:r>
              <a:rPr lang="pt-BR" dirty="0" err="1"/>
              <a:t>VisEdu</a:t>
            </a:r>
            <a:r>
              <a:rPr lang="pt-BR" dirty="0"/>
              <a:t>-CG;</a:t>
            </a:r>
          </a:p>
          <a:p>
            <a:r>
              <a:rPr lang="pt-BR" dirty="0"/>
              <a:t>Dificuldade em abstração 3D por parte dos alunos;</a:t>
            </a:r>
          </a:p>
          <a:p>
            <a:r>
              <a:rPr lang="pt-BR" dirty="0"/>
              <a:t>Computação Gráfica.</a:t>
            </a:r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CBBFB4D4-D746-B49C-C0A3-0B23F64BC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415714"/>
              </p:ext>
            </p:extLst>
          </p:nvPr>
        </p:nvGraphicFramePr>
        <p:xfrm>
          <a:off x="179512" y="706892"/>
          <a:ext cx="8784975" cy="5890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674">
                  <a:extLst>
                    <a:ext uri="{9D8B030D-6E8A-4147-A177-3AD203B41FA5}">
                      <a16:colId xmlns:a16="http://schemas.microsoft.com/office/drawing/2014/main" val="1187543192"/>
                    </a:ext>
                  </a:extLst>
                </a:gridCol>
                <a:gridCol w="1728301">
                  <a:extLst>
                    <a:ext uri="{9D8B030D-6E8A-4147-A177-3AD203B41FA5}">
                      <a16:colId xmlns:a16="http://schemas.microsoft.com/office/drawing/2014/main" val="496581804"/>
                    </a:ext>
                  </a:extLst>
                </a:gridCol>
              </a:tblGrid>
              <a:tr h="552033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Palavras-chave/termos usados para descrever 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Qtd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ocorrências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038560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Fácil/simples/prática de usar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88932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Facilitou no entendimento/aprendizado dos assuntos abordados em aula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233710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Intuitiva/fácil de entender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037769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Visualização 3d/ apoio visual ajuda a entender/visualização da cena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952256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Scracth/sketch/</a:t>
                      </a:r>
                      <a:r>
                        <a:rPr lang="pt-BR" sz="16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drag-drop </a:t>
                      </a:r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das peças/interação com a cena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219587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Educativa/didática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782484"/>
                  </a:ext>
                </a:extLst>
              </a:tr>
              <a:tr h="55203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Exercícios bons para fixação de conteúdo/exercícios interessantes e correspondem ao assunto de cg 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46488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Web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439202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Tutorial ajuda muito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122656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Divertido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085223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Rápida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436298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Interessante 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48199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Funcional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664095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Leve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9510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Legal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047519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Permite autoavaliação e revisão de conteúdo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140398"/>
                  </a:ext>
                </a:extLst>
              </a:tr>
            </a:tbl>
          </a:graphicData>
        </a:graphic>
      </p:graphicFrame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7035" y="396488"/>
            <a:ext cx="43524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Pontos positivos da aplicação apontados pelos alunos de CG</a:t>
            </a:r>
          </a:p>
        </p:txBody>
      </p:sp>
    </p:spTree>
    <p:extLst>
      <p:ext uri="{BB962C8B-B14F-4D97-AF65-F5344CB8AC3E}">
        <p14:creationId xmlns:p14="http://schemas.microsoft.com/office/powerpoint/2010/main" val="370770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935" y="129382"/>
            <a:ext cx="50610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Pontos negativos da aplicação apontados pelos alunos de CG – parte 1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38EF6162-D712-2EF7-90D5-B7995803A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871846"/>
              </p:ext>
            </p:extLst>
          </p:nvPr>
        </p:nvGraphicFramePr>
        <p:xfrm>
          <a:off x="179513" y="406381"/>
          <a:ext cx="8856984" cy="620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23">
                  <a:extLst>
                    <a:ext uri="{9D8B030D-6E8A-4147-A177-3AD203B41FA5}">
                      <a16:colId xmlns:a16="http://schemas.microsoft.com/office/drawing/2014/main" val="710064142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val="971612639"/>
                    </a:ext>
                  </a:extLst>
                </a:gridCol>
              </a:tblGrid>
              <a:tr h="502339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Palavras-chave/termos usados para descrever 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Qtd</a:t>
                      </a:r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ocorrências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510751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r>
                        <a:rPr lang="pt-B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Texto fica invisível no campo de texto das propriedades após o uso da tecla </a:t>
                      </a:r>
                      <a:r>
                        <a:rPr lang="pt-BR" sz="1300" i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backspace</a:t>
                      </a:r>
                      <a:endParaRPr lang="pt-BR" sz="13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19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435016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Visual pouco elaborado/baixa resolução/problemas na responsividade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684179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Problemas na acentuação de palavras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143787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i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</a:t>
                      </a:r>
                      <a:r>
                        <a:rPr lang="pt-B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na porcentagem de acerto do exercício quando clica mais de uma vez no botão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496228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i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Bugs</a:t>
                      </a:r>
                      <a:endParaRPr lang="pt-BR" sz="13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640919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Quando há muitos objetos em cena, demora para fazer a rolagem de tela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955582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Aplicação um pouco travada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23805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Visualização dos ângulos dos objetos está presa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045681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Funcionamento da câmera é estranho/complicado de entender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942894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Textos pequenos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950795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Poderia utilizar o </a:t>
                      </a:r>
                      <a:r>
                        <a:rPr lang="pt-BR" sz="13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localStorage</a:t>
                      </a:r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para armazenar informações de sessão do usuário.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495970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Não é mostrado ao usuário qual o intervalo de números que podem ser inseridos nas propriedades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965783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Deveria ter uma explicação mais detalhada sobre as outras funcionalidades da aba Configurações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186593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Modo escuro restrito a apenas uma das quatro janelas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079387"/>
                  </a:ext>
                </a:extLst>
              </a:tr>
              <a:tr h="621594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Na hierarquia pai-filho, quando o filho já herdou algo do pai e é clicado no filho para editar, ele perde na visualização o que herdou do pai e é preciso clicar novamente no pai para a propriedade reaparecer na visualização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659188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Tutorial não permite pular etapas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110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129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459" y="996974"/>
            <a:ext cx="50610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Pontos negativos da aplicação apontados pelos alunos de CG – parte 2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5A9B884-DE77-A1F9-1034-DEE5383D4E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30867"/>
              </p:ext>
            </p:extLst>
          </p:nvPr>
        </p:nvGraphicFramePr>
        <p:xfrm>
          <a:off x="457199" y="1275080"/>
          <a:ext cx="8229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057">
                  <a:extLst>
                    <a:ext uri="{9D8B030D-6E8A-4147-A177-3AD203B41FA5}">
                      <a16:colId xmlns:a16="http://schemas.microsoft.com/office/drawing/2014/main" val="503148515"/>
                    </a:ext>
                  </a:extLst>
                </a:gridCol>
                <a:gridCol w="1810543">
                  <a:extLst>
                    <a:ext uri="{9D8B030D-6E8A-4147-A177-3AD203B41FA5}">
                      <a16:colId xmlns:a16="http://schemas.microsoft.com/office/drawing/2014/main" val="332846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Palavras-chave/termos usados para descrever 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Qtd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ocorrências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55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Métricas de avaliação dos exercícios são confusas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1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 </a:t>
                      </a:r>
                      <a:r>
                        <a:rPr lang="pt-BR" sz="1400" i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check</a:t>
                      </a: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sai do </a:t>
                      </a:r>
                      <a:r>
                        <a:rPr lang="pt-BR" sz="1400" i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checkbox</a:t>
                      </a: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do exercício selecionado quando o botão de checar é clicado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86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Os enunciados dos exercícios podem ser confusos para alguns, deveria ter dicas de como resolver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8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Visualização não renderiza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94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Confusa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66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Talvez mais exercícios em sala de aula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32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Importação não aplica propriedades corretamente, mesmo estando certo no JSON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968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</a:t>
                      </a:r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na exclusão de objetos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6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Tela de visualização dos objetos é pequena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55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 aplicação não permite o acesso ao gabarito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531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832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871081"/>
            <a:ext cx="42242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Sugestões para a aplicação apontadas pelos alunos de CG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7F2E974-568F-DB10-0738-064AACD9A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781376"/>
              </p:ext>
            </p:extLst>
          </p:nvPr>
        </p:nvGraphicFramePr>
        <p:xfrm>
          <a:off x="457200" y="1148080"/>
          <a:ext cx="8229600" cy="450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7088">
                  <a:extLst>
                    <a:ext uri="{9D8B030D-6E8A-4147-A177-3AD203B41FA5}">
                      <a16:colId xmlns:a16="http://schemas.microsoft.com/office/drawing/2014/main" val="3777108584"/>
                    </a:ext>
                  </a:extLst>
                </a:gridCol>
                <a:gridCol w="1522512">
                  <a:extLst>
                    <a:ext uri="{9D8B030D-6E8A-4147-A177-3AD203B41FA5}">
                      <a16:colId xmlns:a16="http://schemas.microsoft.com/office/drawing/2014/main" val="280567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Termos e elogios usados/dados para descrever 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Qtd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ocorrências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87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Ficará ótimo se arrumar </a:t>
                      </a:r>
                      <a:r>
                        <a:rPr lang="pt-BR" sz="14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bugs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anteriormente apontados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45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Melhorar modo noturno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75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Parabéns pelo trabalho!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08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Corrigir </a:t>
                      </a:r>
                      <a:r>
                        <a:rPr lang="pt-BR" sz="14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dos </a:t>
                      </a:r>
                      <a:r>
                        <a:rPr lang="pt-BR" sz="14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inputs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das propriedades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58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Fazer uso de setas no tutorial para indicar onde encaixar as peças, onde pegá-las, fazendo com que fique mais fácil e interativo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40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Remover Spline e Polígono da Fábrica de Peças, visto que não funcionam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04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acesso ao gabarito dentro da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61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Poder mover objetos utilizando o mouse como na Unity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80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Arrumar bugs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22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Aumentar tela de visualização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17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Arrumar acentuação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090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556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843" y="724323"/>
            <a:ext cx="41296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Comparação entre os correlatos e aplicação desenvolvida</a:t>
            </a:r>
          </a:p>
        </p:txBody>
      </p:sp>
      <p:graphicFrame>
        <p:nvGraphicFramePr>
          <p:cNvPr id="15" name="Espaço Reservado para Conteúdo 14">
            <a:extLst>
              <a:ext uri="{FF2B5EF4-FFF2-40B4-BE49-F238E27FC236}">
                <a16:creationId xmlns:a16="http://schemas.microsoft.com/office/drawing/2014/main" id="{559C6262-102D-E1D7-8465-C6887A1028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743500"/>
              </p:ext>
            </p:extLst>
          </p:nvPr>
        </p:nvGraphicFramePr>
        <p:xfrm>
          <a:off x="457199" y="1001322"/>
          <a:ext cx="822960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617">
                  <a:extLst>
                    <a:ext uri="{9D8B030D-6E8A-4147-A177-3AD203B41FA5}">
                      <a16:colId xmlns:a16="http://schemas.microsoft.com/office/drawing/2014/main" val="289365922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92412948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77076512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43356794"/>
                    </a:ext>
                  </a:extLst>
                </a:gridCol>
                <a:gridCol w="1378495">
                  <a:extLst>
                    <a:ext uri="{9D8B030D-6E8A-4147-A177-3AD203B41FA5}">
                      <a16:colId xmlns:a16="http://schemas.microsoft.com/office/drawing/2014/main" val="710199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+mn-lt"/>
                        </a:rPr>
                        <a:t>Características\Trabalhos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Scratchim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(Rodrigues; Gomes; Carneiro, 2022)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GeNiAl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(Barros; Sousa; Viana, 2022)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OrbitAndo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Siedler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et al., 2022)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GRADE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0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Existe interação por meio de peças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24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É um software educacional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96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Apresenta exercícios para validação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64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Apresenta tutorial explicando o seu uso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Apresenta conteúdos teóricos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80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Possui acesso off-line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Apenas após carregamento completo da página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80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Foi desenvolvido em Unity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Dois dos três jogos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91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Disponibilidade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Físico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Multiplataforma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273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093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Satisfação por parte dos alunos;</a:t>
            </a:r>
          </a:p>
          <a:p>
            <a:r>
              <a:rPr lang="pt-BR" dirty="0"/>
              <a:t>Evolução ao longo dos exercícios;</a:t>
            </a:r>
          </a:p>
          <a:p>
            <a:r>
              <a:rPr lang="pt-BR" dirty="0"/>
              <a:t>Softwares escolhidos foram adequados e empenharam bem seu papel;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Polígono</a:t>
            </a:r>
            <a:r>
              <a:rPr lang="pt-BR" dirty="0"/>
              <a:t> 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Spline</a:t>
            </a:r>
            <a:r>
              <a:rPr lang="pt-BR" dirty="0"/>
              <a:t> não foram implementados e Câmera deixou a desejar.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sz="4400" dirty="0"/>
              <a:t>Possíveis extensões:</a:t>
            </a:r>
          </a:p>
          <a:p>
            <a:pPr lvl="1"/>
            <a:r>
              <a:rPr lang="pt-BR" sz="4000" dirty="0"/>
              <a:t>construir as peças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Spline</a:t>
            </a:r>
            <a:r>
              <a:rPr lang="pt-BR" sz="4000" dirty="0"/>
              <a:t> e 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Polígono</a:t>
            </a:r>
            <a:r>
              <a:rPr lang="pt-BR" sz="4000" dirty="0"/>
              <a:t>;</a:t>
            </a:r>
          </a:p>
          <a:p>
            <a:pPr lvl="1"/>
            <a:r>
              <a:rPr lang="pt-BR" sz="4000" dirty="0"/>
              <a:t>fazer com que as propriedades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LookAt</a:t>
            </a:r>
            <a:r>
              <a:rPr lang="pt-BR" sz="4000" dirty="0"/>
              <a:t>, 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Near</a:t>
            </a:r>
            <a:r>
              <a:rPr lang="pt-BR" sz="4000" dirty="0"/>
              <a:t> e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Far</a:t>
            </a:r>
            <a:r>
              <a:rPr lang="pt-BR" sz="4000" dirty="0"/>
              <a:t> da 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Câmera</a:t>
            </a:r>
            <a:r>
              <a:rPr lang="pt-BR" sz="4000" dirty="0"/>
              <a:t> funcionem de forma satisfatória;</a:t>
            </a:r>
          </a:p>
          <a:p>
            <a:pPr lvl="1"/>
            <a:r>
              <a:rPr lang="pt-BR" sz="4000" dirty="0"/>
              <a:t>corrigir validação dos campos de propriedades para que o texto não perca a visibilidade;</a:t>
            </a:r>
          </a:p>
          <a:p>
            <a:pPr lvl="1"/>
            <a:r>
              <a:rPr lang="pt-BR" sz="4000" dirty="0"/>
              <a:t>corrigir cálculo da porcentagem de acertos dos exercícios;</a:t>
            </a:r>
          </a:p>
          <a:p>
            <a:pPr lvl="1"/>
            <a:r>
              <a:rPr lang="pt-BR" sz="4000" dirty="0"/>
              <a:t>arrumar as propriedades das peças, para que não seja necessário clicar nelas quando forem importadas nem herdadas;</a:t>
            </a:r>
          </a:p>
          <a:p>
            <a:pPr lvl="1"/>
            <a:r>
              <a:rPr lang="pt-BR" sz="4000" dirty="0"/>
              <a:t>fazer um esquema de temporização ao longo do exercício e, quando o aluno estiver levando muito tempo para fazer, disponibilizar acesso a dicas de como resolver;</a:t>
            </a:r>
          </a:p>
          <a:p>
            <a:pPr lvl="1"/>
            <a:r>
              <a:rPr lang="pt-BR" sz="4000" dirty="0"/>
              <a:t>trazer o modo noturno para a tela de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Renderer</a:t>
            </a:r>
            <a:r>
              <a:rPr lang="pt-BR" sz="4000" dirty="0"/>
              <a:t>;</a:t>
            </a:r>
          </a:p>
          <a:p>
            <a:pPr lvl="1"/>
            <a:r>
              <a:rPr lang="pt-BR" sz="4000" dirty="0"/>
              <a:t>trazer setas indicando o caminho durante o tutorial.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54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3100" dirty="0"/>
              <a:t>Disponibilizar uma nova versão do projeto para ser utilizado na disciplina de Computação Gráfica na forma de material de apoio;</a:t>
            </a:r>
          </a:p>
          <a:p>
            <a:r>
              <a:rPr lang="pt-BR" sz="3100" dirty="0"/>
              <a:t>Específicos: </a:t>
            </a:r>
          </a:p>
          <a:p>
            <a:pPr lvl="1"/>
            <a:r>
              <a:rPr lang="pt-BR" dirty="0"/>
              <a:t>validar se o ambiente desenvolvido consegue representar objetos gráficos 3D definidos em um Grafo de Cena;</a:t>
            </a:r>
          </a:p>
          <a:p>
            <a:pPr lvl="1"/>
            <a:r>
              <a:rPr lang="pt-BR" dirty="0"/>
              <a:t>validar se estes objetos gráficos 3D podem ser manipulados por Transformações Geométricas;</a:t>
            </a:r>
          </a:p>
          <a:p>
            <a:pPr lvl="1"/>
            <a:r>
              <a:rPr lang="pt-BR" dirty="0"/>
              <a:t>avaliar se a utilização de exercícios, usando o ambiente desenvolvido, pode auxiliar no entendimento dos assuntos abordados em aula.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088740"/>
            <a:ext cx="7992888" cy="468052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pt-BR" altLang="pt-BR" sz="1900" b="1" dirty="0"/>
              <a:t>ABSTRAÇÃO DO ESPAÇO 3D: </a:t>
            </a:r>
          </a:p>
          <a:p>
            <a:pPr lvl="1">
              <a:defRPr/>
            </a:pPr>
            <a:r>
              <a:rPr lang="pt-BR" altLang="pt-BR" sz="1750" dirty="0" err="1"/>
              <a:t>Settimy</a:t>
            </a:r>
            <a:r>
              <a:rPr lang="pt-BR" altLang="pt-BR" sz="1750" dirty="0"/>
              <a:t> e Barral (2020);</a:t>
            </a:r>
          </a:p>
          <a:p>
            <a:pPr lvl="1">
              <a:defRPr/>
            </a:pPr>
            <a:r>
              <a:rPr lang="pt-BR" altLang="pt-BR" sz="1750" dirty="0"/>
              <a:t>Dificuldade abstração 3D – aprendizado de geometria raso;</a:t>
            </a:r>
          </a:p>
          <a:p>
            <a:pPr lvl="1">
              <a:defRPr/>
            </a:pPr>
            <a:r>
              <a:rPr lang="pt-BR" altLang="pt-BR" sz="1750" dirty="0"/>
              <a:t>Geometria é fundamental para aprender CG;</a:t>
            </a:r>
          </a:p>
          <a:p>
            <a:pPr eaLnBrk="1" hangingPunct="1">
              <a:defRPr/>
            </a:pPr>
            <a:r>
              <a:rPr lang="pt-BR" altLang="pt-BR" sz="1900" b="1" dirty="0"/>
              <a:t>COMPUTAÇÃO GRÁFICA: </a:t>
            </a:r>
          </a:p>
          <a:p>
            <a:pPr lvl="1">
              <a:defRPr/>
            </a:pPr>
            <a:r>
              <a:rPr lang="pt-BR" altLang="pt-BR" sz="1750" dirty="0" err="1"/>
              <a:t>Manssour</a:t>
            </a:r>
            <a:r>
              <a:rPr lang="pt-BR" altLang="pt-BR" sz="1750" dirty="0"/>
              <a:t> e Cohen (2006) – conceito de CG;</a:t>
            </a:r>
          </a:p>
          <a:p>
            <a:pPr lvl="1">
              <a:defRPr/>
            </a:pPr>
            <a:r>
              <a:rPr lang="pt-BR" altLang="pt-BR" sz="1750" dirty="0"/>
              <a:t>Outros assuntos devem ser abordados:</a:t>
            </a:r>
          </a:p>
          <a:p>
            <a:pPr lvl="2">
              <a:defRPr/>
            </a:pPr>
            <a:r>
              <a:rPr lang="pt-BR" altLang="pt-BR" sz="1750" dirty="0"/>
              <a:t>Grafo de cena;</a:t>
            </a:r>
          </a:p>
          <a:p>
            <a:pPr lvl="2">
              <a:defRPr/>
            </a:pPr>
            <a:r>
              <a:rPr lang="pt-BR" altLang="pt-BR" sz="1750" dirty="0"/>
              <a:t>Objetos gráficos;</a:t>
            </a:r>
          </a:p>
          <a:p>
            <a:pPr lvl="2">
              <a:defRPr/>
            </a:pPr>
            <a:r>
              <a:rPr lang="pt-BR" altLang="pt-BR" sz="1750" dirty="0"/>
              <a:t>Transformações geométricas homogêneas;</a:t>
            </a:r>
          </a:p>
          <a:p>
            <a:pPr lvl="2">
              <a:defRPr/>
            </a:pPr>
            <a:r>
              <a:rPr lang="pt-BR" altLang="pt-BR" sz="1750" dirty="0"/>
              <a:t>Câmera sintética;</a:t>
            </a:r>
          </a:p>
          <a:p>
            <a:pPr lvl="2">
              <a:defRPr/>
            </a:pPr>
            <a:r>
              <a:rPr lang="pt-BR" altLang="pt-BR" sz="1750" dirty="0"/>
              <a:t>Iluminação;</a:t>
            </a:r>
          </a:p>
          <a:p>
            <a:r>
              <a:rPr lang="pt-BR" sz="1900" b="1" dirty="0"/>
              <a:t>FUNDAMENTOS NA CRIAÇÃO DE TUTORIAIS:</a:t>
            </a:r>
          </a:p>
          <a:p>
            <a:pPr lvl="1"/>
            <a:r>
              <a:rPr lang="pt-BR" sz="1750" dirty="0" err="1"/>
              <a:t>Cieślak</a:t>
            </a:r>
            <a:r>
              <a:rPr lang="pt-BR" sz="1750" dirty="0"/>
              <a:t> (2021) – Primeiro contato do usuário com a aplicação;</a:t>
            </a:r>
          </a:p>
          <a:p>
            <a:pPr lvl="1"/>
            <a:r>
              <a:rPr lang="pt-BR" sz="1750" dirty="0"/>
              <a:t>Ganha familiaridade;</a:t>
            </a:r>
          </a:p>
          <a:p>
            <a:pPr lvl="1"/>
            <a:r>
              <a:rPr lang="pt-BR" sz="1750" dirty="0"/>
              <a:t>Lista de oito dicas para montar um tutorial perfeito;</a:t>
            </a:r>
          </a:p>
          <a:p>
            <a:pPr lvl="1"/>
            <a:r>
              <a:rPr lang="pt-BR" sz="1750" dirty="0"/>
              <a:t>Exemplos: ser breve, entre cinco e nove etapas.</a:t>
            </a:r>
          </a:p>
          <a:p>
            <a:pPr marL="0" indent="0">
              <a:buNone/>
              <a:defRPr/>
            </a:pPr>
            <a:endParaRPr lang="pt-BR" altLang="pt-BR" sz="2600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F24BFC6-ABEF-8294-8E9B-85EF33C0F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803123"/>
              </p:ext>
            </p:extLst>
          </p:nvPr>
        </p:nvGraphicFramePr>
        <p:xfrm>
          <a:off x="755576" y="2060848"/>
          <a:ext cx="7632848" cy="3248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872">
                  <a:extLst>
                    <a:ext uri="{9D8B030D-6E8A-4147-A177-3AD203B41FA5}">
                      <a16:colId xmlns:a16="http://schemas.microsoft.com/office/drawing/2014/main" val="2806192893"/>
                    </a:ext>
                  </a:extLst>
                </a:gridCol>
                <a:gridCol w="5698976">
                  <a:extLst>
                    <a:ext uri="{9D8B030D-6E8A-4147-A177-3AD203B41FA5}">
                      <a16:colId xmlns:a16="http://schemas.microsoft.com/office/drawing/2014/main" val="4039606159"/>
                    </a:ext>
                  </a:extLst>
                </a:gridCol>
              </a:tblGrid>
              <a:tr h="45250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Referência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Rodrigues, Gomes e Carneiro (2022)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205105"/>
                  </a:ext>
                </a:extLst>
              </a:tr>
              <a:tr h="776196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Objetivos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Material físico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Pensamento computacional para crianças</a:t>
                      </a:r>
                    </a:p>
                    <a:p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3806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Principais funcionalidades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Encaixar blocos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para atingir o objetivo de cada tarefa proposta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904890"/>
                  </a:ext>
                </a:extLst>
              </a:tr>
              <a:tr h="59507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Ferramentas de desenvolvimento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Blocos de materiais acessíveis e coloridos (exemplo: EVA)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8641971"/>
                  </a:ext>
                </a:extLst>
              </a:tr>
              <a:tr h="632715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Resultados e conclusões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Sucesso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Alunos levaram muito tempo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9757608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65012856-97DD-CF6C-7ED9-ABAB86039210}"/>
              </a:ext>
            </a:extLst>
          </p:cNvPr>
          <p:cNvSpPr txBox="1"/>
          <p:nvPr/>
        </p:nvSpPr>
        <p:spPr>
          <a:xfrm>
            <a:off x="155074" y="1256188"/>
            <a:ext cx="8854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SCRATCHIM: UMA ABORDAGEM PARA O ENSINO DO PENSAMENTO COMPUTACIONAL </a:t>
            </a:r>
          </a:p>
          <a:p>
            <a:pPr algn="ctr"/>
            <a:r>
              <a:rPr lang="pt-BR" sz="1600" b="1" dirty="0"/>
              <a:t>PARA CRIANÇAS DE FORMA REMOTA E DESPLUGADA</a:t>
            </a:r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F24BFC6-ABEF-8294-8E9B-85EF33C0F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781415"/>
              </p:ext>
            </p:extLst>
          </p:nvPr>
        </p:nvGraphicFramePr>
        <p:xfrm>
          <a:off x="467544" y="1844824"/>
          <a:ext cx="8229600" cy="3754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896">
                  <a:extLst>
                    <a:ext uri="{9D8B030D-6E8A-4147-A177-3AD203B41FA5}">
                      <a16:colId xmlns:a16="http://schemas.microsoft.com/office/drawing/2014/main" val="2806192893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4039606159"/>
                    </a:ext>
                  </a:extLst>
                </a:gridCol>
              </a:tblGrid>
              <a:tr h="28818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Referência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Barros, Sousa e Viana (2022)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205105"/>
                  </a:ext>
                </a:extLst>
              </a:tr>
              <a:tr h="757951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Objetivos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Ensinar sobre a tabela periódica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38061"/>
                  </a:ext>
                </a:extLst>
              </a:tr>
              <a:tr h="979221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Principais funcionalidades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Três trilhas: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Germânio (Ge) – memorizar elemento; Níquel (Ni) – relacionar com cotidiano; e Alumínio (Al) – relacionar posição da tabela com características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904890"/>
                  </a:ext>
                </a:extLst>
              </a:tr>
              <a:tr h="576534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Ferramentas de desenvolvimento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Web – Next.js e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React,js</a:t>
                      </a:r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8641971"/>
                  </a:ext>
                </a:extLst>
              </a:tr>
              <a:tr h="1153068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Resultados e conclusões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Alto desempenho – alcançaram aprendizado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Sentimento de satisfação por parte dos alunos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9757608"/>
                  </a:ext>
                </a:extLst>
              </a:tr>
            </a:tbl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A5134C88-5556-1520-C443-FD2D9305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112873-7410-D842-D818-BF54C24EC16E}"/>
              </a:ext>
            </a:extLst>
          </p:cNvPr>
          <p:cNvSpPr txBox="1"/>
          <p:nvPr/>
        </p:nvSpPr>
        <p:spPr>
          <a:xfrm>
            <a:off x="3045320" y="1256188"/>
            <a:ext cx="3074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JORNADA QUÍMICA GENIAL</a:t>
            </a:r>
          </a:p>
        </p:txBody>
      </p:sp>
    </p:spTree>
    <p:extLst>
      <p:ext uri="{BB962C8B-B14F-4D97-AF65-F5344CB8AC3E}">
        <p14:creationId xmlns:p14="http://schemas.microsoft.com/office/powerpoint/2010/main" val="391645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F24BFC6-ABEF-8294-8E9B-85EF33C0F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57738"/>
              </p:ext>
            </p:extLst>
          </p:nvPr>
        </p:nvGraphicFramePr>
        <p:xfrm>
          <a:off x="282352" y="1628800"/>
          <a:ext cx="8599984" cy="4548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806192893"/>
                    </a:ext>
                  </a:extLst>
                </a:gridCol>
                <a:gridCol w="6655768">
                  <a:extLst>
                    <a:ext uri="{9D8B030D-6E8A-4147-A177-3AD203B41FA5}">
                      <a16:colId xmlns:a16="http://schemas.microsoft.com/office/drawing/2014/main" val="4039606159"/>
                    </a:ext>
                  </a:extLst>
                </a:gridCol>
              </a:tblGrid>
              <a:tr h="26861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Referência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Siedler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et al.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(2022)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205105"/>
                  </a:ext>
                </a:extLst>
              </a:tr>
              <a:tr h="72343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Objetivos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Ensinar astronomia de forma mais interessante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Plataforma que ensinasse astronomia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38061"/>
                  </a:ext>
                </a:extLst>
              </a:tr>
              <a:tr h="168137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Principais funcionalidades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Primeiro jogo: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apresenta dois módulos,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Professor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e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Aluno: Professor posta atividades, Aluno as faz e visualiza resultados e conteúdos</a:t>
                      </a:r>
                      <a:b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</a:br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Segundo jogo: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dinâmica de fases (planetas). Tarefas para chegar no próximo planeta e ler as informações</a:t>
                      </a:r>
                    </a:p>
                    <a:p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Terceiro jogo: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com RA – visualiza planetas em 3D sobre o card, sem RA – vê o planeta em 2D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904890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Ferramentas de desenvolvimento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Primeiro jogo: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HyperText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Markup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Language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5 (HTML5),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JavaScript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NodeJS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e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MongoDB</a:t>
                      </a:r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Segundo jogo: Unity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Terceiro jogo: Unity e Vuforia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8641971"/>
                  </a:ext>
                </a:extLst>
              </a:tr>
              <a:tr h="72343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Resultados e conclusões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Mais interesse e aprendizado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Alunos se ajudaram no segundo jogo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9757608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14787723-E321-0E57-65A4-F65C9797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3248B1-00A3-D805-9D8C-D1147895F2E1}"/>
              </a:ext>
            </a:extLst>
          </p:cNvPr>
          <p:cNvSpPr txBox="1"/>
          <p:nvPr/>
        </p:nvSpPr>
        <p:spPr>
          <a:xfrm>
            <a:off x="98563" y="1162363"/>
            <a:ext cx="8946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ORBITANDO: UMA PLATAFORMA PARA ENSINO DE ASTRONOMIA DE OUTRO MUNDO</a:t>
            </a:r>
          </a:p>
        </p:txBody>
      </p:sp>
    </p:spTree>
    <p:extLst>
      <p:ext uri="{BB962C8B-B14F-4D97-AF65-F5344CB8AC3E}">
        <p14:creationId xmlns:p14="http://schemas.microsoft.com/office/powerpoint/2010/main" val="255501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B4D27-93F6-9BC8-16C9-5A5389DB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Versão Anterior do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6764A-EE61-1493-CB14-48D9D879F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10" y="1331640"/>
            <a:ext cx="8229600" cy="4680520"/>
          </a:xfrm>
        </p:spPr>
        <p:txBody>
          <a:bodyPr/>
          <a:lstStyle/>
          <a:p>
            <a:pPr eaLnBrk="1" hangingPunct="1"/>
            <a:r>
              <a:rPr lang="pt-BR" altLang="pt-BR" sz="2000" dirty="0"/>
              <a:t>Tutorial de sete passos;</a:t>
            </a:r>
          </a:p>
          <a:p>
            <a:pPr eaLnBrk="1" hangingPunct="1"/>
            <a:r>
              <a:rPr lang="pt-BR" altLang="pt-BR" sz="2000" dirty="0"/>
              <a:t>Quatro telas: Fábrica de Peças, </a:t>
            </a:r>
            <a:r>
              <a:rPr lang="pt-BR" altLang="pt-BR" sz="2000" dirty="0" err="1"/>
              <a:t>Renderer</a:t>
            </a:r>
            <a:r>
              <a:rPr lang="pt-BR" altLang="pt-BR" sz="2000" dirty="0"/>
              <a:t>, Ambiente Gráfico e Visualizador;</a:t>
            </a:r>
          </a:p>
          <a:p>
            <a:pPr eaLnBrk="1" hangingPunct="1"/>
            <a:r>
              <a:rPr lang="pt-BR" altLang="pt-BR" sz="2000" dirty="0"/>
              <a:t>Nove tipos de objetos/componentes de cena;</a:t>
            </a:r>
          </a:p>
          <a:p>
            <a:pPr eaLnBrk="1" hangingPunct="1"/>
            <a:r>
              <a:rPr lang="pt-BR" altLang="pt-BR" sz="2000" dirty="0"/>
              <a:t>Faltou </a:t>
            </a:r>
            <a:r>
              <a:rPr lang="pt-BR" altLang="pt-BR" sz="2000" dirty="0" err="1"/>
              <a:t>Spline</a:t>
            </a:r>
            <a:r>
              <a:rPr lang="pt-BR" altLang="pt-BR" sz="2000" dirty="0"/>
              <a:t>, Polígono, propriedades da Câmera, tutorial limitado.</a:t>
            </a:r>
          </a:p>
          <a:p>
            <a:endParaRPr lang="pt-BR" dirty="0"/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9B96ED20-28F2-C915-E4F2-CC358A779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159" y="4768319"/>
            <a:ext cx="1733554" cy="252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a-DK" altLang="pt-BR" sz="1000" dirty="0"/>
              <a:t>Fonte: Buttenberg (2020)</a:t>
            </a:r>
            <a:endParaRPr lang="pt-BR" altLang="pt-BR" sz="1000" dirty="0"/>
          </a:p>
        </p:txBody>
      </p:sp>
      <p:pic>
        <p:nvPicPr>
          <p:cNvPr id="6" name="Imagem 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A1AE98F-0C7F-F299-8905-1A14EAD53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72203"/>
            <a:ext cx="6105559" cy="34351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49283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2401</Words>
  <Application>Microsoft Office PowerPoint</Application>
  <PresentationFormat>Apresentação na tela (4:3)</PresentationFormat>
  <Paragraphs>429</Paragraphs>
  <Slides>36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Aptos</vt:lpstr>
      <vt:lpstr>Arial</vt:lpstr>
      <vt:lpstr>Courier</vt:lpstr>
      <vt:lpstr>Courier New</vt:lpstr>
      <vt:lpstr>Design padrão</vt:lpstr>
      <vt:lpstr>GRADE: AMBIENTE GRÁFICO DE DESENVOLVIMENTO PARA ENSINO DE COMPUTAÇÃO GRÁFICA</vt:lpstr>
      <vt:lpstr>Roteiro</vt:lpstr>
      <vt:lpstr>Introdução</vt:lpstr>
      <vt:lpstr>Objetivos</vt:lpstr>
      <vt:lpstr>Fundamentação Teórica</vt:lpstr>
      <vt:lpstr>Trabalhos Correlatos</vt:lpstr>
      <vt:lpstr>Trabalhos Correlatos</vt:lpstr>
      <vt:lpstr>Trabalhos Correlatos</vt:lpstr>
      <vt:lpstr>Versão Anterior do Software</vt:lpstr>
      <vt:lpstr>Requisitos</vt:lpstr>
      <vt:lpstr>Requisitos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Implementação</vt:lpstr>
      <vt:lpstr>Implementação</vt:lpstr>
      <vt:lpstr>Apresentação do PowerPoint</vt:lpstr>
      <vt:lpstr>Implementação</vt:lpstr>
      <vt:lpstr>Implementação</vt:lpstr>
      <vt:lpstr>Implementação</vt:lpstr>
      <vt:lpstr>Apresentação do PowerPoint</vt:lpstr>
      <vt:lpstr>Implementação</vt:lpstr>
      <vt:lpstr>Análise dos Resultados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Conclusões e Sugestões</vt:lpstr>
      <vt:lpstr>Conclusões e Sugestões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Natália Sens Weise</cp:lastModifiedBy>
  <cp:revision>133</cp:revision>
  <dcterms:created xsi:type="dcterms:W3CDTF">2012-05-08T00:10:24Z</dcterms:created>
  <dcterms:modified xsi:type="dcterms:W3CDTF">2024-06-30T17:22:43Z</dcterms:modified>
</cp:coreProperties>
</file>