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7" r:id="rId7"/>
    <p:sldId id="262" r:id="rId8"/>
    <p:sldId id="275" r:id="rId9"/>
    <p:sldId id="276" r:id="rId10"/>
    <p:sldId id="286" r:id="rId11"/>
    <p:sldId id="263" r:id="rId12"/>
    <p:sldId id="269" r:id="rId13"/>
    <p:sldId id="270" r:id="rId14"/>
    <p:sldId id="271" r:id="rId15"/>
    <p:sldId id="272" r:id="rId16"/>
    <p:sldId id="274" r:id="rId17"/>
    <p:sldId id="265" r:id="rId18"/>
    <p:sldId id="278" r:id="rId19"/>
    <p:sldId id="279" r:id="rId20"/>
    <p:sldId id="280" r:id="rId21"/>
    <p:sldId id="281" r:id="rId22"/>
    <p:sldId id="282" r:id="rId23"/>
    <p:sldId id="283" r:id="rId24"/>
    <p:sldId id="284" r:id="rId25"/>
    <p:sldId id="285" r:id="rId26"/>
    <p:sldId id="267" r:id="rId27"/>
    <p:sldId id="287" r:id="rId28"/>
    <p:sldId id="288" r:id="rId29"/>
    <p:sldId id="290" r:id="rId30"/>
    <p:sldId id="289" r:id="rId31"/>
    <p:sldId id="291" r:id="rId32"/>
    <p:sldId id="268" r:id="rId33"/>
    <p:sldId id="292" r:id="rId34"/>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64" d="100"/>
          <a:sy n="64"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icio Capobianco Lopes" userId="e2602793-81ee-4f40-ac4e-f7a7f9d1e175" providerId="ADAL" clId="{7F704396-5C0A-4773-8443-574AD5DF6845}"/>
    <pc:docChg chg="modSld">
      <pc:chgData name="Mauricio Capobianco Lopes" userId="e2602793-81ee-4f40-ac4e-f7a7f9d1e175" providerId="ADAL" clId="{7F704396-5C0A-4773-8443-574AD5DF6845}" dt="2020-02-27T15:12:44.677" v="4" actId="20577"/>
      <pc:docMkLst>
        <pc:docMk/>
      </pc:docMkLst>
      <pc:sldChg chg="modSp">
        <pc:chgData name="Mauricio Capobianco Lopes" userId="e2602793-81ee-4f40-ac4e-f7a7f9d1e175" providerId="ADAL" clId="{7F704396-5C0A-4773-8443-574AD5DF6845}" dt="2020-02-27T15:12:35.257" v="1" actId="20577"/>
        <pc:sldMkLst>
          <pc:docMk/>
          <pc:sldMk cId="2489010789" sldId="261"/>
        </pc:sldMkLst>
        <pc:spChg chg="mod">
          <ac:chgData name="Mauricio Capobianco Lopes" userId="e2602793-81ee-4f40-ac4e-f7a7f9d1e175" providerId="ADAL" clId="{7F704396-5C0A-4773-8443-574AD5DF6845}" dt="2020-02-27T15:12:35.257" v="1" actId="20577"/>
          <ac:spMkLst>
            <pc:docMk/>
            <pc:sldMk cId="2489010789" sldId="261"/>
            <ac:spMk id="3" creationId="{00000000-0000-0000-0000-000000000000}"/>
          </ac:spMkLst>
        </pc:spChg>
      </pc:sldChg>
      <pc:sldChg chg="modSp">
        <pc:chgData name="Mauricio Capobianco Lopes" userId="e2602793-81ee-4f40-ac4e-f7a7f9d1e175" providerId="ADAL" clId="{7F704396-5C0A-4773-8443-574AD5DF6845}" dt="2020-02-27T15:12:44.677" v="4" actId="20577"/>
        <pc:sldMkLst>
          <pc:docMk/>
          <pc:sldMk cId="1958979546" sldId="262"/>
        </pc:sldMkLst>
        <pc:spChg chg="mod">
          <ac:chgData name="Mauricio Capobianco Lopes" userId="e2602793-81ee-4f40-ac4e-f7a7f9d1e175" providerId="ADAL" clId="{7F704396-5C0A-4773-8443-574AD5DF6845}" dt="2020-02-27T15:12:44.677" v="4" actId="20577"/>
          <ac:spMkLst>
            <pc:docMk/>
            <pc:sldMk cId="1958979546" sldId="262"/>
            <ac:spMk id="3" creationId="{00000000-0000-0000-0000-000000000000}"/>
          </ac:spMkLst>
        </pc:spChg>
      </pc:sldChg>
    </pc:docChg>
  </pc:docChgLst>
  <pc:docChgLst>
    <pc:chgData name="Mauricio Capobianco Lopes" userId="e2602793-81ee-4f40-ac4e-f7a7f9d1e175" providerId="ADAL" clId="{5E4B7503-6885-43C1-8A95-77DFDBD689BD}"/>
    <pc:docChg chg="custSel modSld">
      <pc:chgData name="Mauricio Capobianco Lopes" userId="e2602793-81ee-4f40-ac4e-f7a7f9d1e175" providerId="ADAL" clId="{5E4B7503-6885-43C1-8A95-77DFDBD689BD}" dt="2019-11-21T21:38:28.451" v="70" actId="20577"/>
      <pc:docMkLst>
        <pc:docMk/>
      </pc:docMkLst>
      <pc:sldChg chg="modSp">
        <pc:chgData name="Mauricio Capobianco Lopes" userId="e2602793-81ee-4f40-ac4e-f7a7f9d1e175" providerId="ADAL" clId="{5E4B7503-6885-43C1-8A95-77DFDBD689BD}" dt="2019-11-21T21:38:28.451" v="70" actId="20577"/>
        <pc:sldMkLst>
          <pc:docMk/>
          <pc:sldMk cId="2007070856" sldId="264"/>
        </pc:sldMkLst>
        <pc:spChg chg="mod">
          <ac:chgData name="Mauricio Capobianco Lopes" userId="e2602793-81ee-4f40-ac4e-f7a7f9d1e175" providerId="ADAL" clId="{5E4B7503-6885-43C1-8A95-77DFDBD689BD}" dt="2019-11-21T21:38:28.451" v="70" actId="20577"/>
          <ac:spMkLst>
            <pc:docMk/>
            <pc:sldMk cId="2007070856"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3751E00-8267-4604-A477-06D690F3831A}"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3DBB5B2E-7B09-42BA-B78A-718198AF4022}"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A3A41635-D202-4D10-8FA9-DA258B96F66E}"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a:lstStyle>
            <a:lvl1pPr>
              <a:defRPr b="1">
                <a:effectLst>
                  <a:outerShdw blurRad="38100" dist="38100" dir="2700000" algn="tl">
                    <a:srgbClr val="000000">
                      <a:alpha val="43137"/>
                    </a:srgbClr>
                  </a:outerShdw>
                </a:effectLst>
              </a:defRPr>
            </a:lvl1pPr>
          </a:lstStyle>
          <a:p>
            <a:r>
              <a:rPr lang="pt-BR" dirty="0"/>
              <a:t>Clique para editar o estilo do título mestre</a:t>
            </a:r>
          </a:p>
        </p:txBody>
      </p:sp>
      <p:sp>
        <p:nvSpPr>
          <p:cNvPr id="3" name="Espaço Reservado para Conteúdo 2"/>
          <p:cNvSpPr>
            <a:spLocks noGrp="1"/>
          </p:cNvSpPr>
          <p:nvPr>
            <p:ph idx="1"/>
          </p:nvPr>
        </p:nvSpPr>
        <p:spPr>
          <a:xfrm>
            <a:off x="457200" y="1412776"/>
            <a:ext cx="8229600" cy="4680520"/>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6568E297-6CBE-4718-A55E-559A2615A1B7}"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E556A142-61B5-4E3D-90E3-37CCCA5B8200}"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446EF70-771F-4125-BD92-2CF85D34D26F}"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93E55F65-09CC-47BE-B43C-09A283D2E9B2}"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6802316F-EB17-4252-8A8C-611AED72FBAB}"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FFB138E0-A9D7-4867-995F-585EB895710D}"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43CF3198-B843-4265-ABF0-65946D3BF37C}"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1F0879FC-8726-479C-A2CE-57C987F54908}"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7" name="Rectangle 3"/>
          <p:cNvSpPr>
            <a:spLocks noGrp="1" noChangeArrowheads="1"/>
          </p:cNvSpPr>
          <p:nvPr>
            <p:ph type="body" idx="1"/>
          </p:nvPr>
        </p:nvSpPr>
        <p:spPr bwMode="auto">
          <a:xfrm>
            <a:off x="457200" y="1600201"/>
            <a:ext cx="8229600" cy="4277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8F5D6D9-064D-480F-AE44-1D22C9D85F98}"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chemeClr val="tx2"/>
          </a:solidFill>
          <a:effectLst>
            <a:outerShdw blurRad="38100" dist="38100" dir="2700000" algn="tl">
              <a:srgbClr val="000000">
                <a:alpha val="43137"/>
              </a:srgbClr>
            </a:outerShdw>
          </a:effectLst>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5536" y="1992703"/>
            <a:ext cx="8352928" cy="1470025"/>
          </a:xfrm>
        </p:spPr>
        <p:txBody>
          <a:bodyPr/>
          <a:lstStyle/>
          <a:p>
            <a:r>
              <a:rPr lang="pt-BR" sz="4000" dirty="0"/>
              <a:t>GRADE: AMBIENTE GRÁFICO DE DESENVOLVIMENTO PARA ENSINO DE COMPUTAÇÃO GRÁFICA</a:t>
            </a:r>
          </a:p>
        </p:txBody>
      </p:sp>
      <p:sp>
        <p:nvSpPr>
          <p:cNvPr id="3" name="Subtítulo 2"/>
          <p:cNvSpPr>
            <a:spLocks noGrp="1"/>
          </p:cNvSpPr>
          <p:nvPr>
            <p:ph type="subTitle" idx="1"/>
          </p:nvPr>
        </p:nvSpPr>
        <p:spPr>
          <a:xfrm>
            <a:off x="1027584" y="4077072"/>
            <a:ext cx="7088832" cy="1752600"/>
          </a:xfrm>
        </p:spPr>
        <p:txBody>
          <a:bodyPr>
            <a:normAutofit/>
          </a:bodyPr>
          <a:lstStyle/>
          <a:p>
            <a:r>
              <a:rPr lang="pt-BR" dirty="0"/>
              <a:t>Aluno(a): Natália Sens Weise</a:t>
            </a:r>
          </a:p>
          <a:p>
            <a:r>
              <a:rPr lang="pt-BR" dirty="0"/>
              <a:t>Orientador: Dalton Solano dos Reis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B4D27-93F6-9BC8-16C9-5A5389DB70C7}"/>
              </a:ext>
            </a:extLst>
          </p:cNvPr>
          <p:cNvSpPr>
            <a:spLocks noGrp="1"/>
          </p:cNvSpPr>
          <p:nvPr>
            <p:ph type="title"/>
          </p:nvPr>
        </p:nvSpPr>
        <p:spPr/>
        <p:txBody>
          <a:bodyPr/>
          <a:lstStyle/>
          <a:p>
            <a:r>
              <a:rPr lang="pt-BR" dirty="0"/>
              <a:t>Versão Anterior do Software</a:t>
            </a:r>
          </a:p>
        </p:txBody>
      </p:sp>
      <p:sp>
        <p:nvSpPr>
          <p:cNvPr id="3" name="Espaço Reservado para Conteúdo 2">
            <a:extLst>
              <a:ext uri="{FF2B5EF4-FFF2-40B4-BE49-F238E27FC236}">
                <a16:creationId xmlns:a16="http://schemas.microsoft.com/office/drawing/2014/main" id="{1DA6764A-EE61-1493-CB14-48D9D879FF2E}"/>
              </a:ext>
            </a:extLst>
          </p:cNvPr>
          <p:cNvSpPr>
            <a:spLocks noGrp="1"/>
          </p:cNvSpPr>
          <p:nvPr>
            <p:ph idx="1"/>
          </p:nvPr>
        </p:nvSpPr>
        <p:spPr>
          <a:xfrm>
            <a:off x="482810" y="1331640"/>
            <a:ext cx="8229600" cy="4680520"/>
          </a:xfrm>
        </p:spPr>
        <p:txBody>
          <a:bodyPr/>
          <a:lstStyle/>
          <a:p>
            <a:pPr eaLnBrk="1" hangingPunct="1"/>
            <a:r>
              <a:rPr lang="pt-BR" altLang="pt-BR" sz="2000" dirty="0"/>
              <a:t>Tutorial de sete passos;</a:t>
            </a:r>
          </a:p>
          <a:p>
            <a:pPr eaLnBrk="1" hangingPunct="1"/>
            <a:r>
              <a:rPr lang="pt-BR" altLang="pt-BR" sz="2000" dirty="0"/>
              <a:t>Quatro telas: fábrica de peças, </a:t>
            </a:r>
            <a:r>
              <a:rPr lang="pt-BR" altLang="pt-BR" sz="2000" dirty="0" err="1"/>
              <a:t>renderer</a:t>
            </a:r>
            <a:r>
              <a:rPr lang="pt-BR" altLang="pt-BR" sz="2000" dirty="0"/>
              <a:t>, ambiente gráfico e visualizador;</a:t>
            </a:r>
          </a:p>
          <a:p>
            <a:pPr eaLnBrk="1" hangingPunct="1"/>
            <a:r>
              <a:rPr lang="pt-BR" altLang="pt-BR" sz="2000" dirty="0"/>
              <a:t>Nove tipos de objetos/componentes de cena;</a:t>
            </a:r>
          </a:p>
          <a:p>
            <a:pPr eaLnBrk="1" hangingPunct="1"/>
            <a:r>
              <a:rPr lang="pt-BR" altLang="pt-BR" sz="2000" dirty="0"/>
              <a:t>Faltou </a:t>
            </a:r>
            <a:r>
              <a:rPr lang="pt-BR" altLang="pt-BR" sz="2000" dirty="0" err="1"/>
              <a:t>Spline</a:t>
            </a:r>
            <a:r>
              <a:rPr lang="pt-BR" altLang="pt-BR" sz="2000" dirty="0"/>
              <a:t>, Polígono, propriedades da câmera, tutorial limitado.</a:t>
            </a:r>
          </a:p>
          <a:p>
            <a:endParaRPr lang="pt-BR" dirty="0"/>
          </a:p>
        </p:txBody>
      </p:sp>
      <p:sp>
        <p:nvSpPr>
          <p:cNvPr id="4" name="CaixaDeTexto 2">
            <a:extLst>
              <a:ext uri="{FF2B5EF4-FFF2-40B4-BE49-F238E27FC236}">
                <a16:creationId xmlns:a16="http://schemas.microsoft.com/office/drawing/2014/main" id="{89708DA7-FACA-D689-F35D-F47FC865BC01}"/>
              </a:ext>
            </a:extLst>
          </p:cNvPr>
          <p:cNvSpPr txBox="1">
            <a:spLocks noChangeArrowheads="1"/>
          </p:cNvSpPr>
          <p:nvPr/>
        </p:nvSpPr>
        <p:spPr bwMode="auto">
          <a:xfrm>
            <a:off x="2998652" y="3154231"/>
            <a:ext cx="2756251" cy="28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1 - Tela inicial do </a:t>
            </a:r>
            <a:r>
              <a:rPr lang="pt-BR" altLang="pt-BR" sz="1200" dirty="0" err="1"/>
              <a:t>VisEdu</a:t>
            </a:r>
            <a:r>
              <a:rPr lang="pt-BR" altLang="pt-BR" sz="1200" dirty="0"/>
              <a:t>-CG</a:t>
            </a:r>
          </a:p>
        </p:txBody>
      </p:sp>
      <p:sp>
        <p:nvSpPr>
          <p:cNvPr id="5" name="CaixaDeTexto 3">
            <a:extLst>
              <a:ext uri="{FF2B5EF4-FFF2-40B4-BE49-F238E27FC236}">
                <a16:creationId xmlns:a16="http://schemas.microsoft.com/office/drawing/2014/main" id="{9B96ED20-28F2-C915-E4F2-CC358A779A24}"/>
              </a:ext>
            </a:extLst>
          </p:cNvPr>
          <p:cNvSpPr txBox="1">
            <a:spLocks noChangeArrowheads="1"/>
          </p:cNvSpPr>
          <p:nvPr/>
        </p:nvSpPr>
        <p:spPr bwMode="auto">
          <a:xfrm>
            <a:off x="3510001" y="6414330"/>
            <a:ext cx="1733554" cy="25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a-DK" altLang="pt-BR" sz="1000" dirty="0"/>
              <a:t>Fonte: Buttenberg (2020).</a:t>
            </a:r>
            <a:endParaRPr lang="pt-BR" altLang="pt-BR" sz="1000" dirty="0"/>
          </a:p>
        </p:txBody>
      </p:sp>
      <p:pic>
        <p:nvPicPr>
          <p:cNvPr id="6" name="Imagem 1" descr="Interface gráfica do usuário, Aplicativo&#10;&#10;Descrição gerada automaticamente">
            <a:extLst>
              <a:ext uri="{FF2B5EF4-FFF2-40B4-BE49-F238E27FC236}">
                <a16:creationId xmlns:a16="http://schemas.microsoft.com/office/drawing/2014/main" id="{9A1AE98F-0C7F-F299-8905-1A14EAD53D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4689" y="3374769"/>
            <a:ext cx="5402470" cy="303956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49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sp>
        <p:nvSpPr>
          <p:cNvPr id="8" name="Rectangle 8">
            <a:extLst>
              <a:ext uri="{FF2B5EF4-FFF2-40B4-BE49-F238E27FC236}">
                <a16:creationId xmlns:a16="http://schemas.microsoft.com/office/drawing/2014/main" id="{510DE290-9C39-F808-8BF5-08663F9AA2BD}"/>
              </a:ext>
            </a:extLst>
          </p:cNvPr>
          <p:cNvSpPr>
            <a:spLocks noChangeArrowheads="1"/>
          </p:cNvSpPr>
          <p:nvPr/>
        </p:nvSpPr>
        <p:spPr bwMode="auto">
          <a:xfrm>
            <a:off x="-641300" y="5415235"/>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graphicFrame>
        <p:nvGraphicFramePr>
          <p:cNvPr id="12" name="Espaço Reservado para Conteúdo 11">
            <a:extLst>
              <a:ext uri="{FF2B5EF4-FFF2-40B4-BE49-F238E27FC236}">
                <a16:creationId xmlns:a16="http://schemas.microsoft.com/office/drawing/2014/main" id="{D3E15989-91DD-C7BE-B316-24E5D8C0BFD5}"/>
              </a:ext>
            </a:extLst>
          </p:cNvPr>
          <p:cNvGraphicFramePr>
            <a:graphicFrameLocks noGrp="1"/>
          </p:cNvGraphicFramePr>
          <p:nvPr>
            <p:ph idx="1"/>
            <p:extLst>
              <p:ext uri="{D42A27DB-BD31-4B8C-83A1-F6EECF244321}">
                <p14:modId xmlns:p14="http://schemas.microsoft.com/office/powerpoint/2010/main" val="558115695"/>
              </p:ext>
            </p:extLst>
          </p:nvPr>
        </p:nvGraphicFramePr>
        <p:xfrm>
          <a:off x="467544" y="1524000"/>
          <a:ext cx="8229600" cy="3810000"/>
        </p:xfrm>
        <a:graphic>
          <a:graphicData uri="http://schemas.openxmlformats.org/drawingml/2006/table">
            <a:tbl>
              <a:tblPr firstRow="1" bandRow="1">
                <a:tableStyleId>{5C22544A-7EE6-4342-B048-85BDC9FD1C3A}</a:tableStyleId>
              </a:tblPr>
              <a:tblGrid>
                <a:gridCol w="658416">
                  <a:extLst>
                    <a:ext uri="{9D8B030D-6E8A-4147-A177-3AD203B41FA5}">
                      <a16:colId xmlns:a16="http://schemas.microsoft.com/office/drawing/2014/main" val="2322835906"/>
                    </a:ext>
                  </a:extLst>
                </a:gridCol>
                <a:gridCol w="7571184">
                  <a:extLst>
                    <a:ext uri="{9D8B030D-6E8A-4147-A177-3AD203B41FA5}">
                      <a16:colId xmlns:a16="http://schemas.microsoft.com/office/drawing/2014/main" val="490334382"/>
                    </a:ext>
                  </a:extLst>
                </a:gridCol>
              </a:tblGrid>
              <a:tr h="370840">
                <a:tc gridSpan="2">
                  <a:txBody>
                    <a:bodyPr/>
                    <a:lstStyle/>
                    <a:p>
                      <a:pPr algn="ctr"/>
                      <a:r>
                        <a:rPr lang="pt-BR" sz="2000" dirty="0">
                          <a:solidFill>
                            <a:schemeClr val="tx1"/>
                          </a:solidFill>
                        </a:rPr>
                        <a:t>Requisitos Funcionais da Ferramenta</a:t>
                      </a:r>
                    </a:p>
                  </a:txBody>
                  <a:tcPr/>
                </a:tc>
                <a:tc hMerge="1">
                  <a:txBody>
                    <a:bodyPr/>
                    <a:lstStyle/>
                    <a:p>
                      <a:endParaRPr lang="pt-BR" dirty="0"/>
                    </a:p>
                  </a:txBody>
                  <a:tcPr/>
                </a:tc>
                <a:extLst>
                  <a:ext uri="{0D108BD9-81ED-4DB2-BD59-A6C34878D82A}">
                    <a16:rowId xmlns:a16="http://schemas.microsoft.com/office/drawing/2014/main" val="1388127345"/>
                  </a:ext>
                </a:extLst>
              </a:tr>
              <a:tr h="370840">
                <a:tc>
                  <a:txBody>
                    <a:bodyPr/>
                    <a:lstStyle/>
                    <a:p>
                      <a:r>
                        <a:rPr lang="pt-BR" sz="1600" dirty="0">
                          <a:effectLst/>
                          <a:latin typeface="+mn-lt"/>
                          <a:ea typeface="Times New Roman" panose="02020603050405020304" pitchFamily="18" charset="0"/>
                        </a:rPr>
                        <a:t>RF01</a:t>
                      </a:r>
                    </a:p>
                  </a:txBody>
                  <a:tcPr marL="44450" marR="44450" marT="0" marB="0"/>
                </a:tc>
                <a:tc>
                  <a:txBody>
                    <a:bodyPr/>
                    <a:lstStyle/>
                    <a:p>
                      <a:r>
                        <a:rPr lang="pt-BR" sz="1600" dirty="0">
                          <a:effectLst/>
                          <a:latin typeface="+mn-lt"/>
                          <a:ea typeface="Times New Roman" panose="02020603050405020304" pitchFamily="18" charset="0"/>
                        </a:rPr>
                        <a:t>permitir que o usuário possa seguir um tutorial para auxiliar o entendimento da ferramenta</a:t>
                      </a:r>
                    </a:p>
                  </a:txBody>
                  <a:tcPr marL="44450" marR="44450" marT="0" marB="0"/>
                </a:tc>
                <a:extLst>
                  <a:ext uri="{0D108BD9-81ED-4DB2-BD59-A6C34878D82A}">
                    <a16:rowId xmlns:a16="http://schemas.microsoft.com/office/drawing/2014/main" val="3823152246"/>
                  </a:ext>
                </a:extLst>
              </a:tr>
              <a:tr h="370840">
                <a:tc>
                  <a:txBody>
                    <a:bodyPr/>
                    <a:lstStyle/>
                    <a:p>
                      <a:r>
                        <a:rPr lang="pt-BR" sz="1600" dirty="0">
                          <a:effectLst/>
                          <a:latin typeface="+mn-lt"/>
                          <a:ea typeface="Times New Roman" panose="02020603050405020304" pitchFamily="18" charset="0"/>
                        </a:rPr>
                        <a:t>RF02</a:t>
                      </a:r>
                    </a:p>
                  </a:txBody>
                  <a:tcPr marL="44450" marR="44450" marT="0" marB="0"/>
                </a:tc>
                <a:tc>
                  <a:txBody>
                    <a:bodyPr/>
                    <a:lstStyle/>
                    <a:p>
                      <a:r>
                        <a:rPr lang="pt-BR" sz="1600" dirty="0">
                          <a:effectLst/>
                          <a:latin typeface="+mn-lt"/>
                          <a:ea typeface="Times New Roman" panose="02020603050405020304" pitchFamily="18" charset="0"/>
                        </a:rPr>
                        <a:t>permitir que o usuário possa arrastar as peças e editar suas informações conforme for desejado</a:t>
                      </a:r>
                    </a:p>
                  </a:txBody>
                  <a:tcPr marL="44450" marR="44450" marT="0" marB="0"/>
                </a:tc>
                <a:extLst>
                  <a:ext uri="{0D108BD9-81ED-4DB2-BD59-A6C34878D82A}">
                    <a16:rowId xmlns:a16="http://schemas.microsoft.com/office/drawing/2014/main" val="3521484442"/>
                  </a:ext>
                </a:extLst>
              </a:tr>
              <a:tr h="370840">
                <a:tc>
                  <a:txBody>
                    <a:bodyPr/>
                    <a:lstStyle/>
                    <a:p>
                      <a:r>
                        <a:rPr lang="pt-BR" sz="1600" dirty="0">
                          <a:effectLst/>
                          <a:latin typeface="+mn-lt"/>
                          <a:ea typeface="Times New Roman" panose="02020603050405020304" pitchFamily="18" charset="0"/>
                        </a:rPr>
                        <a:t>RF03</a:t>
                      </a:r>
                    </a:p>
                  </a:txBody>
                  <a:tcPr marL="44450" marR="44450" marT="0" marB="0"/>
                </a:tc>
                <a:tc>
                  <a:txBody>
                    <a:bodyPr/>
                    <a:lstStyle/>
                    <a:p>
                      <a:r>
                        <a:rPr lang="pt-BR" sz="1600" dirty="0">
                          <a:effectLst/>
                          <a:latin typeface="+mn-lt"/>
                          <a:ea typeface="Times New Roman" panose="02020603050405020304" pitchFamily="18" charset="0"/>
                        </a:rPr>
                        <a:t>permitir que o usuário possa mexer no tema da aplicação (modo claro ou modo escuro) conforme melhor lhe agradar</a:t>
                      </a:r>
                    </a:p>
                  </a:txBody>
                  <a:tcPr marL="44450" marR="44450" marT="0" marB="0"/>
                </a:tc>
                <a:extLst>
                  <a:ext uri="{0D108BD9-81ED-4DB2-BD59-A6C34878D82A}">
                    <a16:rowId xmlns:a16="http://schemas.microsoft.com/office/drawing/2014/main" val="585987131"/>
                  </a:ext>
                </a:extLst>
              </a:tr>
              <a:tr h="370840">
                <a:tc>
                  <a:txBody>
                    <a:bodyPr/>
                    <a:lstStyle/>
                    <a:p>
                      <a:r>
                        <a:rPr lang="pt-BR" sz="1600" dirty="0">
                          <a:effectLst/>
                          <a:latin typeface="+mn-lt"/>
                          <a:ea typeface="Times New Roman" panose="02020603050405020304" pitchFamily="18" charset="0"/>
                        </a:rPr>
                        <a:t>RF04</a:t>
                      </a:r>
                    </a:p>
                  </a:txBody>
                  <a:tcPr marL="44450" marR="44450" marT="0" marB="0"/>
                </a:tc>
                <a:tc>
                  <a:txBody>
                    <a:bodyPr/>
                    <a:lstStyle/>
                    <a:p>
                      <a:r>
                        <a:rPr lang="pt-BR" sz="1600" dirty="0">
                          <a:effectLst/>
                          <a:latin typeface="+mn-lt"/>
                          <a:ea typeface="Times New Roman" panose="02020603050405020304" pitchFamily="18" charset="0"/>
                        </a:rPr>
                        <a:t>permitir que o usuário possa fazer uso da câmera com todas as suas propriedades para que funcione correta e completamente</a:t>
                      </a:r>
                    </a:p>
                  </a:txBody>
                  <a:tcPr marL="44450" marR="44450" marT="0" marB="0"/>
                </a:tc>
                <a:extLst>
                  <a:ext uri="{0D108BD9-81ED-4DB2-BD59-A6C34878D82A}">
                    <a16:rowId xmlns:a16="http://schemas.microsoft.com/office/drawing/2014/main" val="3904991917"/>
                  </a:ext>
                </a:extLst>
              </a:tr>
              <a:tr h="370840">
                <a:tc>
                  <a:txBody>
                    <a:bodyPr/>
                    <a:lstStyle/>
                    <a:p>
                      <a:r>
                        <a:rPr lang="pt-BR" sz="1600" dirty="0">
                          <a:effectLst/>
                          <a:latin typeface="+mn-lt"/>
                          <a:ea typeface="Times New Roman" panose="02020603050405020304" pitchFamily="18" charset="0"/>
                        </a:rPr>
                        <a:t>RF05</a:t>
                      </a:r>
                    </a:p>
                  </a:txBody>
                  <a:tcPr marL="44450" marR="44450" marT="0" marB="0"/>
                </a:tc>
                <a:tc>
                  <a:txBody>
                    <a:bodyPr/>
                    <a:lstStyle/>
                    <a:p>
                      <a:r>
                        <a:rPr lang="pt-BR" sz="1600" dirty="0">
                          <a:effectLst/>
                          <a:latin typeface="+mn-lt"/>
                          <a:ea typeface="Times New Roman" panose="02020603050405020304" pitchFamily="18" charset="0"/>
                        </a:rPr>
                        <a:t>permitir que o usuário possa realizar exercícios pré-definidos, a fim de treinar seus conhecimentos adquiridos</a:t>
                      </a:r>
                    </a:p>
                  </a:txBody>
                  <a:tcPr marL="44450" marR="44450" marT="0" marB="0"/>
                </a:tc>
                <a:extLst>
                  <a:ext uri="{0D108BD9-81ED-4DB2-BD59-A6C34878D82A}">
                    <a16:rowId xmlns:a16="http://schemas.microsoft.com/office/drawing/2014/main" val="3097789762"/>
                  </a:ext>
                </a:extLst>
              </a:tr>
              <a:tr h="370840">
                <a:tc>
                  <a:txBody>
                    <a:bodyPr/>
                    <a:lstStyle/>
                    <a:p>
                      <a:r>
                        <a:rPr lang="en-US" sz="1600" dirty="0">
                          <a:effectLst/>
                          <a:latin typeface="+mn-lt"/>
                          <a:ea typeface="Times New Roman" panose="02020603050405020304" pitchFamily="18" charset="0"/>
                        </a:rPr>
                        <a:t>RF06</a:t>
                      </a:r>
                      <a:endParaRPr lang="pt-BR" sz="1600" dirty="0">
                        <a:effectLst/>
                        <a:latin typeface="+mn-lt"/>
                        <a:ea typeface="Times New Roman" panose="02020603050405020304" pitchFamily="18" charset="0"/>
                      </a:endParaRPr>
                    </a:p>
                  </a:txBody>
                  <a:tcPr marL="44450" marR="44450" marT="0" marB="0"/>
                </a:tc>
                <a:tc>
                  <a:txBody>
                    <a:bodyPr/>
                    <a:lstStyle/>
                    <a:p>
                      <a:r>
                        <a:rPr lang="pt-BR" sz="1600" dirty="0">
                          <a:effectLst/>
                          <a:latin typeface="+mn-lt"/>
                          <a:ea typeface="Times New Roman" panose="02020603050405020304" pitchFamily="18" charset="0"/>
                        </a:rPr>
                        <a:t>permitir que o usuário saiba se acertou o exercício de treinamento ou não e, caso tenha acertado, qual foi a porcentagem desse acerto</a:t>
                      </a:r>
                    </a:p>
                  </a:txBody>
                  <a:tcPr marL="44450" marR="44450" marT="0" marB="0"/>
                </a:tc>
                <a:extLst>
                  <a:ext uri="{0D108BD9-81ED-4DB2-BD59-A6C34878D82A}">
                    <a16:rowId xmlns:a16="http://schemas.microsoft.com/office/drawing/2014/main" val="2951001009"/>
                  </a:ext>
                </a:extLst>
              </a:tr>
              <a:tr h="370840">
                <a:tc>
                  <a:txBody>
                    <a:bodyPr/>
                    <a:lstStyle/>
                    <a:p>
                      <a:r>
                        <a:rPr lang="en-US" sz="1600" dirty="0">
                          <a:effectLst/>
                          <a:latin typeface="+mn-lt"/>
                          <a:ea typeface="Times New Roman" panose="02020603050405020304" pitchFamily="18" charset="0"/>
                        </a:rPr>
                        <a:t>RF07</a:t>
                      </a:r>
                      <a:endParaRPr lang="pt-BR" sz="1600" dirty="0">
                        <a:effectLst/>
                        <a:latin typeface="+mn-lt"/>
                        <a:ea typeface="Times New Roman" panose="02020603050405020304" pitchFamily="18" charset="0"/>
                      </a:endParaRPr>
                    </a:p>
                  </a:txBody>
                  <a:tcPr marL="44450" marR="44450" marT="0" marB="0"/>
                </a:tc>
                <a:tc>
                  <a:txBody>
                    <a:bodyPr/>
                    <a:lstStyle/>
                    <a:p>
                      <a:r>
                        <a:rPr lang="pt-BR" sz="1600" dirty="0">
                          <a:effectLst/>
                          <a:latin typeface="+mn-lt"/>
                          <a:ea typeface="Times New Roman" panose="02020603050405020304" pitchFamily="18" charset="0"/>
                        </a:rPr>
                        <a:t>permitir que o usuário possa importar e exportar a cena criada com as peças em formato </a:t>
                      </a:r>
                      <a:r>
                        <a:rPr lang="pt-BR" sz="1600" dirty="0" err="1">
                          <a:effectLst/>
                          <a:latin typeface="+mn-lt"/>
                          <a:ea typeface="Times New Roman" panose="02020603050405020304" pitchFamily="18" charset="0"/>
                        </a:rPr>
                        <a:t>JavaScript</a:t>
                      </a:r>
                      <a:r>
                        <a:rPr lang="pt-BR" sz="1600" dirty="0">
                          <a:effectLst/>
                          <a:latin typeface="+mn-lt"/>
                          <a:ea typeface="Times New Roman" panose="02020603050405020304" pitchFamily="18" charset="0"/>
                        </a:rPr>
                        <a:t> </a:t>
                      </a:r>
                      <a:r>
                        <a:rPr lang="pt-BR" sz="1600" dirty="0" err="1">
                          <a:effectLst/>
                          <a:latin typeface="+mn-lt"/>
                          <a:ea typeface="Times New Roman" panose="02020603050405020304" pitchFamily="18" charset="0"/>
                        </a:rPr>
                        <a:t>Object</a:t>
                      </a:r>
                      <a:r>
                        <a:rPr lang="pt-BR" sz="1600" dirty="0">
                          <a:effectLst/>
                          <a:latin typeface="+mn-lt"/>
                          <a:ea typeface="Times New Roman" panose="02020603050405020304" pitchFamily="18" charset="0"/>
                        </a:rPr>
                        <a:t> </a:t>
                      </a:r>
                      <a:r>
                        <a:rPr lang="pt-BR" sz="1600" dirty="0" err="1">
                          <a:effectLst/>
                          <a:latin typeface="+mn-lt"/>
                          <a:ea typeface="Times New Roman" panose="02020603050405020304" pitchFamily="18" charset="0"/>
                        </a:rPr>
                        <a:t>Notation</a:t>
                      </a:r>
                      <a:r>
                        <a:rPr lang="pt-BR" sz="1600" dirty="0">
                          <a:effectLst/>
                          <a:latin typeface="+mn-lt"/>
                          <a:ea typeface="Times New Roman" panose="02020603050405020304" pitchFamily="18" charset="0"/>
                        </a:rPr>
                        <a:t> (JSON)</a:t>
                      </a:r>
                    </a:p>
                  </a:txBody>
                  <a:tcPr marL="44450" marR="44450" marT="0" marB="0"/>
                </a:tc>
                <a:extLst>
                  <a:ext uri="{0D108BD9-81ED-4DB2-BD59-A6C34878D82A}">
                    <a16:rowId xmlns:a16="http://schemas.microsoft.com/office/drawing/2014/main" val="412054234"/>
                  </a:ext>
                </a:extLst>
              </a:tr>
            </a:tbl>
          </a:graphicData>
        </a:graphic>
      </p:graphicFrame>
      <p:sp>
        <p:nvSpPr>
          <p:cNvPr id="3" name="CaixaDeTexto 7">
            <a:extLst>
              <a:ext uri="{FF2B5EF4-FFF2-40B4-BE49-F238E27FC236}">
                <a16:creationId xmlns:a16="http://schemas.microsoft.com/office/drawing/2014/main" id="{CD3CE881-4DD8-15D4-E62B-B125C6DCAF64}"/>
              </a:ext>
            </a:extLst>
          </p:cNvPr>
          <p:cNvSpPr txBox="1">
            <a:spLocks noChangeArrowheads="1"/>
          </p:cNvSpPr>
          <p:nvPr/>
        </p:nvSpPr>
        <p:spPr bwMode="auto">
          <a:xfrm>
            <a:off x="3345391" y="1247001"/>
            <a:ext cx="24945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4 – Requisitos Funcionais</a:t>
            </a:r>
          </a:p>
        </p:txBody>
      </p:sp>
    </p:spTree>
    <p:extLst>
      <p:ext uri="{BB962C8B-B14F-4D97-AF65-F5344CB8AC3E}">
        <p14:creationId xmlns:p14="http://schemas.microsoft.com/office/powerpoint/2010/main" val="199764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graphicFrame>
        <p:nvGraphicFramePr>
          <p:cNvPr id="5" name="Espaço Reservado para Conteúdo 4">
            <a:extLst>
              <a:ext uri="{FF2B5EF4-FFF2-40B4-BE49-F238E27FC236}">
                <a16:creationId xmlns:a16="http://schemas.microsoft.com/office/drawing/2014/main" id="{66031866-7812-4DB9-C73C-94E9856ACF76}"/>
              </a:ext>
            </a:extLst>
          </p:cNvPr>
          <p:cNvGraphicFramePr>
            <a:graphicFrameLocks noGrp="1"/>
          </p:cNvGraphicFramePr>
          <p:nvPr>
            <p:ph idx="1"/>
            <p:extLst>
              <p:ext uri="{D42A27DB-BD31-4B8C-83A1-F6EECF244321}">
                <p14:modId xmlns:p14="http://schemas.microsoft.com/office/powerpoint/2010/main" val="248231223"/>
              </p:ext>
            </p:extLst>
          </p:nvPr>
        </p:nvGraphicFramePr>
        <p:xfrm>
          <a:off x="467544" y="2132856"/>
          <a:ext cx="8229600" cy="2208177"/>
        </p:xfrm>
        <a:graphic>
          <a:graphicData uri="http://schemas.openxmlformats.org/drawingml/2006/table">
            <a:tbl>
              <a:tblPr firstRow="1" bandRow="1">
                <a:tableStyleId>{5C22544A-7EE6-4342-B048-85BDC9FD1C3A}</a:tableStyleId>
              </a:tblPr>
              <a:tblGrid>
                <a:gridCol w="1018456">
                  <a:extLst>
                    <a:ext uri="{9D8B030D-6E8A-4147-A177-3AD203B41FA5}">
                      <a16:colId xmlns:a16="http://schemas.microsoft.com/office/drawing/2014/main" val="1062069467"/>
                    </a:ext>
                  </a:extLst>
                </a:gridCol>
                <a:gridCol w="7211144">
                  <a:extLst>
                    <a:ext uri="{9D8B030D-6E8A-4147-A177-3AD203B41FA5}">
                      <a16:colId xmlns:a16="http://schemas.microsoft.com/office/drawing/2014/main" val="3764667543"/>
                    </a:ext>
                  </a:extLst>
                </a:gridCol>
              </a:tblGrid>
              <a:tr h="500604">
                <a:tc gridSpan="2">
                  <a:txBody>
                    <a:bodyPr/>
                    <a:lstStyle/>
                    <a:p>
                      <a:pPr algn="ctr"/>
                      <a:r>
                        <a:rPr lang="pt-BR" dirty="0">
                          <a:solidFill>
                            <a:schemeClr val="tx1"/>
                          </a:solidFill>
                        </a:rPr>
                        <a:t>Requisitos Não Funcionais da Ferramenta</a:t>
                      </a:r>
                    </a:p>
                  </a:txBody>
                  <a:tcPr/>
                </a:tc>
                <a:tc hMerge="1">
                  <a:txBody>
                    <a:bodyPr/>
                    <a:lstStyle/>
                    <a:p>
                      <a:endParaRPr lang="pt-BR" dirty="0"/>
                    </a:p>
                  </a:txBody>
                  <a:tcPr/>
                </a:tc>
                <a:extLst>
                  <a:ext uri="{0D108BD9-81ED-4DB2-BD59-A6C34878D82A}">
                    <a16:rowId xmlns:a16="http://schemas.microsoft.com/office/drawing/2014/main" val="950693913"/>
                  </a:ext>
                </a:extLst>
              </a:tr>
              <a:tr h="658329">
                <a:tc>
                  <a:txBody>
                    <a:bodyPr/>
                    <a:lstStyle/>
                    <a:p>
                      <a:r>
                        <a:rPr lang="pt-BR" sz="1800" dirty="0">
                          <a:effectLst/>
                          <a:latin typeface="+mn-lt"/>
                          <a:ea typeface="Times New Roman" panose="02020603050405020304" pitchFamily="18" charset="0"/>
                        </a:rPr>
                        <a:t>RNF01</a:t>
                      </a:r>
                    </a:p>
                  </a:txBody>
                  <a:tcPr marL="44450" marR="44450" marT="0" marB="0"/>
                </a:tc>
                <a:tc>
                  <a:txBody>
                    <a:bodyPr/>
                    <a:lstStyle/>
                    <a:p>
                      <a:r>
                        <a:rPr lang="pt-BR" sz="1800" dirty="0">
                          <a:effectLst/>
                          <a:latin typeface="+mn-lt"/>
                          <a:ea typeface="Times New Roman" panose="02020603050405020304" pitchFamily="18" charset="0"/>
                        </a:rPr>
                        <a:t>utilizar o motor de jogos Unity em conjunto com a </a:t>
                      </a:r>
                      <a:r>
                        <a:rPr lang="pt-BR" sz="1800" dirty="0" err="1">
                          <a:effectLst/>
                          <a:latin typeface="+mn-lt"/>
                          <a:ea typeface="Times New Roman" panose="02020603050405020304" pitchFamily="18" charset="0"/>
                        </a:rPr>
                        <a:t>Integrated</a:t>
                      </a:r>
                      <a:r>
                        <a:rPr lang="pt-BR" sz="1800" dirty="0">
                          <a:effectLst/>
                          <a:latin typeface="+mn-lt"/>
                          <a:ea typeface="Times New Roman" panose="02020603050405020304" pitchFamily="18" charset="0"/>
                        </a:rPr>
                        <a:t> </a:t>
                      </a:r>
                      <a:r>
                        <a:rPr lang="pt-BR" sz="1800" dirty="0" err="1">
                          <a:effectLst/>
                          <a:latin typeface="+mn-lt"/>
                          <a:ea typeface="Times New Roman" panose="02020603050405020304" pitchFamily="18" charset="0"/>
                        </a:rPr>
                        <a:t>Development</a:t>
                      </a:r>
                      <a:r>
                        <a:rPr lang="pt-BR" sz="1800" dirty="0">
                          <a:effectLst/>
                          <a:latin typeface="+mn-lt"/>
                          <a:ea typeface="Times New Roman" panose="02020603050405020304" pitchFamily="18" charset="0"/>
                        </a:rPr>
                        <a:t> </a:t>
                      </a:r>
                      <a:r>
                        <a:rPr lang="pt-BR" sz="1800" dirty="0" err="1">
                          <a:effectLst/>
                          <a:latin typeface="+mn-lt"/>
                          <a:ea typeface="Times New Roman" panose="02020603050405020304" pitchFamily="18" charset="0"/>
                        </a:rPr>
                        <a:t>Environment</a:t>
                      </a:r>
                      <a:r>
                        <a:rPr lang="pt-BR" sz="1800" dirty="0">
                          <a:effectLst/>
                          <a:latin typeface="+mn-lt"/>
                          <a:ea typeface="Times New Roman" panose="02020603050405020304" pitchFamily="18" charset="0"/>
                        </a:rPr>
                        <a:t> (IDE) Visual Studio</a:t>
                      </a:r>
                    </a:p>
                  </a:txBody>
                  <a:tcPr marL="44450" marR="44450" marT="0" marB="0"/>
                </a:tc>
                <a:extLst>
                  <a:ext uri="{0D108BD9-81ED-4DB2-BD59-A6C34878D82A}">
                    <a16:rowId xmlns:a16="http://schemas.microsoft.com/office/drawing/2014/main" val="916714599"/>
                  </a:ext>
                </a:extLst>
              </a:tr>
              <a:tr h="500604">
                <a:tc>
                  <a:txBody>
                    <a:bodyPr/>
                    <a:lstStyle/>
                    <a:p>
                      <a:r>
                        <a:rPr lang="pt-BR" sz="1800">
                          <a:effectLst/>
                          <a:latin typeface="+mn-lt"/>
                          <a:ea typeface="Times New Roman" panose="02020603050405020304" pitchFamily="18" charset="0"/>
                        </a:rPr>
                        <a:t>RNF02</a:t>
                      </a:r>
                    </a:p>
                  </a:txBody>
                  <a:tcPr marL="44450" marR="44450" marT="0" marB="0"/>
                </a:tc>
                <a:tc>
                  <a:txBody>
                    <a:bodyPr/>
                    <a:lstStyle/>
                    <a:p>
                      <a:r>
                        <a:rPr lang="pt-BR" sz="1800">
                          <a:effectLst/>
                          <a:latin typeface="+mn-lt"/>
                          <a:ea typeface="Times New Roman" panose="02020603050405020304" pitchFamily="18" charset="0"/>
                        </a:rPr>
                        <a:t>utilizar a linguagem de programação C# para implementação</a:t>
                      </a:r>
                    </a:p>
                  </a:txBody>
                  <a:tcPr marL="44450" marR="44450" marT="0" marB="0"/>
                </a:tc>
                <a:extLst>
                  <a:ext uri="{0D108BD9-81ED-4DB2-BD59-A6C34878D82A}">
                    <a16:rowId xmlns:a16="http://schemas.microsoft.com/office/drawing/2014/main" val="1801348537"/>
                  </a:ext>
                </a:extLst>
              </a:tr>
              <a:tr h="500604">
                <a:tc>
                  <a:txBody>
                    <a:bodyPr/>
                    <a:lstStyle/>
                    <a:p>
                      <a:r>
                        <a:rPr lang="pt-BR" sz="1800">
                          <a:effectLst/>
                          <a:latin typeface="+mn-lt"/>
                          <a:ea typeface="Times New Roman" panose="02020603050405020304" pitchFamily="18" charset="0"/>
                        </a:rPr>
                        <a:t>RNF03</a:t>
                      </a:r>
                    </a:p>
                  </a:txBody>
                  <a:tcPr marL="44450" marR="44450" marT="0" marB="0"/>
                </a:tc>
                <a:tc>
                  <a:txBody>
                    <a:bodyPr/>
                    <a:lstStyle/>
                    <a:p>
                      <a:r>
                        <a:rPr lang="pt-BR" sz="1800" dirty="0">
                          <a:effectLst/>
                          <a:latin typeface="+mn-lt"/>
                          <a:ea typeface="Times New Roman" panose="02020603050405020304" pitchFamily="18" charset="0"/>
                        </a:rPr>
                        <a:t>ser desenvolvido para plataforma desktop (apenas para Windows) e web</a:t>
                      </a:r>
                    </a:p>
                  </a:txBody>
                  <a:tcPr marL="44450" marR="44450" marT="0" marB="0"/>
                </a:tc>
                <a:extLst>
                  <a:ext uri="{0D108BD9-81ED-4DB2-BD59-A6C34878D82A}">
                    <a16:rowId xmlns:a16="http://schemas.microsoft.com/office/drawing/2014/main" val="3684593762"/>
                  </a:ext>
                </a:extLst>
              </a:tr>
            </a:tbl>
          </a:graphicData>
        </a:graphic>
      </p:graphicFrame>
      <p:sp>
        <p:nvSpPr>
          <p:cNvPr id="6" name="Rectangle 8">
            <a:extLst>
              <a:ext uri="{FF2B5EF4-FFF2-40B4-BE49-F238E27FC236}">
                <a16:creationId xmlns:a16="http://schemas.microsoft.com/office/drawing/2014/main" id="{1208DC2E-FE49-D687-C7FB-4793BF2F39EA}"/>
              </a:ext>
            </a:extLst>
          </p:cNvPr>
          <p:cNvSpPr>
            <a:spLocks noChangeArrowheads="1"/>
          </p:cNvSpPr>
          <p:nvPr/>
        </p:nvSpPr>
        <p:spPr bwMode="auto">
          <a:xfrm>
            <a:off x="-651644" y="4292997"/>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856C5EC1-7F02-DEA3-46F2-59743A0F5D24}"/>
              </a:ext>
            </a:extLst>
          </p:cNvPr>
          <p:cNvSpPr txBox="1">
            <a:spLocks noChangeArrowheads="1"/>
          </p:cNvSpPr>
          <p:nvPr/>
        </p:nvSpPr>
        <p:spPr bwMode="auto">
          <a:xfrm>
            <a:off x="3173144" y="1855857"/>
            <a:ext cx="2818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5 – Requisitos Não Funcionais</a:t>
            </a:r>
          </a:p>
        </p:txBody>
      </p:sp>
    </p:spTree>
    <p:extLst>
      <p:ext uri="{BB962C8B-B14F-4D97-AF65-F5344CB8AC3E}">
        <p14:creationId xmlns:p14="http://schemas.microsoft.com/office/powerpoint/2010/main" val="271278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6" name="Imagem 5" descr="Diagrama&#10;&#10;Descrição gerada automaticamente">
            <a:extLst>
              <a:ext uri="{FF2B5EF4-FFF2-40B4-BE49-F238E27FC236}">
                <a16:creationId xmlns:a16="http://schemas.microsoft.com/office/drawing/2014/main" id="{B27B4D39-56E8-EDD1-911B-104E488BE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7200" y="2014533"/>
            <a:ext cx="8229600" cy="3477006"/>
          </a:xfrm>
          <a:prstGeom prst="rect">
            <a:avLst/>
          </a:prstGeom>
          <a:noFill/>
          <a:ln w="12700">
            <a:solidFill>
              <a:schemeClr val="tx1"/>
            </a:solidFill>
          </a:ln>
        </p:spPr>
      </p:pic>
      <p:sp>
        <p:nvSpPr>
          <p:cNvPr id="7" name="Rectangle 8">
            <a:extLst>
              <a:ext uri="{FF2B5EF4-FFF2-40B4-BE49-F238E27FC236}">
                <a16:creationId xmlns:a16="http://schemas.microsoft.com/office/drawing/2014/main" id="{ADA93C0F-6DE0-BD8F-D520-3A44F0758A0E}"/>
              </a:ext>
            </a:extLst>
          </p:cNvPr>
          <p:cNvSpPr>
            <a:spLocks noChangeArrowheads="1"/>
          </p:cNvSpPr>
          <p:nvPr/>
        </p:nvSpPr>
        <p:spPr bwMode="auto">
          <a:xfrm>
            <a:off x="-661988" y="5491539"/>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BE4E8BB5-8E16-E1A3-AB03-0568399EA2CE}"/>
              </a:ext>
            </a:extLst>
          </p:cNvPr>
          <p:cNvSpPr txBox="1">
            <a:spLocks noChangeArrowheads="1"/>
          </p:cNvSpPr>
          <p:nvPr/>
        </p:nvSpPr>
        <p:spPr bwMode="auto">
          <a:xfrm>
            <a:off x="2649839" y="1694920"/>
            <a:ext cx="38443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2 – Diagrama de classes Exercício e Resposta</a:t>
            </a:r>
          </a:p>
        </p:txBody>
      </p:sp>
    </p:spTree>
    <p:extLst>
      <p:ext uri="{BB962C8B-B14F-4D97-AF65-F5344CB8AC3E}">
        <p14:creationId xmlns:p14="http://schemas.microsoft.com/office/powerpoint/2010/main" val="296160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3" name="Imagem 2" descr="Diagrama&#10;&#10;Descrição gerada automaticamente">
            <a:extLst>
              <a:ext uri="{FF2B5EF4-FFF2-40B4-BE49-F238E27FC236}">
                <a16:creationId xmlns:a16="http://schemas.microsoft.com/office/drawing/2014/main" id="{83C9FC08-573B-4F52-06C5-794C89839AE1}"/>
              </a:ext>
            </a:extLst>
          </p:cNvPr>
          <p:cNvPicPr>
            <a:picLocks noChangeAspect="1"/>
          </p:cNvPicPr>
          <p:nvPr/>
        </p:nvPicPr>
        <p:blipFill rotWithShape="1">
          <a:blip r:embed="rId2">
            <a:extLst>
              <a:ext uri="{28A0092B-C50C-407E-A947-70E740481C1C}">
                <a14:useLocalDpi xmlns:a14="http://schemas.microsoft.com/office/drawing/2010/main" val="0"/>
              </a:ext>
            </a:extLst>
          </a:blip>
          <a:srcRect b="1119"/>
          <a:stretch/>
        </p:blipFill>
        <p:spPr bwMode="auto">
          <a:xfrm>
            <a:off x="457200" y="1688143"/>
            <a:ext cx="8229600" cy="4129786"/>
          </a:xfrm>
          <a:prstGeom prst="rect">
            <a:avLst/>
          </a:prstGeom>
          <a:noFill/>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4" name="Rectangle 8">
            <a:extLst>
              <a:ext uri="{FF2B5EF4-FFF2-40B4-BE49-F238E27FC236}">
                <a16:creationId xmlns:a16="http://schemas.microsoft.com/office/drawing/2014/main" id="{7C93994E-5D4B-F120-CF1B-498C67E40175}"/>
              </a:ext>
            </a:extLst>
          </p:cNvPr>
          <p:cNvSpPr>
            <a:spLocks noChangeArrowheads="1"/>
          </p:cNvSpPr>
          <p:nvPr/>
        </p:nvSpPr>
        <p:spPr bwMode="auto">
          <a:xfrm>
            <a:off x="-661988" y="5849655"/>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4A534561-7B22-C5E9-241E-A148D5E0DB17}"/>
              </a:ext>
            </a:extLst>
          </p:cNvPr>
          <p:cNvSpPr txBox="1">
            <a:spLocks noChangeArrowheads="1"/>
          </p:cNvSpPr>
          <p:nvPr/>
        </p:nvSpPr>
        <p:spPr bwMode="auto">
          <a:xfrm>
            <a:off x="2367859" y="1379418"/>
            <a:ext cx="4428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3 – Diagrama de classes </a:t>
            </a:r>
            <a:r>
              <a:rPr lang="pt-BR" altLang="pt-BR" sz="1200" dirty="0" err="1"/>
              <a:t>TutorialNovo</a:t>
            </a:r>
            <a:r>
              <a:rPr lang="pt-BR" altLang="pt-BR" sz="1200" dirty="0"/>
              <a:t> e </a:t>
            </a:r>
            <a:r>
              <a:rPr lang="pt-BR" altLang="pt-BR" sz="1200" dirty="0" err="1"/>
              <a:t>ChecarColisao</a:t>
            </a:r>
            <a:endParaRPr lang="pt-BR" altLang="pt-BR" sz="1200" dirty="0"/>
          </a:p>
        </p:txBody>
      </p:sp>
    </p:spTree>
    <p:extLst>
      <p:ext uri="{BB962C8B-B14F-4D97-AF65-F5344CB8AC3E}">
        <p14:creationId xmlns:p14="http://schemas.microsoft.com/office/powerpoint/2010/main" val="87094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3" name="Imagem 2" descr="Texto, Email&#10;&#10;Descrição gerada automaticamente">
            <a:extLst>
              <a:ext uri="{FF2B5EF4-FFF2-40B4-BE49-F238E27FC236}">
                <a16:creationId xmlns:a16="http://schemas.microsoft.com/office/drawing/2014/main" id="{85EBDD5D-6EED-821B-2E7A-339B5BF78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37969" y="1404456"/>
            <a:ext cx="5668059" cy="4959551"/>
          </a:xfrm>
          <a:prstGeom prst="rect">
            <a:avLst/>
          </a:prstGeom>
          <a:noFill/>
          <a:ln w="12700">
            <a:solidFill>
              <a:schemeClr val="tx1"/>
            </a:solidFill>
          </a:ln>
        </p:spPr>
      </p:pic>
      <p:sp>
        <p:nvSpPr>
          <p:cNvPr id="4" name="Rectangle 8">
            <a:extLst>
              <a:ext uri="{FF2B5EF4-FFF2-40B4-BE49-F238E27FC236}">
                <a16:creationId xmlns:a16="http://schemas.microsoft.com/office/drawing/2014/main" id="{B3F3EB41-F462-4E1D-EF50-DB6D590C6332}"/>
              </a:ext>
            </a:extLst>
          </p:cNvPr>
          <p:cNvSpPr>
            <a:spLocks noChangeArrowheads="1"/>
          </p:cNvSpPr>
          <p:nvPr/>
        </p:nvSpPr>
        <p:spPr bwMode="auto">
          <a:xfrm>
            <a:off x="-661989" y="638827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DC55EBC2-60A9-19F9-0F70-E60BEF274951}"/>
              </a:ext>
            </a:extLst>
          </p:cNvPr>
          <p:cNvSpPr txBox="1">
            <a:spLocks noChangeArrowheads="1"/>
          </p:cNvSpPr>
          <p:nvPr/>
        </p:nvSpPr>
        <p:spPr bwMode="auto">
          <a:xfrm>
            <a:off x="3119741" y="1127457"/>
            <a:ext cx="2904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4 – Diagrama de classes Arquivo</a:t>
            </a:r>
          </a:p>
        </p:txBody>
      </p:sp>
    </p:spTree>
    <p:extLst>
      <p:ext uri="{BB962C8B-B14F-4D97-AF65-F5344CB8AC3E}">
        <p14:creationId xmlns:p14="http://schemas.microsoft.com/office/powerpoint/2010/main" val="1932843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wrap="square" anchor="ctr">
            <a:normAutofit/>
          </a:bodyPr>
          <a:lstStyle/>
          <a:p>
            <a:r>
              <a:rPr lang="pt-BR" dirty="0"/>
              <a:t>Especificação</a:t>
            </a:r>
          </a:p>
        </p:txBody>
      </p:sp>
      <p:pic>
        <p:nvPicPr>
          <p:cNvPr id="4" name="Imagem 3" descr="Tabela&#10;&#10;Descrição gerada automaticamente">
            <a:extLst>
              <a:ext uri="{FF2B5EF4-FFF2-40B4-BE49-F238E27FC236}">
                <a16:creationId xmlns:a16="http://schemas.microsoft.com/office/drawing/2014/main" id="{89ACB0C8-3F02-9358-22CB-C1FC01295F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1108" y="1675897"/>
            <a:ext cx="3302471" cy="3506206"/>
          </a:xfrm>
          <a:prstGeom prst="rect">
            <a:avLst/>
          </a:prstGeom>
          <a:noFill/>
          <a:ln w="12700">
            <a:solidFill>
              <a:schemeClr val="tx1"/>
            </a:solidFill>
          </a:ln>
        </p:spPr>
      </p:pic>
      <p:sp>
        <p:nvSpPr>
          <p:cNvPr id="5" name="Rectangle 8">
            <a:extLst>
              <a:ext uri="{FF2B5EF4-FFF2-40B4-BE49-F238E27FC236}">
                <a16:creationId xmlns:a16="http://schemas.microsoft.com/office/drawing/2014/main" id="{B95809B0-1F2D-D515-2383-F64A364A5B8E}"/>
              </a:ext>
            </a:extLst>
          </p:cNvPr>
          <p:cNvSpPr>
            <a:spLocks noChangeArrowheads="1"/>
          </p:cNvSpPr>
          <p:nvPr/>
        </p:nvSpPr>
        <p:spPr bwMode="auto">
          <a:xfrm>
            <a:off x="-651645" y="5182103"/>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34636E62-9F29-5F46-612C-5C8A0C9311C4}"/>
              </a:ext>
            </a:extLst>
          </p:cNvPr>
          <p:cNvSpPr txBox="1">
            <a:spLocks noChangeArrowheads="1"/>
          </p:cNvSpPr>
          <p:nvPr/>
        </p:nvSpPr>
        <p:spPr bwMode="auto">
          <a:xfrm>
            <a:off x="2907782" y="1414287"/>
            <a:ext cx="33491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Figura 5 – Diagrama de classes </a:t>
            </a:r>
            <a:r>
              <a:rPr lang="pt-BR" altLang="pt-BR" sz="1200" dirty="0" err="1"/>
              <a:t>TrocaDeTema</a:t>
            </a:r>
            <a:endParaRPr lang="pt-BR" altLang="pt-BR" sz="1200" dirty="0"/>
          </a:p>
        </p:txBody>
      </p:sp>
    </p:spTree>
    <p:extLst>
      <p:ext uri="{BB962C8B-B14F-4D97-AF65-F5344CB8AC3E}">
        <p14:creationId xmlns:p14="http://schemas.microsoft.com/office/powerpoint/2010/main" val="426248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normAutofit lnSpcReduction="10000"/>
          </a:bodyPr>
          <a:lstStyle/>
          <a:p>
            <a:r>
              <a:rPr lang="pt-BR" dirty="0"/>
              <a:t>Softwares usados: Unity 2022.1.13f, IDE Visual Studio 2019 16.11.34, Draw.io 1.0 e </a:t>
            </a:r>
            <a:r>
              <a:rPr lang="pt-BR" dirty="0" err="1"/>
              <a:t>Paint</a:t>
            </a:r>
            <a:r>
              <a:rPr lang="pt-BR" dirty="0"/>
              <a:t> 3D;</a:t>
            </a:r>
          </a:p>
          <a:p>
            <a:r>
              <a:rPr lang="pt-BR" dirty="0"/>
              <a:t>Principais funcionalidades:</a:t>
            </a:r>
          </a:p>
          <a:p>
            <a:pPr lvl="1"/>
            <a:r>
              <a:rPr lang="pt-BR" dirty="0"/>
              <a:t>Tutorial;</a:t>
            </a:r>
          </a:p>
          <a:p>
            <a:pPr lvl="1"/>
            <a:r>
              <a:rPr lang="pt-BR" dirty="0"/>
              <a:t>Troca de tema;</a:t>
            </a:r>
          </a:p>
          <a:p>
            <a:pPr lvl="1"/>
            <a:r>
              <a:rPr lang="pt-BR" dirty="0"/>
              <a:t>Exercícios;</a:t>
            </a:r>
          </a:p>
          <a:p>
            <a:pPr lvl="1"/>
            <a:r>
              <a:rPr lang="pt-BR" dirty="0"/>
              <a:t>Importação/Exportação;</a:t>
            </a:r>
          </a:p>
          <a:p>
            <a:pPr lvl="1"/>
            <a:r>
              <a:rPr lang="pt-BR" dirty="0"/>
              <a:t>Hierarquia de objetos.</a:t>
            </a:r>
          </a:p>
          <a:p>
            <a:endParaRPr lang="pt-BR" dirty="0"/>
          </a:p>
        </p:txBody>
      </p:sp>
    </p:spTree>
    <p:extLst>
      <p:ext uri="{BB962C8B-B14F-4D97-AF65-F5344CB8AC3E}">
        <p14:creationId xmlns:p14="http://schemas.microsoft.com/office/powerpoint/2010/main" val="306332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idx="1"/>
          </p:nvPr>
        </p:nvSpPr>
        <p:spPr/>
        <p:txBody>
          <a:bodyPr>
            <a:normAutofit/>
          </a:bodyPr>
          <a:lstStyle/>
          <a:p>
            <a:r>
              <a:rPr lang="pt-BR" b="1" dirty="0"/>
              <a:t>Tutorial</a:t>
            </a:r>
          </a:p>
          <a:p>
            <a:pPr lvl="1"/>
            <a:r>
              <a:rPr lang="pt-BR" dirty="0"/>
              <a:t>Seguiu as dicas apontadas por </a:t>
            </a:r>
            <a:r>
              <a:rPr lang="pt-BR" sz="2800" dirty="0" err="1"/>
              <a:t>Cieślak</a:t>
            </a:r>
            <a:r>
              <a:rPr lang="pt-BR" sz="2800" dirty="0"/>
              <a:t> (2021);</a:t>
            </a:r>
          </a:p>
          <a:p>
            <a:pPr lvl="1"/>
            <a:r>
              <a:rPr lang="pt-BR" dirty="0"/>
              <a:t>Telas foram criadas a partir de imagens já existentes dentro do projeto com o software </a:t>
            </a:r>
            <a:r>
              <a:rPr lang="pt-BR" dirty="0" err="1"/>
              <a:t>Paint</a:t>
            </a:r>
            <a:r>
              <a:rPr lang="pt-BR" dirty="0"/>
              <a:t> 3D;</a:t>
            </a:r>
          </a:p>
          <a:p>
            <a:pPr lvl="1"/>
            <a:r>
              <a:rPr lang="pt-BR" dirty="0"/>
              <a:t>Dois tutoriais de nove etapas cada: oito são ações e uma é parabenização. </a:t>
            </a:r>
          </a:p>
          <a:p>
            <a:endParaRPr lang="pt-BR" dirty="0"/>
          </a:p>
        </p:txBody>
      </p:sp>
    </p:spTree>
    <p:extLst>
      <p:ext uri="{BB962C8B-B14F-4D97-AF65-F5344CB8AC3E}">
        <p14:creationId xmlns:p14="http://schemas.microsoft.com/office/powerpoint/2010/main" val="340718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0EBD5085-B4C0-1386-43CC-74DDAF954C10}"/>
              </a:ext>
            </a:extLst>
          </p:cNvPr>
          <p:cNvGraphicFramePr>
            <a:graphicFrameLocks noGrp="1"/>
          </p:cNvGraphicFramePr>
          <p:nvPr>
            <p:ph idx="1"/>
            <p:extLst>
              <p:ext uri="{D42A27DB-BD31-4B8C-83A1-F6EECF244321}">
                <p14:modId xmlns:p14="http://schemas.microsoft.com/office/powerpoint/2010/main" val="2982084604"/>
              </p:ext>
            </p:extLst>
          </p:nvPr>
        </p:nvGraphicFramePr>
        <p:xfrm>
          <a:off x="457200" y="792480"/>
          <a:ext cx="8229600" cy="52730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989564905"/>
                    </a:ext>
                  </a:extLst>
                </a:gridCol>
              </a:tblGrid>
              <a:tr h="370840">
                <a:tc>
                  <a:txBody>
                    <a:bodyPr/>
                    <a:lstStyle/>
                    <a:p>
                      <a:r>
                        <a:rPr lang="pt-BR" sz="1400" dirty="0" err="1">
                          <a:solidFill>
                            <a:schemeClr val="tx1"/>
                          </a:solidFill>
                          <a:latin typeface="Courier New" panose="02070309020205020404" pitchFamily="49" charset="0"/>
                          <a:cs typeface="Courier New" panose="02070309020205020404" pitchFamily="49" charset="0"/>
                        </a:rPr>
                        <a:t>public</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void</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abrirTutorial</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switch (passo)</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case 0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render.activeSelf</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grade.isOn</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1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Camera</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2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"Objeto":</a:t>
                      </a:r>
                    </a:p>
                    <a:p>
                      <a:r>
                        <a:rPr lang="pt-BR" sz="1400" dirty="0">
                          <a:solidFill>
                            <a:schemeClr val="tx1"/>
                          </a:solidFill>
                          <a:latin typeface="Courier New" panose="02070309020205020404" pitchFamily="49" charset="0"/>
                          <a:cs typeface="Courier New" panose="02070309020205020404" pitchFamily="49" charset="0"/>
                        </a:rPr>
                        <a:t>            case 3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Iluminacao</a:t>
                      </a:r>
                      <a:r>
                        <a:rPr lang="pt-BR" sz="1400" dirty="0">
                          <a:solidFill>
                            <a:schemeClr val="tx1"/>
                          </a:solidFill>
                          <a:latin typeface="Courier New" panose="02070309020205020404" pitchFamily="49" charset="0"/>
                          <a:cs typeface="Courier New" panose="02070309020205020404" pitchFamily="49" charset="0"/>
                        </a:rPr>
                        <a:t>":</a:t>
                      </a:r>
                    </a:p>
                    <a:p>
                      <a:r>
                        <a:rPr lang="pt-BR" sz="1400" dirty="0">
                          <a:solidFill>
                            <a:schemeClr val="tx1"/>
                          </a:solidFill>
                          <a:latin typeface="Courier New" panose="02070309020205020404" pitchFamily="49" charset="0"/>
                          <a:cs typeface="Courier New" panose="02070309020205020404" pitchFamily="49" charset="0"/>
                        </a:rPr>
                        <a:t>            case 4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"Cubo":</a:t>
                      </a:r>
                    </a:p>
                    <a:p>
                      <a:r>
                        <a:rPr lang="pt-BR" sz="1400" dirty="0">
                          <a:solidFill>
                            <a:schemeClr val="tx1"/>
                          </a:solidFill>
                          <a:latin typeface="Courier New" panose="02070309020205020404" pitchFamily="49" charset="0"/>
                          <a:cs typeface="Courier New" panose="02070309020205020404" pitchFamily="49" charset="0"/>
                        </a:rPr>
                        <a:t>            case 5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colisao.encaixada</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colisao.peca</a:t>
                      </a:r>
                      <a:r>
                        <a:rPr lang="pt-BR" sz="1400" dirty="0">
                          <a:solidFill>
                            <a:schemeClr val="tx1"/>
                          </a:solidFill>
                          <a:latin typeface="Courier New" panose="02070309020205020404" pitchFamily="49" charset="0"/>
                          <a:cs typeface="Courier New" panose="02070309020205020404" pitchFamily="49" charset="0"/>
                        </a:rPr>
                        <a:t> == "Escala":</a:t>
                      </a:r>
                    </a:p>
                    <a:p>
                      <a:r>
                        <a:rPr lang="pt-BR" sz="1400" dirty="0">
                          <a:solidFill>
                            <a:schemeClr val="tx1"/>
                          </a:solidFill>
                          <a:latin typeface="Courier New" panose="02070309020205020404" pitchFamily="49" charset="0"/>
                          <a:cs typeface="Courier New" panose="02070309020205020404" pitchFamily="49" charset="0"/>
                        </a:rPr>
                        <a:t>            case 6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escala.activeSelf</a:t>
                      </a:r>
                      <a:r>
                        <a:rPr lang="pt-BR" sz="1400" dirty="0">
                          <a:solidFill>
                            <a:schemeClr val="tx1"/>
                          </a:solidFill>
                          <a:latin typeface="Courier New" panose="02070309020205020404" pitchFamily="49" charset="0"/>
                          <a:cs typeface="Courier New" panose="02070309020205020404" pitchFamily="49" charset="0"/>
                        </a:rPr>
                        <a:t> &amp;&amp; </a:t>
                      </a:r>
                      <a:r>
                        <a:rPr lang="pt-BR" sz="1400" dirty="0" err="1">
                          <a:solidFill>
                            <a:schemeClr val="tx1"/>
                          </a:solidFill>
                          <a:latin typeface="Courier New" panose="02070309020205020404" pitchFamily="49" charset="0"/>
                          <a:cs typeface="Courier New" panose="02070309020205020404" pitchFamily="49" charset="0"/>
                        </a:rPr>
                        <a:t>escalarTexto.text</a:t>
                      </a:r>
                      <a:r>
                        <a:rPr lang="pt-BR" sz="1400" dirty="0">
                          <a:solidFill>
                            <a:schemeClr val="tx1"/>
                          </a:solidFill>
                          <a:latin typeface="Courier New" panose="02070309020205020404" pitchFamily="49" charset="0"/>
                          <a:cs typeface="Courier New" panose="02070309020205020404" pitchFamily="49" charset="0"/>
                        </a:rPr>
                        <a:t> == "3":</a:t>
                      </a:r>
                    </a:p>
                    <a:p>
                      <a:r>
                        <a:rPr lang="pt-BR" sz="1400" dirty="0">
                          <a:solidFill>
                            <a:schemeClr val="tx1"/>
                          </a:solidFill>
                          <a:latin typeface="Courier New" panose="02070309020205020404" pitchFamily="49" charset="0"/>
                          <a:cs typeface="Courier New" panose="02070309020205020404" pitchFamily="49" charset="0"/>
                        </a:rPr>
                        <a:t>            case 7 </a:t>
                      </a:r>
                      <a:r>
                        <a:rPr lang="pt-BR" sz="1400" dirty="0" err="1">
                          <a:solidFill>
                            <a:schemeClr val="tx1"/>
                          </a:solidFill>
                          <a:latin typeface="Courier New" panose="02070309020205020404" pitchFamily="49" charset="0"/>
                          <a:cs typeface="Courier New" panose="02070309020205020404" pitchFamily="49" charset="0"/>
                        </a:rPr>
                        <a:t>when</a:t>
                      </a:r>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Global.listaEncaixes.Count</a:t>
                      </a:r>
                      <a:r>
                        <a:rPr lang="pt-BR" sz="1400" dirty="0">
                          <a:solidFill>
                            <a:schemeClr val="tx1"/>
                          </a:solidFill>
                          <a:latin typeface="Courier New" panose="02070309020205020404" pitchFamily="49" charset="0"/>
                          <a:cs typeface="Courier New" panose="02070309020205020404" pitchFamily="49" charset="0"/>
                        </a:rPr>
                        <a:t> == 0:</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tutorialManager</a:t>
                      </a:r>
                      <a:r>
                        <a:rPr lang="pt-BR" sz="1400" dirty="0">
                          <a:solidFill>
                            <a:schemeClr val="tx1"/>
                          </a:solidFill>
                          <a:latin typeface="Courier New" panose="02070309020205020404" pitchFamily="49" charset="0"/>
                          <a:cs typeface="Courier New" panose="02070309020205020404" pitchFamily="49" charset="0"/>
                        </a:rPr>
                        <a:t>(); //troca o painel em visualização</a:t>
                      </a:r>
                    </a:p>
                    <a:p>
                      <a:r>
                        <a:rPr lang="pt-BR" sz="1400" dirty="0">
                          <a:solidFill>
                            <a:schemeClr val="tx1"/>
                          </a:solidFill>
                          <a:latin typeface="Courier New" panose="02070309020205020404" pitchFamily="49" charset="0"/>
                          <a:cs typeface="Courier New" panose="02070309020205020404" pitchFamily="49" charset="0"/>
                        </a:rPr>
                        <a:t>                break;</a:t>
                      </a:r>
                    </a:p>
                    <a:p>
                      <a:r>
                        <a:rPr lang="pt-BR" sz="1400" dirty="0">
                          <a:solidFill>
                            <a:schemeClr val="tx1"/>
                          </a:solidFill>
                          <a:latin typeface="Courier New" panose="02070309020205020404" pitchFamily="49" charset="0"/>
                          <a:cs typeface="Courier New" panose="02070309020205020404" pitchFamily="49" charset="0"/>
                        </a:rPr>
                        <a:t>            case 8:</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StartCoroutine</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apagarTela</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passosTutorial</a:t>
                      </a:r>
                      <a:r>
                        <a:rPr lang="pt-BR" sz="1400" dirty="0">
                          <a:solidFill>
                            <a:schemeClr val="tx1"/>
                          </a:solidFill>
                          <a:latin typeface="Courier New" panose="02070309020205020404" pitchFamily="49" charset="0"/>
                          <a:cs typeface="Courier New" panose="02070309020205020404" pitchFamily="49" charset="0"/>
                        </a:rPr>
                        <a:t>[passo]));</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StartCoroutine</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apagarTela</a:t>
                      </a:r>
                      <a:r>
                        <a:rPr lang="pt-BR" sz="1400" dirty="0">
                          <a:solidFill>
                            <a:schemeClr val="tx1"/>
                          </a:solidFill>
                          <a:latin typeface="Courier New" panose="02070309020205020404" pitchFamily="49" charset="0"/>
                          <a:cs typeface="Courier New" panose="02070309020205020404" pitchFamily="49" charset="0"/>
                        </a:rPr>
                        <a:t>(</a:t>
                      </a:r>
                      <a:r>
                        <a:rPr lang="pt-BR" sz="1400" dirty="0" err="1">
                          <a:solidFill>
                            <a:schemeClr val="tx1"/>
                          </a:solidFill>
                          <a:latin typeface="Courier New" panose="02070309020205020404" pitchFamily="49" charset="0"/>
                          <a:cs typeface="Courier New" panose="02070309020205020404" pitchFamily="49" charset="0"/>
                        </a:rPr>
                        <a:t>painelTutorial</a:t>
                      </a:r>
                      <a:r>
                        <a:rPr lang="pt-BR" sz="1400" dirty="0">
                          <a:solidFill>
                            <a:schemeClr val="tx1"/>
                          </a:solidFill>
                          <a:latin typeface="Courier New" panose="02070309020205020404" pitchFamily="49" charset="0"/>
                          <a:cs typeface="Courier New" panose="02070309020205020404" pitchFamily="49" charset="0"/>
                        </a:rPr>
                        <a:t>)); //apaga o </a:t>
                      </a:r>
                      <a:r>
                        <a:rPr lang="pt-BR" sz="1400" dirty="0" err="1">
                          <a:solidFill>
                            <a:schemeClr val="tx1"/>
                          </a:solidFill>
                          <a:latin typeface="Courier New" panose="02070309020205020404" pitchFamily="49" charset="0"/>
                          <a:cs typeface="Courier New" panose="02070309020205020404" pitchFamily="49" charset="0"/>
                        </a:rPr>
                        <a:t>parabens</a:t>
                      </a:r>
                      <a:endParaRPr lang="pt-BR" sz="1400" dirty="0">
                        <a:solidFill>
                          <a:schemeClr val="tx1"/>
                        </a:solidFill>
                        <a:latin typeface="Courier New" panose="02070309020205020404" pitchFamily="49" charset="0"/>
                        <a:cs typeface="Courier New" panose="02070309020205020404" pitchFamily="49" charset="0"/>
                      </a:endParaRPr>
                    </a:p>
                    <a:p>
                      <a:r>
                        <a:rPr lang="pt-BR" sz="1400" dirty="0">
                          <a:solidFill>
                            <a:schemeClr val="tx1"/>
                          </a:solidFill>
                          <a:latin typeface="Courier New" panose="02070309020205020404" pitchFamily="49" charset="0"/>
                          <a:cs typeface="Courier New" panose="02070309020205020404" pitchFamily="49" charset="0"/>
                        </a:rPr>
                        <a:t>                passo = 0;</a:t>
                      </a:r>
                    </a:p>
                    <a:p>
                      <a:r>
                        <a:rPr lang="pt-BR" sz="1400" dirty="0">
                          <a:solidFill>
                            <a:schemeClr val="tx1"/>
                          </a:solidFill>
                          <a:latin typeface="Courier New" panose="02070309020205020404" pitchFamily="49" charset="0"/>
                          <a:cs typeface="Courier New" panose="02070309020205020404" pitchFamily="49" charset="0"/>
                        </a:rPr>
                        <a:t>                </a:t>
                      </a:r>
                      <a:r>
                        <a:rPr lang="pt-BR" sz="1400" dirty="0" err="1">
                          <a:solidFill>
                            <a:schemeClr val="tx1"/>
                          </a:solidFill>
                          <a:latin typeface="Courier New" panose="02070309020205020404" pitchFamily="49" charset="0"/>
                          <a:cs typeface="Courier New" panose="02070309020205020404" pitchFamily="49" charset="0"/>
                        </a:rPr>
                        <a:t>grade.isOn</a:t>
                      </a:r>
                      <a:r>
                        <a:rPr lang="pt-BR" sz="1400" dirty="0">
                          <a:solidFill>
                            <a:schemeClr val="tx1"/>
                          </a:solidFill>
                          <a:latin typeface="Courier New" panose="02070309020205020404" pitchFamily="49" charset="0"/>
                          <a:cs typeface="Courier New" panose="02070309020205020404" pitchFamily="49" charset="0"/>
                        </a:rPr>
                        <a:t> = </a:t>
                      </a:r>
                      <a:r>
                        <a:rPr lang="pt-BR" sz="1400" dirty="0" err="1">
                          <a:solidFill>
                            <a:schemeClr val="tx1"/>
                          </a:solidFill>
                          <a:latin typeface="Courier New" panose="02070309020205020404" pitchFamily="49" charset="0"/>
                          <a:cs typeface="Courier New" panose="02070309020205020404" pitchFamily="49" charset="0"/>
                        </a:rPr>
                        <a:t>true</a:t>
                      </a:r>
                      <a:r>
                        <a:rPr lang="pt-BR" sz="1400" dirty="0">
                          <a:solidFill>
                            <a:schemeClr val="tx1"/>
                          </a:solidFill>
                          <a:latin typeface="Courier New" panose="02070309020205020404" pitchFamily="49" charset="0"/>
                          <a:cs typeface="Courier New" panose="02070309020205020404" pitchFamily="49" charset="0"/>
                        </a:rPr>
                        <a:t>; //devolve grade à visualização</a:t>
                      </a:r>
                    </a:p>
                    <a:p>
                      <a:r>
                        <a:rPr lang="pt-BR" sz="1400" dirty="0">
                          <a:solidFill>
                            <a:schemeClr val="tx1"/>
                          </a:solidFill>
                          <a:latin typeface="Courier New" panose="02070309020205020404" pitchFamily="49" charset="0"/>
                          <a:cs typeface="Courier New" panose="02070309020205020404" pitchFamily="49" charset="0"/>
                        </a:rPr>
                        <a:t>                break;</a:t>
                      </a:r>
                    </a:p>
                    <a:p>
                      <a:r>
                        <a:rPr lang="pt-BR" sz="1400" dirty="0">
                          <a:solidFill>
                            <a:schemeClr val="tx1"/>
                          </a:solidFill>
                          <a:latin typeface="Courier New" panose="02070309020205020404" pitchFamily="49" charset="0"/>
                          <a:cs typeface="Courier New" panose="02070309020205020404" pitchFamily="49" charset="0"/>
                        </a:rPr>
                        <a:t>        }</a:t>
                      </a:r>
                    </a:p>
                    <a:p>
                      <a:r>
                        <a:rPr lang="pt-BR" sz="1400" dirty="0">
                          <a:solidFill>
                            <a:schemeClr val="tx1"/>
                          </a:solidFill>
                          <a:latin typeface="Courier New" panose="02070309020205020404" pitchFamily="49" charset="0"/>
                          <a:cs typeface="Courier New" panose="02070309020205020404" pitchFamily="49" charset="0"/>
                        </a:rPr>
                        <a:t>    }</a:t>
                      </a:r>
                    </a:p>
                    <a:p>
                      <a:endParaRPr lang="pt-BR" dirty="0"/>
                    </a:p>
                  </a:txBody>
                  <a:tcPr>
                    <a:solidFill>
                      <a:schemeClr val="bg1"/>
                    </a:solidFill>
                  </a:tcPr>
                </a:tc>
                <a:extLst>
                  <a:ext uri="{0D108BD9-81ED-4DB2-BD59-A6C34878D82A}">
                    <a16:rowId xmlns:a16="http://schemas.microsoft.com/office/drawing/2014/main" val="1015018621"/>
                  </a:ext>
                </a:extLst>
              </a:tr>
            </a:tbl>
          </a:graphicData>
        </a:graphic>
      </p:graphicFrame>
      <p:sp>
        <p:nvSpPr>
          <p:cNvPr id="3" name="Rectangle 8">
            <a:extLst>
              <a:ext uri="{FF2B5EF4-FFF2-40B4-BE49-F238E27FC236}">
                <a16:creationId xmlns:a16="http://schemas.microsoft.com/office/drawing/2014/main" id="{27062F3A-378C-096A-2825-082E0B714170}"/>
              </a:ext>
            </a:extLst>
          </p:cNvPr>
          <p:cNvSpPr>
            <a:spLocks noChangeArrowheads="1"/>
          </p:cNvSpPr>
          <p:nvPr/>
        </p:nvSpPr>
        <p:spPr bwMode="auto">
          <a:xfrm>
            <a:off x="-661988" y="612105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7" name="CaixaDeTexto 7">
            <a:extLst>
              <a:ext uri="{FF2B5EF4-FFF2-40B4-BE49-F238E27FC236}">
                <a16:creationId xmlns:a16="http://schemas.microsoft.com/office/drawing/2014/main" id="{EB04224B-A9FD-A55B-AFE5-CE7C8B95E72B}"/>
              </a:ext>
            </a:extLst>
          </p:cNvPr>
          <p:cNvSpPr txBox="1">
            <a:spLocks noChangeArrowheads="1"/>
          </p:cNvSpPr>
          <p:nvPr/>
        </p:nvSpPr>
        <p:spPr bwMode="auto">
          <a:xfrm>
            <a:off x="2731817" y="475332"/>
            <a:ext cx="37236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6 - Função principal da classe </a:t>
            </a:r>
            <a:r>
              <a:rPr lang="pt-BR" altLang="pt-BR" sz="1200" dirty="0" err="1"/>
              <a:t>TutorialNovo</a:t>
            </a:r>
            <a:endParaRPr lang="pt-BR" altLang="pt-BR" sz="1200" dirty="0"/>
          </a:p>
        </p:txBody>
      </p:sp>
    </p:spTree>
    <p:extLst>
      <p:ext uri="{BB962C8B-B14F-4D97-AF65-F5344CB8AC3E}">
        <p14:creationId xmlns:p14="http://schemas.microsoft.com/office/powerpoint/2010/main" val="346659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Roteiro</a:t>
            </a:r>
          </a:p>
        </p:txBody>
      </p:sp>
      <p:sp>
        <p:nvSpPr>
          <p:cNvPr id="3" name="Espaço Reservado para Conteúdo 2"/>
          <p:cNvSpPr>
            <a:spLocks noGrp="1"/>
          </p:cNvSpPr>
          <p:nvPr>
            <p:ph idx="1"/>
          </p:nvPr>
        </p:nvSpPr>
        <p:spPr>
          <a:xfrm>
            <a:off x="457200" y="1412776"/>
            <a:ext cx="8229600" cy="4824536"/>
          </a:xfrm>
        </p:spPr>
        <p:txBody>
          <a:bodyPr>
            <a:normAutofit fontScale="47500" lnSpcReduction="20000"/>
          </a:bodyPr>
          <a:lstStyle/>
          <a:p>
            <a:r>
              <a:rPr lang="pt-BR" sz="5100" dirty="0"/>
              <a:t>Introdução;</a:t>
            </a:r>
          </a:p>
          <a:p>
            <a:r>
              <a:rPr lang="pt-BR" sz="5100" dirty="0"/>
              <a:t>Objetivos;</a:t>
            </a:r>
          </a:p>
          <a:p>
            <a:r>
              <a:rPr lang="pt-BR" sz="5100" dirty="0"/>
              <a:t>Fundamentação Teórica:</a:t>
            </a:r>
          </a:p>
          <a:p>
            <a:pPr lvl="1"/>
            <a:r>
              <a:rPr lang="pt-BR" sz="5100" dirty="0"/>
              <a:t>Abstração do espaço 3D;</a:t>
            </a:r>
          </a:p>
          <a:p>
            <a:pPr lvl="1"/>
            <a:r>
              <a:rPr lang="pt-BR" sz="5100" dirty="0"/>
              <a:t>Computação Gráfica;</a:t>
            </a:r>
          </a:p>
          <a:p>
            <a:pPr lvl="1"/>
            <a:r>
              <a:rPr lang="pt-BR" sz="5100" dirty="0"/>
              <a:t>Fundamentos na criação de tutoriais;</a:t>
            </a:r>
          </a:p>
          <a:p>
            <a:r>
              <a:rPr lang="pt-BR" sz="5100" dirty="0"/>
              <a:t>Trabalhos Correlatos;</a:t>
            </a:r>
          </a:p>
          <a:p>
            <a:r>
              <a:rPr lang="pt-BR" sz="5100" dirty="0"/>
              <a:t>Versão Anterior do Software;</a:t>
            </a:r>
          </a:p>
          <a:p>
            <a:r>
              <a:rPr lang="pt-BR" sz="5100" dirty="0"/>
              <a:t>Requisitos;</a:t>
            </a:r>
          </a:p>
          <a:p>
            <a:r>
              <a:rPr lang="pt-BR" sz="5100" dirty="0"/>
              <a:t>Especificação;</a:t>
            </a:r>
          </a:p>
          <a:p>
            <a:r>
              <a:rPr lang="pt-BR" sz="5100" dirty="0"/>
              <a:t>Implementação;</a:t>
            </a:r>
          </a:p>
          <a:p>
            <a:r>
              <a:rPr lang="pt-BR" sz="5100" dirty="0"/>
              <a:t>Análise dos Resultados;</a:t>
            </a:r>
          </a:p>
          <a:p>
            <a:r>
              <a:rPr lang="pt-BR" sz="5100" dirty="0"/>
              <a:t>Conclusões e Sugestões.</a:t>
            </a:r>
          </a:p>
          <a:p>
            <a:endParaRPr lang="pt-BR" dirty="0"/>
          </a:p>
        </p:txBody>
      </p:sp>
    </p:spTree>
    <p:extLst>
      <p:ext uri="{BB962C8B-B14F-4D97-AF65-F5344CB8AC3E}">
        <p14:creationId xmlns:p14="http://schemas.microsoft.com/office/powerpoint/2010/main" val="247299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Troca de Tema:</a:t>
            </a:r>
          </a:p>
          <a:p>
            <a:pPr lvl="1"/>
            <a:r>
              <a:rPr lang="pt-BR" sz="2400" dirty="0"/>
              <a:t>Troca apenas do background;</a:t>
            </a:r>
          </a:p>
          <a:p>
            <a:pPr lvl="1"/>
            <a:r>
              <a:rPr lang="pt-BR" sz="2400" dirty="0"/>
              <a:t>Problemas na troca da cor das letras.</a:t>
            </a:r>
          </a:p>
        </p:txBody>
      </p:sp>
      <p:pic>
        <p:nvPicPr>
          <p:cNvPr id="5" name="Imagem 4" descr="Interface gráfica do usuário&#10;&#10;Descrição gerada automaticamente">
            <a:extLst>
              <a:ext uri="{FF2B5EF4-FFF2-40B4-BE49-F238E27FC236}">
                <a16:creationId xmlns:a16="http://schemas.microsoft.com/office/drawing/2014/main" id="{0115DC90-23D7-A140-4145-9C8E72CAD8AB}"/>
              </a:ext>
            </a:extLst>
          </p:cNvPr>
          <p:cNvPicPr>
            <a:picLocks noChangeAspect="1"/>
          </p:cNvPicPr>
          <p:nvPr/>
        </p:nvPicPr>
        <p:blipFill>
          <a:blip r:embed="rId2"/>
          <a:stretch>
            <a:fillRect/>
          </a:stretch>
        </p:blipFill>
        <p:spPr>
          <a:xfrm>
            <a:off x="971600" y="2924944"/>
            <a:ext cx="6192688" cy="3460504"/>
          </a:xfrm>
          <a:prstGeom prst="rect">
            <a:avLst/>
          </a:prstGeom>
          <a:ln w="12700">
            <a:solidFill>
              <a:schemeClr val="tx1"/>
            </a:solidFill>
          </a:ln>
        </p:spPr>
      </p:pic>
      <p:sp>
        <p:nvSpPr>
          <p:cNvPr id="3" name="Rectangle 8">
            <a:extLst>
              <a:ext uri="{FF2B5EF4-FFF2-40B4-BE49-F238E27FC236}">
                <a16:creationId xmlns:a16="http://schemas.microsoft.com/office/drawing/2014/main" id="{D92391F2-83D3-7134-8EB1-34B6C0309ECB}"/>
              </a:ext>
            </a:extLst>
          </p:cNvPr>
          <p:cNvSpPr>
            <a:spLocks noChangeArrowheads="1"/>
          </p:cNvSpPr>
          <p:nvPr/>
        </p:nvSpPr>
        <p:spPr bwMode="auto">
          <a:xfrm>
            <a:off x="-1166044" y="638544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9" name="CaixaDeTexto 8">
            <a:extLst>
              <a:ext uri="{FF2B5EF4-FFF2-40B4-BE49-F238E27FC236}">
                <a16:creationId xmlns:a16="http://schemas.microsoft.com/office/drawing/2014/main" id="{DF48E2A4-65F8-7097-ACA5-ABE159936044}"/>
              </a:ext>
            </a:extLst>
          </p:cNvPr>
          <p:cNvSpPr txBox="1"/>
          <p:nvPr/>
        </p:nvSpPr>
        <p:spPr>
          <a:xfrm>
            <a:off x="1448413" y="2647945"/>
            <a:ext cx="5239062" cy="276999"/>
          </a:xfrm>
          <a:prstGeom prst="rect">
            <a:avLst/>
          </a:prstGeom>
          <a:noFill/>
        </p:spPr>
        <p:txBody>
          <a:bodyPr wrap="square">
            <a:spAutoFit/>
          </a:bodyPr>
          <a:lstStyle/>
          <a:p>
            <a:pPr algn="ctr"/>
            <a:r>
              <a:rPr lang="pt-BR" sz="1200" dirty="0"/>
              <a:t>Figura 6 – GRADE no modo noturno</a:t>
            </a:r>
          </a:p>
        </p:txBody>
      </p:sp>
    </p:spTree>
    <p:extLst>
      <p:ext uri="{BB962C8B-B14F-4D97-AF65-F5344CB8AC3E}">
        <p14:creationId xmlns:p14="http://schemas.microsoft.com/office/powerpoint/2010/main" val="399885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fontScale="92500" lnSpcReduction="20000"/>
          </a:bodyPr>
          <a:lstStyle/>
          <a:p>
            <a:r>
              <a:rPr lang="pt-BR" sz="2800" b="1" dirty="0"/>
              <a:t>Exercícios:</a:t>
            </a:r>
          </a:p>
          <a:p>
            <a:pPr lvl="1"/>
            <a:r>
              <a:rPr lang="pt-BR" sz="2600" dirty="0"/>
              <a:t>Três atividades baseadas em lista do professor de CG: um com foco na câmera, um com foco na hierarquia pai-filho e um com foco na iluminação;</a:t>
            </a:r>
          </a:p>
          <a:p>
            <a:pPr lvl="1"/>
            <a:r>
              <a:rPr lang="pt-BR" sz="2600" dirty="0"/>
              <a:t>O usuário terá que escolher entre os exercícios, ler o enunciado, fazer a atividade e, quando acabar, clicar no botão responsável por checar a resposta, que retornará quantos porcento o usuário acertou e, caso tenha algum erro, retornará uma mensagem dizendo onde que o usuário deve rever o exercício;</a:t>
            </a:r>
          </a:p>
          <a:p>
            <a:pPr lvl="1"/>
            <a:r>
              <a:rPr lang="pt-BR" sz="2600" dirty="0"/>
              <a:t>Mensagens: </a:t>
            </a:r>
          </a:p>
          <a:p>
            <a:pPr lvl="2"/>
            <a:r>
              <a:rPr lang="pt-BR" sz="1900" dirty="0">
                <a:effectLst/>
                <a:latin typeface="Courier New" panose="02070309020205020404" pitchFamily="49" charset="0"/>
                <a:ea typeface="Times New Roman" panose="02020603050405020304" pitchFamily="18" charset="0"/>
                <a:cs typeface="Times New Roman" panose="02020603050405020304" pitchFamily="18" charset="0"/>
              </a:rPr>
              <a:t>Verifique a ordem das peças em cena ou se alguma está faltando;</a:t>
            </a:r>
          </a:p>
          <a:p>
            <a:pPr lvl="2"/>
            <a:r>
              <a:rPr lang="pt-BR" sz="1900" dirty="0">
                <a:latin typeface="Courier New" panose="02070309020205020404" pitchFamily="49" charset="0"/>
                <a:cs typeface="Courier New" panose="02070309020205020404" pitchFamily="49" charset="0"/>
              </a:rPr>
              <a:t>Verifique se as propriedades mencionadas no enunciado foram alteradas corretamente.</a:t>
            </a:r>
          </a:p>
        </p:txBody>
      </p:sp>
    </p:spTree>
    <p:extLst>
      <p:ext uri="{BB962C8B-B14F-4D97-AF65-F5344CB8AC3E}">
        <p14:creationId xmlns:p14="http://schemas.microsoft.com/office/powerpoint/2010/main" val="1163447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Importação/Exportação de cena:</a:t>
            </a:r>
          </a:p>
          <a:p>
            <a:pPr lvl="1"/>
            <a:r>
              <a:rPr lang="pt-BR" sz="2400" b="1" dirty="0"/>
              <a:t>Exportar: </a:t>
            </a:r>
            <a:r>
              <a:rPr lang="pt-BR" sz="2400" dirty="0"/>
              <a:t>o usuário deverá montar uma cena, para então ir a aba </a:t>
            </a:r>
            <a:r>
              <a:rPr lang="pt-BR" sz="2400" dirty="0">
                <a:latin typeface="Courier New" panose="02070309020205020404" pitchFamily="49" charset="0"/>
                <a:cs typeface="Courier New" panose="02070309020205020404" pitchFamily="49" charset="0"/>
              </a:rPr>
              <a:t>Arquivo</a:t>
            </a:r>
            <a:r>
              <a:rPr lang="pt-BR" sz="2400" dirty="0"/>
              <a:t> e clicar no botão </a:t>
            </a:r>
            <a:r>
              <a:rPr lang="pt-BR" sz="2400" dirty="0">
                <a:latin typeface="Courier New" panose="02070309020205020404" pitchFamily="49" charset="0"/>
                <a:cs typeface="Courier New" panose="02070309020205020404" pitchFamily="49" charset="0"/>
              </a:rPr>
              <a:t>Exportar</a:t>
            </a:r>
            <a:r>
              <a:rPr lang="pt-BR" sz="2400" dirty="0"/>
              <a:t>. Na caixa de texto aparecerá a cena em formato JSON, que foi construída com o auxílio da biblioteca </a:t>
            </a:r>
            <a:r>
              <a:rPr lang="pt-BR" sz="2400" dirty="0" err="1"/>
              <a:t>SimpleJSON</a:t>
            </a:r>
            <a:r>
              <a:rPr lang="pt-BR" sz="2400" dirty="0"/>
              <a:t>. O objeto da cena é composto por outros objetos, cada um contento chave e objeto com propriedades e valores. A chave de cada um é o nome da peça e as propriedades e valores são as propriedades que o usuário pode editar durante execução do GRADE;</a:t>
            </a:r>
          </a:p>
        </p:txBody>
      </p:sp>
    </p:spTree>
    <p:extLst>
      <p:ext uri="{BB962C8B-B14F-4D97-AF65-F5344CB8AC3E}">
        <p14:creationId xmlns:p14="http://schemas.microsoft.com/office/powerpoint/2010/main" val="104789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800" b="1" dirty="0"/>
              <a:t>Importação/Exportação de cena:</a:t>
            </a:r>
          </a:p>
          <a:p>
            <a:pPr lvl="1"/>
            <a:r>
              <a:rPr lang="pt-BR" sz="2400" b="1" dirty="0"/>
              <a:t>Importar: </a:t>
            </a:r>
            <a:r>
              <a:rPr lang="pt-BR" sz="2400" dirty="0"/>
              <a:t>o usuário deve colar na caixa de texto da aba </a:t>
            </a:r>
            <a:r>
              <a:rPr lang="pt-BR" sz="2400" dirty="0">
                <a:latin typeface="Courier New" panose="02070309020205020404" pitchFamily="49" charset="0"/>
                <a:cs typeface="Courier New" panose="02070309020205020404" pitchFamily="49" charset="0"/>
              </a:rPr>
              <a:t>Arquivo</a:t>
            </a:r>
            <a:r>
              <a:rPr lang="pt-BR" sz="2400" dirty="0"/>
              <a:t> a cena em formato JSON, que pode ser obtida na função de Exportar. Ao clicar em </a:t>
            </a:r>
            <a:r>
              <a:rPr lang="pt-BR" sz="2400" dirty="0">
                <a:latin typeface="Courier New" panose="02070309020205020404" pitchFamily="49" charset="0"/>
                <a:cs typeface="Courier New" panose="02070309020205020404" pitchFamily="49" charset="0"/>
              </a:rPr>
              <a:t>Importar</a:t>
            </a:r>
            <a:r>
              <a:rPr lang="pt-BR" sz="2400" dirty="0"/>
              <a:t>, será carrega em cena a lista de objetos com suas respectivas propriedades. Em razão de como o painel de propriedades foi implementado, pode ser necessário que o usuário clique nas peças em cena para “ativar” as propriedades.</a:t>
            </a:r>
          </a:p>
        </p:txBody>
      </p:sp>
    </p:spTree>
    <p:extLst>
      <p:ext uri="{BB962C8B-B14F-4D97-AF65-F5344CB8AC3E}">
        <p14:creationId xmlns:p14="http://schemas.microsoft.com/office/powerpoint/2010/main" val="3330799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D92ACC37-C19B-E038-C4C7-C6645EDD67A3}"/>
              </a:ext>
            </a:extLst>
          </p:cNvPr>
          <p:cNvGraphicFramePr>
            <a:graphicFrameLocks noGrp="1"/>
          </p:cNvGraphicFramePr>
          <p:nvPr>
            <p:ph idx="1"/>
            <p:extLst>
              <p:ext uri="{D42A27DB-BD31-4B8C-83A1-F6EECF244321}">
                <p14:modId xmlns:p14="http://schemas.microsoft.com/office/powerpoint/2010/main" val="441958335"/>
              </p:ext>
            </p:extLst>
          </p:nvPr>
        </p:nvGraphicFramePr>
        <p:xfrm>
          <a:off x="1074440" y="250678"/>
          <a:ext cx="6995120" cy="6240780"/>
        </p:xfrm>
        <a:graphic>
          <a:graphicData uri="http://schemas.openxmlformats.org/drawingml/2006/table">
            <a:tbl>
              <a:tblPr firstRow="1" bandRow="1">
                <a:tableStyleId>{5C22544A-7EE6-4342-B048-85BDC9FD1C3A}</a:tableStyleId>
              </a:tblPr>
              <a:tblGrid>
                <a:gridCol w="6995120">
                  <a:extLst>
                    <a:ext uri="{9D8B030D-6E8A-4147-A177-3AD203B41FA5}">
                      <a16:colId xmlns:a16="http://schemas.microsoft.com/office/drawing/2014/main" val="2135525662"/>
                    </a:ext>
                  </a:extLst>
                </a:gridCol>
              </a:tblGrid>
              <a:tr h="6187217">
                <a:tc>
                  <a:txBody>
                    <a:bodyPr/>
                    <a:lstStyle/>
                    <a:p>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CameraP</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Câmera</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["100","300","300"],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lookAt</a:t>
                      </a:r>
                      <a:r>
                        <a:rPr lang="en-US" sz="1050" dirty="0">
                          <a:solidFill>
                            <a:schemeClr val="tx1"/>
                          </a:solidFill>
                          <a:effectLst/>
                          <a:latin typeface="Courier"/>
                          <a:ea typeface="Times New Roman" panose="02020603050405020304" pitchFamily="18" charset="0"/>
                          <a:cs typeface="Times New Roman" panose="02020603050405020304" pitchFamily="18" charset="0"/>
                        </a:rPr>
                        <a:t>": ["0","0","0"],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fov</a:t>
                      </a:r>
                      <a:r>
                        <a:rPr lang="en-US" sz="1050" dirty="0">
                          <a:solidFill>
                            <a:schemeClr val="tx1"/>
                          </a:solidFill>
                          <a:effectLst/>
                          <a:latin typeface="Courier"/>
                          <a:ea typeface="Times New Roman" panose="02020603050405020304" pitchFamily="18" charset="0"/>
                          <a:cs typeface="Times New Roman" panose="02020603050405020304" pitchFamily="18" charset="0"/>
                        </a:rPr>
                        <a:t>": "45",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"near": "100",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"far": "600",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[696.351135253906, 624.93212890625, -870.424987792969]</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ObjetoGraficoP</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ObjetoGraficoP</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"children":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Cubo</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Cubo</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tamanho</a:t>
                      </a:r>
                      <a:r>
                        <a:rPr lang="en-US" sz="1050" dirty="0">
                          <a:solidFill>
                            <a:schemeClr val="tx1"/>
                          </a:solidFill>
                          <a:effectLst/>
                          <a:latin typeface="Courier"/>
                          <a:ea typeface="Times New Roman" panose="02020603050405020304" pitchFamily="18" charset="0"/>
                          <a:cs typeface="Times New Roman" panose="02020603050405020304" pitchFamily="18" charset="0"/>
                        </a:rPr>
                        <a:t>": ["2","2","2"],</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cor</a:t>
                      </a:r>
                      <a:r>
                        <a:rPr lang="en-US" sz="1050" dirty="0">
                          <a:solidFill>
                            <a:schemeClr val="tx1"/>
                          </a:solidFill>
                          <a:effectLst/>
                          <a:latin typeface="Courier"/>
                          <a:ea typeface="Times New Roman" panose="02020603050405020304" pitchFamily="18" charset="0"/>
                          <a:cs typeface="Times New Roman" panose="02020603050405020304" pitchFamily="18" charset="0"/>
                        </a:rPr>
                        <a:t>": "RGBA(1.000, 0.000, 0.000, 1.000)",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textura</a:t>
                      </a:r>
                      <a:r>
                        <a:rPr lang="en-US" sz="1050" dirty="0">
                          <a:solidFill>
                            <a:schemeClr val="tx1"/>
                          </a:solidFill>
                          <a:effectLst/>
                          <a:latin typeface="Courier"/>
                          <a:ea typeface="Times New Roman" panose="02020603050405020304" pitchFamily="18" charset="0"/>
                          <a:cs typeface="Times New Roman" panose="02020603050405020304" pitchFamily="18" charset="0"/>
                        </a:rPr>
                        <a:t>": "FURB",</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[697.420593261719, 618.979125976563, -870.424987792969]</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Iluminacao</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nome</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Iluminacao</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tipoLuz</a:t>
                      </a:r>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Ambiente</a:t>
                      </a:r>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posicao</a:t>
                      </a:r>
                      <a:r>
                        <a:rPr lang="en-US" sz="1050" dirty="0">
                          <a:solidFill>
                            <a:schemeClr val="tx1"/>
                          </a:solidFill>
                          <a:effectLst/>
                          <a:latin typeface="Courier"/>
                          <a:ea typeface="Times New Roman" panose="02020603050405020304" pitchFamily="18" charset="0"/>
                          <a:cs typeface="Times New Roman" panose="02020603050405020304" pitchFamily="18" charset="0"/>
                        </a:rPr>
                        <a:t>": ["100","300","0"],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cor</a:t>
                      </a:r>
                      <a:r>
                        <a:rPr lang="en-US" sz="1050" dirty="0">
                          <a:solidFill>
                            <a:schemeClr val="tx1"/>
                          </a:solidFill>
                          <a:effectLst/>
                          <a:latin typeface="Courier"/>
                          <a:ea typeface="Times New Roman" panose="02020603050405020304" pitchFamily="18" charset="0"/>
                          <a:cs typeface="Times New Roman" panose="02020603050405020304" pitchFamily="18" charset="0"/>
                        </a:rPr>
                        <a:t>": "RGBA(1.000, 1.000, 1.000, 1.000)",</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ativo</a:t>
                      </a:r>
                      <a:r>
                        <a:rPr lang="en-US" sz="1050" dirty="0">
                          <a:solidFill>
                            <a:schemeClr val="tx1"/>
                          </a:solidFill>
                          <a:effectLst/>
                          <a:latin typeface="Courier"/>
                          <a:ea typeface="Times New Roman" panose="02020603050405020304" pitchFamily="18" charset="0"/>
                          <a:cs typeface="Times New Roman" panose="02020603050405020304" pitchFamily="18" charset="0"/>
                        </a:rPr>
                        <a:t>": true,</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[698.855163574219, 613.408264160156, -870.403076171875]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r>
                        <a:rPr lang="en-US" sz="1050" dirty="0" err="1">
                          <a:solidFill>
                            <a:schemeClr val="tx1"/>
                          </a:solidFill>
                          <a:effectLst/>
                          <a:latin typeface="Courier"/>
                          <a:ea typeface="Times New Roman" panose="02020603050405020304" pitchFamily="18" charset="0"/>
                          <a:cs typeface="Times New Roman" panose="02020603050405020304" pitchFamily="18" charset="0"/>
                        </a:rPr>
                        <a:t>posPeca</a:t>
                      </a:r>
                      <a:r>
                        <a:rPr lang="en-US" sz="1050" dirty="0">
                          <a:solidFill>
                            <a:schemeClr val="tx1"/>
                          </a:solidFill>
                          <a:effectLst/>
                          <a:latin typeface="Courier"/>
                          <a:ea typeface="Times New Roman" panose="02020603050405020304" pitchFamily="18" charset="0"/>
                          <a:cs typeface="Times New Roman" panose="02020603050405020304" pitchFamily="18" charset="0"/>
                        </a:rPr>
                        <a:t>": [697.301147460938, 621.630798339844, -870.403076171875]</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  }</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p>
                      <a:r>
                        <a:rPr lang="en-US" sz="1050" dirty="0">
                          <a:solidFill>
                            <a:schemeClr val="tx1"/>
                          </a:solidFill>
                          <a:effectLst/>
                          <a:latin typeface="Courier"/>
                          <a:ea typeface="Times New Roman" panose="02020603050405020304" pitchFamily="18" charset="0"/>
                          <a:cs typeface="Times New Roman" panose="02020603050405020304" pitchFamily="18" charset="0"/>
                        </a:rPr>
                        <a:t>}</a:t>
                      </a:r>
                      <a:endParaRPr lang="pt-BR" sz="1050" dirty="0">
                        <a:solidFill>
                          <a:schemeClr val="tx1"/>
                        </a:solidFill>
                        <a:effectLst/>
                        <a:latin typeface="Courier"/>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22663778"/>
                  </a:ext>
                </a:extLst>
              </a:tr>
            </a:tbl>
          </a:graphicData>
        </a:graphic>
      </p:graphicFrame>
      <p:sp>
        <p:nvSpPr>
          <p:cNvPr id="2" name="Rectangle 8">
            <a:extLst>
              <a:ext uri="{FF2B5EF4-FFF2-40B4-BE49-F238E27FC236}">
                <a16:creationId xmlns:a16="http://schemas.microsoft.com/office/drawing/2014/main" id="{E528FE69-A3B5-1EBF-386E-60A303D704E0}"/>
              </a:ext>
            </a:extLst>
          </p:cNvPr>
          <p:cNvSpPr>
            <a:spLocks noChangeArrowheads="1"/>
          </p:cNvSpPr>
          <p:nvPr/>
        </p:nvSpPr>
        <p:spPr bwMode="auto">
          <a:xfrm>
            <a:off x="-661988" y="6398520"/>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9DACE756-6520-F8EC-0060-3166DB00BCFA}"/>
              </a:ext>
            </a:extLst>
          </p:cNvPr>
          <p:cNvSpPr txBox="1">
            <a:spLocks noChangeArrowheads="1"/>
          </p:cNvSpPr>
          <p:nvPr/>
        </p:nvSpPr>
        <p:spPr bwMode="auto">
          <a:xfrm>
            <a:off x="2731817" y="27243"/>
            <a:ext cx="36803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7 - Exemplo de cena exportada em JSON</a:t>
            </a:r>
          </a:p>
        </p:txBody>
      </p:sp>
    </p:spTree>
    <p:extLst>
      <p:ext uri="{BB962C8B-B14F-4D97-AF65-F5344CB8AC3E}">
        <p14:creationId xmlns:p14="http://schemas.microsoft.com/office/powerpoint/2010/main" val="3844442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4" name="Espaço Reservado para Conteúdo 3">
            <a:extLst>
              <a:ext uri="{FF2B5EF4-FFF2-40B4-BE49-F238E27FC236}">
                <a16:creationId xmlns:a16="http://schemas.microsoft.com/office/drawing/2014/main" id="{946B77BC-E3F7-B971-2E3E-E964319A3C7A}"/>
              </a:ext>
            </a:extLst>
          </p:cNvPr>
          <p:cNvSpPr>
            <a:spLocks noGrp="1"/>
          </p:cNvSpPr>
          <p:nvPr>
            <p:ph idx="1"/>
          </p:nvPr>
        </p:nvSpPr>
        <p:spPr>
          <a:xfrm>
            <a:off x="457200" y="1269195"/>
            <a:ext cx="8229600" cy="4680520"/>
          </a:xfrm>
        </p:spPr>
        <p:txBody>
          <a:bodyPr>
            <a:normAutofit/>
          </a:bodyPr>
          <a:lstStyle/>
          <a:p>
            <a:r>
              <a:rPr lang="pt-BR" sz="2400" b="1" dirty="0"/>
              <a:t>Hierarquia de objetos</a:t>
            </a:r>
          </a:p>
          <a:p>
            <a:pPr lvl="1"/>
            <a:r>
              <a:rPr lang="pt-BR" sz="2000" dirty="0"/>
              <a:t>Permite que o usuário possa fazer com que um objeto gráfico tenha um filho, fazendo com que o objeto filho herde as propriedades da matriz de transformação do pai.</a:t>
            </a:r>
            <a:r>
              <a:rPr lang="pt-BR" sz="2000" b="1" dirty="0"/>
              <a:t> </a:t>
            </a:r>
            <a:endParaRPr lang="pt-BR" sz="1800" dirty="0"/>
          </a:p>
        </p:txBody>
      </p:sp>
      <p:pic>
        <p:nvPicPr>
          <p:cNvPr id="3" name="Imagem 2" descr="Interface gráfica do usuário&#10;&#10;Descrição gerada automaticamente">
            <a:extLst>
              <a:ext uri="{FF2B5EF4-FFF2-40B4-BE49-F238E27FC236}">
                <a16:creationId xmlns:a16="http://schemas.microsoft.com/office/drawing/2014/main" id="{EA51C54A-C2E9-25C0-3562-7D655F6FA71C}"/>
              </a:ext>
            </a:extLst>
          </p:cNvPr>
          <p:cNvPicPr>
            <a:picLocks noChangeAspect="1"/>
          </p:cNvPicPr>
          <p:nvPr/>
        </p:nvPicPr>
        <p:blipFill>
          <a:blip r:embed="rId2"/>
          <a:stretch>
            <a:fillRect/>
          </a:stretch>
        </p:blipFill>
        <p:spPr>
          <a:xfrm>
            <a:off x="1043608" y="2996952"/>
            <a:ext cx="6141035" cy="3412027"/>
          </a:xfrm>
          <a:prstGeom prst="rect">
            <a:avLst/>
          </a:prstGeom>
          <a:ln w="12700">
            <a:solidFill>
              <a:schemeClr val="tx1"/>
            </a:solidFill>
          </a:ln>
        </p:spPr>
      </p:pic>
      <p:sp>
        <p:nvSpPr>
          <p:cNvPr id="5" name="Rectangle 8">
            <a:extLst>
              <a:ext uri="{FF2B5EF4-FFF2-40B4-BE49-F238E27FC236}">
                <a16:creationId xmlns:a16="http://schemas.microsoft.com/office/drawing/2014/main" id="{72E00B18-828C-77AE-6296-1A12DAF4867F}"/>
              </a:ext>
            </a:extLst>
          </p:cNvPr>
          <p:cNvSpPr>
            <a:spLocks noChangeArrowheads="1"/>
          </p:cNvSpPr>
          <p:nvPr/>
        </p:nvSpPr>
        <p:spPr bwMode="auto">
          <a:xfrm>
            <a:off x="-1119863" y="6407750"/>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8" name="CaixaDeTexto 7">
            <a:extLst>
              <a:ext uri="{FF2B5EF4-FFF2-40B4-BE49-F238E27FC236}">
                <a16:creationId xmlns:a16="http://schemas.microsoft.com/office/drawing/2014/main" id="{B2F5E614-697A-3CD6-198E-BCEF9AD391C4}"/>
              </a:ext>
            </a:extLst>
          </p:cNvPr>
          <p:cNvSpPr txBox="1"/>
          <p:nvPr/>
        </p:nvSpPr>
        <p:spPr>
          <a:xfrm>
            <a:off x="1494594" y="2719953"/>
            <a:ext cx="5239062" cy="276999"/>
          </a:xfrm>
          <a:prstGeom prst="rect">
            <a:avLst/>
          </a:prstGeom>
          <a:noFill/>
        </p:spPr>
        <p:txBody>
          <a:bodyPr wrap="square">
            <a:spAutoFit/>
          </a:bodyPr>
          <a:lstStyle/>
          <a:p>
            <a:pPr algn="ctr"/>
            <a:r>
              <a:rPr lang="pt-BR" sz="1200" dirty="0"/>
              <a:t>Figura 7 – Exemplo de cena com hierarquia pai e filho</a:t>
            </a:r>
          </a:p>
        </p:txBody>
      </p:sp>
    </p:spTree>
    <p:extLst>
      <p:ext uri="{BB962C8B-B14F-4D97-AF65-F5344CB8AC3E}">
        <p14:creationId xmlns:p14="http://schemas.microsoft.com/office/powerpoint/2010/main" val="3471756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Análise dos Resultados</a:t>
            </a:r>
          </a:p>
        </p:txBody>
      </p:sp>
      <p:sp>
        <p:nvSpPr>
          <p:cNvPr id="3" name="Espaço Reservado para Conteúdo 2"/>
          <p:cNvSpPr>
            <a:spLocks noGrp="1"/>
          </p:cNvSpPr>
          <p:nvPr>
            <p:ph idx="1"/>
          </p:nvPr>
        </p:nvSpPr>
        <p:spPr/>
        <p:txBody>
          <a:bodyPr/>
          <a:lstStyle/>
          <a:p>
            <a:r>
              <a:rPr lang="pt-BR" dirty="0"/>
              <a:t>Testes de funcionalidade saíram conforme esperado;</a:t>
            </a:r>
          </a:p>
          <a:p>
            <a:r>
              <a:rPr lang="pt-BR" dirty="0"/>
              <a:t>Analisando as respostas obtidas pelo questionário, grande maioria conseguiu usar a ferramenta e acredita que ela seja muito útil no aprendizado de CG;</a:t>
            </a:r>
          </a:p>
          <a:p>
            <a:r>
              <a:rPr lang="pt-BR" dirty="0"/>
              <a:t>Diversos pontos positivos e negativos foram apontados pelos alunos, além de sugestões.</a:t>
            </a:r>
          </a:p>
          <a:p>
            <a:endParaRPr lang="pt-BR" dirty="0"/>
          </a:p>
        </p:txBody>
      </p:sp>
    </p:spTree>
    <p:extLst>
      <p:ext uri="{BB962C8B-B14F-4D97-AF65-F5344CB8AC3E}">
        <p14:creationId xmlns:p14="http://schemas.microsoft.com/office/powerpoint/2010/main" val="3487219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CBBFB4D4-D746-B49C-C0A3-0B23F64BCC23}"/>
              </a:ext>
            </a:extLst>
          </p:cNvPr>
          <p:cNvGraphicFramePr>
            <a:graphicFrameLocks noGrp="1"/>
          </p:cNvGraphicFramePr>
          <p:nvPr>
            <p:ph idx="1"/>
            <p:extLst>
              <p:ext uri="{D42A27DB-BD31-4B8C-83A1-F6EECF244321}">
                <p14:modId xmlns:p14="http://schemas.microsoft.com/office/powerpoint/2010/main" val="3529793249"/>
              </p:ext>
            </p:extLst>
          </p:nvPr>
        </p:nvGraphicFramePr>
        <p:xfrm>
          <a:off x="298053" y="706892"/>
          <a:ext cx="8547894" cy="5203785"/>
        </p:xfrm>
        <a:graphic>
          <a:graphicData uri="http://schemas.openxmlformats.org/drawingml/2006/table">
            <a:tbl>
              <a:tblPr firstRow="1" bandRow="1">
                <a:tableStyleId>{5C22544A-7EE6-4342-B048-85BDC9FD1C3A}</a:tableStyleId>
              </a:tblPr>
              <a:tblGrid>
                <a:gridCol w="6866235">
                  <a:extLst>
                    <a:ext uri="{9D8B030D-6E8A-4147-A177-3AD203B41FA5}">
                      <a16:colId xmlns:a16="http://schemas.microsoft.com/office/drawing/2014/main" val="1187543192"/>
                    </a:ext>
                  </a:extLst>
                </a:gridCol>
                <a:gridCol w="1681659">
                  <a:extLst>
                    <a:ext uri="{9D8B030D-6E8A-4147-A177-3AD203B41FA5}">
                      <a16:colId xmlns:a16="http://schemas.microsoft.com/office/drawing/2014/main" val="496581804"/>
                    </a:ext>
                  </a:extLst>
                </a:gridCol>
              </a:tblGrid>
              <a:tr h="281895">
                <a:tc>
                  <a:txBody>
                    <a:bodyPr/>
                    <a:lstStyle/>
                    <a:p>
                      <a:r>
                        <a:rPr lang="pt-BR" sz="1600" dirty="0">
                          <a:solidFill>
                            <a:schemeClr val="tx1"/>
                          </a:solidFill>
                          <a:effectLst/>
                          <a:latin typeface="+mn-lt"/>
                          <a:ea typeface="Times New Roman" panose="02020603050405020304" pitchFamily="18" charset="0"/>
                        </a:rPr>
                        <a:t>Palavras-chave/termos usados para descrever a aplicação</a:t>
                      </a:r>
                    </a:p>
                  </a:txBody>
                  <a:tcPr marL="44450" marR="44450" marT="0" marB="0"/>
                </a:tc>
                <a:tc>
                  <a:txBody>
                    <a:bodyPr/>
                    <a:lstStyle/>
                    <a:p>
                      <a:r>
                        <a:rPr lang="pt-BR" sz="1600" dirty="0">
                          <a:solidFill>
                            <a:schemeClr val="tx1"/>
                          </a:solidFill>
                          <a:effectLst/>
                          <a:latin typeface="+mn-lt"/>
                          <a:ea typeface="Times New Roman" panose="02020603050405020304" pitchFamily="18" charset="0"/>
                        </a:rPr>
                        <a:t>Quantidade de ocorrências</a:t>
                      </a:r>
                    </a:p>
                  </a:txBody>
                  <a:tcPr marL="44450" marR="44450" marT="0" marB="0"/>
                </a:tc>
                <a:extLst>
                  <a:ext uri="{0D108BD9-81ED-4DB2-BD59-A6C34878D82A}">
                    <a16:rowId xmlns:a16="http://schemas.microsoft.com/office/drawing/2014/main" val="1271038560"/>
                  </a:ext>
                </a:extLst>
              </a:tr>
              <a:tr h="281895">
                <a:tc>
                  <a:txBody>
                    <a:bodyPr/>
                    <a:lstStyle/>
                    <a:p>
                      <a:r>
                        <a:rPr lang="pt-BR" sz="1600" dirty="0">
                          <a:effectLst/>
                          <a:latin typeface="+mn-lt"/>
                          <a:ea typeface="Times New Roman" panose="02020603050405020304" pitchFamily="18" charset="0"/>
                        </a:rPr>
                        <a:t>Fácil/simples/prática de usar</a:t>
                      </a:r>
                    </a:p>
                  </a:txBody>
                  <a:tcPr marL="44450" marR="44450" marT="0" marB="0"/>
                </a:tc>
                <a:tc>
                  <a:txBody>
                    <a:bodyPr/>
                    <a:lstStyle/>
                    <a:p>
                      <a:r>
                        <a:rPr lang="pt-BR" sz="1600" dirty="0">
                          <a:effectLst/>
                          <a:latin typeface="+mn-lt"/>
                          <a:ea typeface="Times New Roman" panose="02020603050405020304" pitchFamily="18" charset="0"/>
                        </a:rPr>
                        <a:t>10</a:t>
                      </a:r>
                    </a:p>
                  </a:txBody>
                  <a:tcPr marL="44450" marR="44450" marT="0" marB="0"/>
                </a:tc>
                <a:extLst>
                  <a:ext uri="{0D108BD9-81ED-4DB2-BD59-A6C34878D82A}">
                    <a16:rowId xmlns:a16="http://schemas.microsoft.com/office/drawing/2014/main" val="106688932"/>
                  </a:ext>
                </a:extLst>
              </a:tr>
              <a:tr h="281895">
                <a:tc>
                  <a:txBody>
                    <a:bodyPr/>
                    <a:lstStyle/>
                    <a:p>
                      <a:r>
                        <a:rPr lang="pt-BR" sz="1600">
                          <a:effectLst/>
                          <a:latin typeface="+mn-lt"/>
                          <a:ea typeface="Times New Roman" panose="02020603050405020304" pitchFamily="18" charset="0"/>
                        </a:rPr>
                        <a:t>Facilitou no entendimento/aprendizado dos assuntos abordados em aula</a:t>
                      </a:r>
                    </a:p>
                  </a:txBody>
                  <a:tcPr marL="44450" marR="44450" marT="0" marB="0"/>
                </a:tc>
                <a:tc>
                  <a:txBody>
                    <a:bodyPr/>
                    <a:lstStyle/>
                    <a:p>
                      <a:r>
                        <a:rPr lang="pt-BR" sz="1600">
                          <a:effectLst/>
                          <a:latin typeface="+mn-lt"/>
                          <a:ea typeface="Times New Roman" panose="02020603050405020304" pitchFamily="18" charset="0"/>
                        </a:rPr>
                        <a:t>10</a:t>
                      </a:r>
                    </a:p>
                  </a:txBody>
                  <a:tcPr marL="44450" marR="44450" marT="0" marB="0"/>
                </a:tc>
                <a:extLst>
                  <a:ext uri="{0D108BD9-81ED-4DB2-BD59-A6C34878D82A}">
                    <a16:rowId xmlns:a16="http://schemas.microsoft.com/office/drawing/2014/main" val="3409233710"/>
                  </a:ext>
                </a:extLst>
              </a:tr>
              <a:tr h="281895">
                <a:tc>
                  <a:txBody>
                    <a:bodyPr/>
                    <a:lstStyle/>
                    <a:p>
                      <a:r>
                        <a:rPr lang="pt-BR" sz="1600">
                          <a:effectLst/>
                          <a:latin typeface="+mn-lt"/>
                          <a:ea typeface="Times New Roman" panose="02020603050405020304" pitchFamily="18" charset="0"/>
                        </a:rPr>
                        <a:t>Intuitiva/fácil de entender</a:t>
                      </a:r>
                    </a:p>
                  </a:txBody>
                  <a:tcPr marL="44450" marR="44450" marT="0" marB="0"/>
                </a:tc>
                <a:tc>
                  <a:txBody>
                    <a:bodyPr/>
                    <a:lstStyle/>
                    <a:p>
                      <a:r>
                        <a:rPr lang="pt-BR" sz="1600" dirty="0">
                          <a:effectLst/>
                          <a:latin typeface="+mn-lt"/>
                          <a:ea typeface="Times New Roman" panose="02020603050405020304" pitchFamily="18" charset="0"/>
                        </a:rPr>
                        <a:t>9</a:t>
                      </a:r>
                    </a:p>
                  </a:txBody>
                  <a:tcPr marL="44450" marR="44450" marT="0" marB="0"/>
                </a:tc>
                <a:extLst>
                  <a:ext uri="{0D108BD9-81ED-4DB2-BD59-A6C34878D82A}">
                    <a16:rowId xmlns:a16="http://schemas.microsoft.com/office/drawing/2014/main" val="1540037769"/>
                  </a:ext>
                </a:extLst>
              </a:tr>
              <a:tr h="281895">
                <a:tc>
                  <a:txBody>
                    <a:bodyPr/>
                    <a:lstStyle/>
                    <a:p>
                      <a:r>
                        <a:rPr lang="pt-BR" sz="1600">
                          <a:effectLst/>
                          <a:latin typeface="+mn-lt"/>
                          <a:ea typeface="Times New Roman" panose="02020603050405020304" pitchFamily="18" charset="0"/>
                        </a:rPr>
                        <a:t>Visualização 3d/ apoio visual ajuda a entender/visualização da cena</a:t>
                      </a:r>
                    </a:p>
                  </a:txBody>
                  <a:tcPr marL="44450" marR="44450" marT="0" marB="0"/>
                </a:tc>
                <a:tc>
                  <a:txBody>
                    <a:bodyPr/>
                    <a:lstStyle/>
                    <a:p>
                      <a:r>
                        <a:rPr lang="pt-BR" sz="1600">
                          <a:effectLst/>
                          <a:latin typeface="+mn-lt"/>
                          <a:ea typeface="Times New Roman" panose="02020603050405020304" pitchFamily="18" charset="0"/>
                        </a:rPr>
                        <a:t>8</a:t>
                      </a:r>
                    </a:p>
                  </a:txBody>
                  <a:tcPr marL="44450" marR="44450" marT="0" marB="0"/>
                </a:tc>
                <a:extLst>
                  <a:ext uri="{0D108BD9-81ED-4DB2-BD59-A6C34878D82A}">
                    <a16:rowId xmlns:a16="http://schemas.microsoft.com/office/drawing/2014/main" val="2488952256"/>
                  </a:ext>
                </a:extLst>
              </a:tr>
              <a:tr h="281895">
                <a:tc>
                  <a:txBody>
                    <a:bodyPr/>
                    <a:lstStyle/>
                    <a:p>
                      <a:r>
                        <a:rPr lang="pt-BR" sz="1600">
                          <a:effectLst/>
                          <a:latin typeface="+mn-lt"/>
                          <a:ea typeface="Times New Roman" panose="02020603050405020304" pitchFamily="18" charset="0"/>
                        </a:rPr>
                        <a:t>Scracth/sketch/</a:t>
                      </a:r>
                      <a:r>
                        <a:rPr lang="pt-BR" sz="1600" i="1">
                          <a:effectLst/>
                          <a:latin typeface="+mn-lt"/>
                          <a:ea typeface="Times New Roman" panose="02020603050405020304" pitchFamily="18" charset="0"/>
                        </a:rPr>
                        <a:t>drag-drop </a:t>
                      </a:r>
                      <a:r>
                        <a:rPr lang="pt-BR" sz="1600">
                          <a:effectLst/>
                          <a:latin typeface="+mn-lt"/>
                          <a:ea typeface="Times New Roman" panose="02020603050405020304" pitchFamily="18" charset="0"/>
                        </a:rPr>
                        <a:t>das peças/interação com a cena</a:t>
                      </a:r>
                    </a:p>
                  </a:txBody>
                  <a:tcPr marL="44450" marR="44450" marT="0" marB="0"/>
                </a:tc>
                <a:tc>
                  <a:txBody>
                    <a:bodyPr/>
                    <a:lstStyle/>
                    <a:p>
                      <a:r>
                        <a:rPr lang="pt-BR" sz="1600" dirty="0">
                          <a:effectLst/>
                          <a:latin typeface="+mn-lt"/>
                          <a:ea typeface="Times New Roman" panose="02020603050405020304" pitchFamily="18" charset="0"/>
                        </a:rPr>
                        <a:t>6</a:t>
                      </a:r>
                    </a:p>
                  </a:txBody>
                  <a:tcPr marL="44450" marR="44450" marT="0" marB="0"/>
                </a:tc>
                <a:extLst>
                  <a:ext uri="{0D108BD9-81ED-4DB2-BD59-A6C34878D82A}">
                    <a16:rowId xmlns:a16="http://schemas.microsoft.com/office/drawing/2014/main" val="2295219587"/>
                  </a:ext>
                </a:extLst>
              </a:tr>
              <a:tr h="281895">
                <a:tc>
                  <a:txBody>
                    <a:bodyPr/>
                    <a:lstStyle/>
                    <a:p>
                      <a:r>
                        <a:rPr lang="pt-BR" sz="1600">
                          <a:effectLst/>
                          <a:latin typeface="+mn-lt"/>
                          <a:ea typeface="Times New Roman" panose="02020603050405020304" pitchFamily="18" charset="0"/>
                        </a:rPr>
                        <a:t>Educativa/didática</a:t>
                      </a:r>
                    </a:p>
                  </a:txBody>
                  <a:tcPr marL="44450" marR="44450" marT="0" marB="0"/>
                </a:tc>
                <a:tc>
                  <a:txBody>
                    <a:bodyPr/>
                    <a:lstStyle/>
                    <a:p>
                      <a:r>
                        <a:rPr lang="pt-BR" sz="1600">
                          <a:effectLst/>
                          <a:latin typeface="+mn-lt"/>
                          <a:ea typeface="Times New Roman" panose="02020603050405020304" pitchFamily="18" charset="0"/>
                        </a:rPr>
                        <a:t>4</a:t>
                      </a:r>
                    </a:p>
                  </a:txBody>
                  <a:tcPr marL="44450" marR="44450" marT="0" marB="0"/>
                </a:tc>
                <a:extLst>
                  <a:ext uri="{0D108BD9-81ED-4DB2-BD59-A6C34878D82A}">
                    <a16:rowId xmlns:a16="http://schemas.microsoft.com/office/drawing/2014/main" val="1214782484"/>
                  </a:ext>
                </a:extLst>
              </a:tr>
              <a:tr h="281895">
                <a:tc>
                  <a:txBody>
                    <a:bodyPr/>
                    <a:lstStyle/>
                    <a:p>
                      <a:r>
                        <a:rPr lang="pt-BR" sz="1600" dirty="0">
                          <a:effectLst/>
                          <a:latin typeface="+mn-lt"/>
                          <a:ea typeface="Times New Roman" panose="02020603050405020304" pitchFamily="18" charset="0"/>
                        </a:rPr>
                        <a:t>Exercícios bons para fixação de conteúdo/exercícios interessantes e correspondem ao assunto de cg </a:t>
                      </a:r>
                    </a:p>
                  </a:txBody>
                  <a:tcPr marL="44450" marR="44450" marT="0" marB="0"/>
                </a:tc>
                <a:tc>
                  <a:txBody>
                    <a:bodyPr/>
                    <a:lstStyle/>
                    <a:p>
                      <a:r>
                        <a:rPr lang="pt-BR" sz="1600">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369046488"/>
                  </a:ext>
                </a:extLst>
              </a:tr>
              <a:tr h="281895">
                <a:tc>
                  <a:txBody>
                    <a:bodyPr/>
                    <a:lstStyle/>
                    <a:p>
                      <a:r>
                        <a:rPr lang="pt-BR" sz="1600">
                          <a:effectLst/>
                          <a:latin typeface="+mn-lt"/>
                          <a:ea typeface="Times New Roman" panose="02020603050405020304" pitchFamily="18" charset="0"/>
                        </a:rPr>
                        <a:t>Web</a:t>
                      </a:r>
                    </a:p>
                  </a:txBody>
                  <a:tcPr marL="44450" marR="44450" marT="0" marB="0"/>
                </a:tc>
                <a:tc>
                  <a:txBody>
                    <a:bodyPr/>
                    <a:lstStyle/>
                    <a:p>
                      <a:r>
                        <a:rPr lang="pt-BR" sz="1600">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2737439202"/>
                  </a:ext>
                </a:extLst>
              </a:tr>
              <a:tr h="281895">
                <a:tc>
                  <a:txBody>
                    <a:bodyPr/>
                    <a:lstStyle/>
                    <a:p>
                      <a:r>
                        <a:rPr lang="pt-BR" sz="1600">
                          <a:effectLst/>
                          <a:latin typeface="+mn-lt"/>
                          <a:ea typeface="Times New Roman" panose="02020603050405020304" pitchFamily="18" charset="0"/>
                        </a:rPr>
                        <a:t>Tutorial ajuda muito</a:t>
                      </a:r>
                    </a:p>
                  </a:txBody>
                  <a:tcPr marL="44450" marR="44450" marT="0" marB="0"/>
                </a:tc>
                <a:tc>
                  <a:txBody>
                    <a:bodyPr/>
                    <a:lstStyle/>
                    <a:p>
                      <a:r>
                        <a:rPr lang="pt-BR" sz="1600">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728122656"/>
                  </a:ext>
                </a:extLst>
              </a:tr>
              <a:tr h="281895">
                <a:tc>
                  <a:txBody>
                    <a:bodyPr/>
                    <a:lstStyle/>
                    <a:p>
                      <a:r>
                        <a:rPr lang="pt-BR" sz="1600">
                          <a:effectLst/>
                          <a:latin typeface="+mn-lt"/>
                          <a:ea typeface="Times New Roman" panose="02020603050405020304" pitchFamily="18" charset="0"/>
                        </a:rPr>
                        <a:t>Divertido</a:t>
                      </a:r>
                    </a:p>
                  </a:txBody>
                  <a:tcPr marL="44450" marR="44450" marT="0" marB="0"/>
                </a:tc>
                <a:tc>
                  <a:txBody>
                    <a:bodyPr/>
                    <a:lstStyle/>
                    <a:p>
                      <a:r>
                        <a:rPr lang="pt-BR" sz="1600">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3911085223"/>
                  </a:ext>
                </a:extLst>
              </a:tr>
              <a:tr h="281895">
                <a:tc>
                  <a:txBody>
                    <a:bodyPr/>
                    <a:lstStyle/>
                    <a:p>
                      <a:r>
                        <a:rPr lang="pt-BR" sz="1600">
                          <a:effectLst/>
                          <a:latin typeface="+mn-lt"/>
                          <a:ea typeface="Times New Roman" panose="02020603050405020304" pitchFamily="18" charset="0"/>
                        </a:rPr>
                        <a:t>Rápida</a:t>
                      </a:r>
                    </a:p>
                  </a:txBody>
                  <a:tcPr marL="44450" marR="44450" marT="0" marB="0"/>
                </a:tc>
                <a:tc>
                  <a:txBody>
                    <a:bodyPr/>
                    <a:lstStyle/>
                    <a:p>
                      <a:r>
                        <a:rPr lang="pt-BR" sz="1600">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3225436298"/>
                  </a:ext>
                </a:extLst>
              </a:tr>
              <a:tr h="281895">
                <a:tc>
                  <a:txBody>
                    <a:bodyPr/>
                    <a:lstStyle/>
                    <a:p>
                      <a:r>
                        <a:rPr lang="pt-BR" sz="1600">
                          <a:effectLst/>
                          <a:latin typeface="+mn-lt"/>
                          <a:ea typeface="Times New Roman" panose="02020603050405020304" pitchFamily="18" charset="0"/>
                        </a:rPr>
                        <a:t>Interessante </a:t>
                      </a:r>
                    </a:p>
                  </a:txBody>
                  <a:tcPr marL="44450" marR="44450" marT="0" marB="0"/>
                </a:tc>
                <a:tc>
                  <a:txBody>
                    <a:bodyPr/>
                    <a:lstStyle/>
                    <a:p>
                      <a:r>
                        <a:rPr lang="pt-BR" sz="1600">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495948199"/>
                  </a:ext>
                </a:extLst>
              </a:tr>
              <a:tr h="281895">
                <a:tc>
                  <a:txBody>
                    <a:bodyPr/>
                    <a:lstStyle/>
                    <a:p>
                      <a:r>
                        <a:rPr lang="pt-BR" sz="1600">
                          <a:effectLst/>
                          <a:latin typeface="+mn-lt"/>
                          <a:ea typeface="Times New Roman" panose="02020603050405020304" pitchFamily="18" charset="0"/>
                        </a:rPr>
                        <a:t>Funcional</a:t>
                      </a:r>
                    </a:p>
                  </a:txBody>
                  <a:tcPr marL="44450" marR="44450" marT="0" marB="0"/>
                </a:tc>
                <a:tc>
                  <a:txBody>
                    <a:bodyPr/>
                    <a:lstStyle/>
                    <a:p>
                      <a:r>
                        <a:rPr lang="pt-BR" sz="16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1434664095"/>
                  </a:ext>
                </a:extLst>
              </a:tr>
              <a:tr h="281895">
                <a:tc>
                  <a:txBody>
                    <a:bodyPr/>
                    <a:lstStyle/>
                    <a:p>
                      <a:r>
                        <a:rPr lang="pt-BR" sz="1600">
                          <a:effectLst/>
                          <a:latin typeface="+mn-lt"/>
                          <a:ea typeface="Times New Roman" panose="02020603050405020304" pitchFamily="18" charset="0"/>
                        </a:rPr>
                        <a:t>Leve</a:t>
                      </a:r>
                    </a:p>
                  </a:txBody>
                  <a:tcPr marL="44450" marR="44450" marT="0" marB="0"/>
                </a:tc>
                <a:tc>
                  <a:txBody>
                    <a:bodyPr/>
                    <a:lstStyle/>
                    <a:p>
                      <a:r>
                        <a:rPr lang="pt-BR" sz="16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20089510"/>
                  </a:ext>
                </a:extLst>
              </a:tr>
              <a:tr h="281895">
                <a:tc>
                  <a:txBody>
                    <a:bodyPr/>
                    <a:lstStyle/>
                    <a:p>
                      <a:r>
                        <a:rPr lang="pt-BR" sz="1600">
                          <a:effectLst/>
                          <a:latin typeface="+mn-lt"/>
                          <a:ea typeface="Times New Roman" panose="02020603050405020304" pitchFamily="18" charset="0"/>
                        </a:rPr>
                        <a:t>Legal</a:t>
                      </a:r>
                    </a:p>
                  </a:txBody>
                  <a:tcPr marL="44450" marR="44450" marT="0" marB="0"/>
                </a:tc>
                <a:tc>
                  <a:txBody>
                    <a:bodyPr/>
                    <a:lstStyle/>
                    <a:p>
                      <a:r>
                        <a:rPr lang="pt-BR" sz="16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3738047519"/>
                  </a:ext>
                </a:extLst>
              </a:tr>
              <a:tr h="281895">
                <a:tc>
                  <a:txBody>
                    <a:bodyPr/>
                    <a:lstStyle/>
                    <a:p>
                      <a:r>
                        <a:rPr lang="pt-BR" sz="1600">
                          <a:effectLst/>
                          <a:latin typeface="+mn-lt"/>
                          <a:ea typeface="Times New Roman" panose="02020603050405020304" pitchFamily="18" charset="0"/>
                        </a:rPr>
                        <a:t>Permite autoavaliação e revisão de conteúdo</a:t>
                      </a:r>
                    </a:p>
                  </a:txBody>
                  <a:tcPr marL="44450" marR="44450" marT="0" marB="0"/>
                </a:tc>
                <a:tc>
                  <a:txBody>
                    <a:bodyPr/>
                    <a:lstStyle/>
                    <a:p>
                      <a:r>
                        <a:rPr lang="pt-BR" sz="1600" dirty="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991140398"/>
                  </a:ext>
                </a:extLst>
              </a:tr>
            </a:tbl>
          </a:graphicData>
        </a:graphic>
      </p:graphicFrame>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2007035" y="396488"/>
            <a:ext cx="51299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8 - Pontos positivos da aplicação apontados pelos alunos de CG</a:t>
            </a:r>
          </a:p>
        </p:txBody>
      </p:sp>
      <p:sp>
        <p:nvSpPr>
          <p:cNvPr id="10" name="Rectangle 8">
            <a:extLst>
              <a:ext uri="{FF2B5EF4-FFF2-40B4-BE49-F238E27FC236}">
                <a16:creationId xmlns:a16="http://schemas.microsoft.com/office/drawing/2014/main" id="{C2AFEA0C-D155-CADD-3A4E-EB44BFEDF197}"/>
              </a:ext>
            </a:extLst>
          </p:cNvPr>
          <p:cNvSpPr>
            <a:spLocks noChangeArrowheads="1"/>
          </p:cNvSpPr>
          <p:nvPr/>
        </p:nvSpPr>
        <p:spPr bwMode="auto">
          <a:xfrm>
            <a:off x="-661988" y="5889498"/>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questionário elaborado pela autora.</a:t>
            </a:r>
            <a:endParaRPr lang="pt-BR" altLang="pt-BR" sz="1100" dirty="0"/>
          </a:p>
        </p:txBody>
      </p:sp>
    </p:spTree>
    <p:extLst>
      <p:ext uri="{BB962C8B-B14F-4D97-AF65-F5344CB8AC3E}">
        <p14:creationId xmlns:p14="http://schemas.microsoft.com/office/powerpoint/2010/main" val="370770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1635938" y="241565"/>
            <a:ext cx="58721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9 – Pontos negativos da aplicação apontados pelos alunos de CG – parte 1</a:t>
            </a:r>
          </a:p>
        </p:txBody>
      </p:sp>
      <p:graphicFrame>
        <p:nvGraphicFramePr>
          <p:cNvPr id="8" name="Espaço Reservado para Conteúdo 7">
            <a:extLst>
              <a:ext uri="{FF2B5EF4-FFF2-40B4-BE49-F238E27FC236}">
                <a16:creationId xmlns:a16="http://schemas.microsoft.com/office/drawing/2014/main" id="{38EF6162-D712-2EF7-90D5-B7995803A9F5}"/>
              </a:ext>
            </a:extLst>
          </p:cNvPr>
          <p:cNvGraphicFramePr>
            <a:graphicFrameLocks noGrp="1"/>
          </p:cNvGraphicFramePr>
          <p:nvPr>
            <p:ph idx="1"/>
            <p:extLst>
              <p:ext uri="{D42A27DB-BD31-4B8C-83A1-F6EECF244321}">
                <p14:modId xmlns:p14="http://schemas.microsoft.com/office/powerpoint/2010/main" val="353333046"/>
              </p:ext>
            </p:extLst>
          </p:nvPr>
        </p:nvGraphicFramePr>
        <p:xfrm>
          <a:off x="269520" y="518564"/>
          <a:ext cx="8604957" cy="5770917"/>
        </p:xfrm>
        <a:graphic>
          <a:graphicData uri="http://schemas.openxmlformats.org/drawingml/2006/table">
            <a:tbl>
              <a:tblPr firstRow="1" bandRow="1">
                <a:tableStyleId>{5C22544A-7EE6-4342-B048-85BDC9FD1C3A}</a:tableStyleId>
              </a:tblPr>
              <a:tblGrid>
                <a:gridCol w="7447988">
                  <a:extLst>
                    <a:ext uri="{9D8B030D-6E8A-4147-A177-3AD203B41FA5}">
                      <a16:colId xmlns:a16="http://schemas.microsoft.com/office/drawing/2014/main" val="710064142"/>
                    </a:ext>
                  </a:extLst>
                </a:gridCol>
                <a:gridCol w="1156969">
                  <a:extLst>
                    <a:ext uri="{9D8B030D-6E8A-4147-A177-3AD203B41FA5}">
                      <a16:colId xmlns:a16="http://schemas.microsoft.com/office/drawing/2014/main" val="971612639"/>
                    </a:ext>
                  </a:extLst>
                </a:gridCol>
              </a:tblGrid>
              <a:tr h="361655">
                <a:tc>
                  <a:txBody>
                    <a:bodyPr/>
                    <a:lstStyle/>
                    <a:p>
                      <a:r>
                        <a:rPr lang="pt-BR" sz="1200" dirty="0">
                          <a:solidFill>
                            <a:schemeClr val="tx1"/>
                          </a:solidFill>
                          <a:effectLst/>
                          <a:latin typeface="+mn-lt"/>
                          <a:ea typeface="Times New Roman" panose="02020603050405020304" pitchFamily="18" charset="0"/>
                        </a:rPr>
                        <a:t>Palavras-chave/termos usados para descrever a aplicação</a:t>
                      </a:r>
                    </a:p>
                  </a:txBody>
                  <a:tcPr marL="44450" marR="44450" marT="0" marB="0"/>
                </a:tc>
                <a:tc>
                  <a:txBody>
                    <a:bodyPr/>
                    <a:lstStyle/>
                    <a:p>
                      <a:r>
                        <a:rPr lang="pt-BR" sz="1200" dirty="0">
                          <a:solidFill>
                            <a:schemeClr val="tx1"/>
                          </a:solidFill>
                          <a:effectLst/>
                          <a:latin typeface="+mn-lt"/>
                          <a:ea typeface="Times New Roman" panose="02020603050405020304" pitchFamily="18" charset="0"/>
                        </a:rPr>
                        <a:t>Quantidade de ocorrências</a:t>
                      </a:r>
                    </a:p>
                  </a:txBody>
                  <a:tcPr marL="44450" marR="44450" marT="0" marB="0"/>
                </a:tc>
                <a:extLst>
                  <a:ext uri="{0D108BD9-81ED-4DB2-BD59-A6C34878D82A}">
                    <a16:rowId xmlns:a16="http://schemas.microsoft.com/office/drawing/2014/main" val="1449510751"/>
                  </a:ext>
                </a:extLst>
              </a:tr>
              <a:tr h="361655">
                <a:tc>
                  <a:txBody>
                    <a:bodyPr/>
                    <a:lstStyle/>
                    <a:p>
                      <a:r>
                        <a:rPr lang="pt-BR" sz="1200">
                          <a:solidFill>
                            <a:schemeClr val="tx1"/>
                          </a:solidFill>
                          <a:effectLst/>
                          <a:latin typeface="+mn-lt"/>
                          <a:ea typeface="Times New Roman" panose="02020603050405020304" pitchFamily="18" charset="0"/>
                        </a:rPr>
                        <a:t>Texto fica invisível no campo de texto das propriedades após o uso da tecla </a:t>
                      </a:r>
                      <a:r>
                        <a:rPr lang="pt-BR" sz="1200" i="1">
                          <a:solidFill>
                            <a:schemeClr val="tx1"/>
                          </a:solidFill>
                          <a:effectLst/>
                          <a:latin typeface="+mn-lt"/>
                          <a:ea typeface="Times New Roman" panose="02020603050405020304" pitchFamily="18" charset="0"/>
                        </a:rPr>
                        <a:t>backspace</a:t>
                      </a:r>
                      <a:endParaRPr lang="pt-BR" sz="1200">
                        <a:solidFill>
                          <a:schemeClr val="tx1"/>
                        </a:solidFill>
                        <a:effectLst/>
                        <a:latin typeface="+mn-lt"/>
                        <a:ea typeface="Times New Roman" panose="02020603050405020304" pitchFamily="18" charset="0"/>
                      </a:endParaRPr>
                    </a:p>
                  </a:txBody>
                  <a:tcPr marL="44450" marR="44450" marT="0" marB="0"/>
                </a:tc>
                <a:tc>
                  <a:txBody>
                    <a:bodyPr/>
                    <a:lstStyle/>
                    <a:p>
                      <a:r>
                        <a:rPr lang="pt-BR" sz="1200" dirty="0">
                          <a:solidFill>
                            <a:schemeClr val="tx1"/>
                          </a:solidFill>
                          <a:effectLst/>
                          <a:latin typeface="+mn-lt"/>
                          <a:ea typeface="Times New Roman" panose="02020603050405020304" pitchFamily="18" charset="0"/>
                        </a:rPr>
                        <a:t>19</a:t>
                      </a:r>
                    </a:p>
                  </a:txBody>
                  <a:tcPr marL="44450" marR="44450" marT="0" marB="0"/>
                </a:tc>
                <a:extLst>
                  <a:ext uri="{0D108BD9-81ED-4DB2-BD59-A6C34878D82A}">
                    <a16:rowId xmlns:a16="http://schemas.microsoft.com/office/drawing/2014/main" val="3506435016"/>
                  </a:ext>
                </a:extLst>
              </a:tr>
              <a:tr h="314296">
                <a:tc>
                  <a:txBody>
                    <a:bodyPr/>
                    <a:lstStyle/>
                    <a:p>
                      <a:r>
                        <a:rPr lang="pt-BR" sz="1200">
                          <a:solidFill>
                            <a:schemeClr val="tx1"/>
                          </a:solidFill>
                          <a:effectLst/>
                          <a:latin typeface="+mn-lt"/>
                          <a:ea typeface="Times New Roman" panose="02020603050405020304" pitchFamily="18" charset="0"/>
                        </a:rPr>
                        <a:t>Visual pouco elaborado/baixa resolução/problemas na responsividade</a:t>
                      </a:r>
                    </a:p>
                  </a:txBody>
                  <a:tcPr marL="44450" marR="44450" marT="0" marB="0"/>
                </a:tc>
                <a:tc>
                  <a:txBody>
                    <a:bodyPr/>
                    <a:lstStyle/>
                    <a:p>
                      <a:r>
                        <a:rPr lang="pt-BR" sz="1200" dirty="0">
                          <a:solidFill>
                            <a:schemeClr val="tx1"/>
                          </a:solidFill>
                          <a:effectLst/>
                          <a:latin typeface="+mn-lt"/>
                          <a:ea typeface="Times New Roman" panose="02020603050405020304" pitchFamily="18" charset="0"/>
                        </a:rPr>
                        <a:t>4</a:t>
                      </a:r>
                    </a:p>
                  </a:txBody>
                  <a:tcPr marL="44450" marR="44450" marT="0" marB="0"/>
                </a:tc>
                <a:extLst>
                  <a:ext uri="{0D108BD9-81ED-4DB2-BD59-A6C34878D82A}">
                    <a16:rowId xmlns:a16="http://schemas.microsoft.com/office/drawing/2014/main" val="1189684179"/>
                  </a:ext>
                </a:extLst>
              </a:tr>
              <a:tr h="314296">
                <a:tc>
                  <a:txBody>
                    <a:bodyPr/>
                    <a:lstStyle/>
                    <a:p>
                      <a:r>
                        <a:rPr lang="pt-BR" sz="1200">
                          <a:solidFill>
                            <a:schemeClr val="tx1"/>
                          </a:solidFill>
                          <a:effectLst/>
                          <a:latin typeface="+mn-lt"/>
                          <a:ea typeface="Times New Roman" panose="02020603050405020304" pitchFamily="18" charset="0"/>
                        </a:rPr>
                        <a:t>Problemas na acentuação de palavras</a:t>
                      </a:r>
                    </a:p>
                  </a:txBody>
                  <a:tcPr marL="44450" marR="44450" marT="0" marB="0"/>
                </a:tc>
                <a:tc>
                  <a:txBody>
                    <a:bodyPr/>
                    <a:lstStyle/>
                    <a:p>
                      <a:r>
                        <a:rPr lang="pt-BR" sz="1200" dirty="0">
                          <a:solidFill>
                            <a:schemeClr val="tx1"/>
                          </a:solidFill>
                          <a:effectLst/>
                          <a:latin typeface="+mn-lt"/>
                          <a:ea typeface="Times New Roman" panose="02020603050405020304" pitchFamily="18" charset="0"/>
                        </a:rPr>
                        <a:t>3</a:t>
                      </a:r>
                    </a:p>
                  </a:txBody>
                  <a:tcPr marL="44450" marR="44450" marT="0" marB="0"/>
                </a:tc>
                <a:extLst>
                  <a:ext uri="{0D108BD9-81ED-4DB2-BD59-A6C34878D82A}">
                    <a16:rowId xmlns:a16="http://schemas.microsoft.com/office/drawing/2014/main" val="2910143787"/>
                  </a:ext>
                </a:extLst>
              </a:tr>
              <a:tr h="314296">
                <a:tc>
                  <a:txBody>
                    <a:bodyPr/>
                    <a:lstStyle/>
                    <a:p>
                      <a:r>
                        <a:rPr lang="pt-BR" sz="1200" i="1">
                          <a:solidFill>
                            <a:schemeClr val="tx1"/>
                          </a:solidFill>
                          <a:effectLst/>
                          <a:latin typeface="+mn-lt"/>
                          <a:ea typeface="Times New Roman" panose="02020603050405020304" pitchFamily="18" charset="0"/>
                        </a:rPr>
                        <a:t>Bug</a:t>
                      </a:r>
                      <a:r>
                        <a:rPr lang="pt-BR" sz="1200">
                          <a:solidFill>
                            <a:schemeClr val="tx1"/>
                          </a:solidFill>
                          <a:effectLst/>
                          <a:latin typeface="+mn-lt"/>
                          <a:ea typeface="Times New Roman" panose="02020603050405020304" pitchFamily="18" charset="0"/>
                        </a:rPr>
                        <a:t> na porcentagem de acerto do exercício quando clica mais de uma vez no botão</a:t>
                      </a:r>
                    </a:p>
                  </a:txBody>
                  <a:tcPr marL="44450" marR="44450" marT="0" marB="0"/>
                </a:tc>
                <a:tc>
                  <a:txBody>
                    <a:bodyPr/>
                    <a:lstStyle/>
                    <a:p>
                      <a:r>
                        <a:rPr lang="pt-BR" sz="1200" dirty="0">
                          <a:solidFill>
                            <a:schemeClr val="tx1"/>
                          </a:solidFill>
                          <a:effectLst/>
                          <a:latin typeface="+mn-lt"/>
                          <a:ea typeface="Times New Roman" panose="02020603050405020304" pitchFamily="18" charset="0"/>
                        </a:rPr>
                        <a:t>3</a:t>
                      </a:r>
                    </a:p>
                  </a:txBody>
                  <a:tcPr marL="44450" marR="44450" marT="0" marB="0"/>
                </a:tc>
                <a:extLst>
                  <a:ext uri="{0D108BD9-81ED-4DB2-BD59-A6C34878D82A}">
                    <a16:rowId xmlns:a16="http://schemas.microsoft.com/office/drawing/2014/main" val="2626496228"/>
                  </a:ext>
                </a:extLst>
              </a:tr>
              <a:tr h="314296">
                <a:tc>
                  <a:txBody>
                    <a:bodyPr/>
                    <a:lstStyle/>
                    <a:p>
                      <a:r>
                        <a:rPr lang="pt-BR" sz="1200" i="1">
                          <a:solidFill>
                            <a:schemeClr val="tx1"/>
                          </a:solidFill>
                          <a:effectLst/>
                          <a:latin typeface="+mn-lt"/>
                          <a:ea typeface="Times New Roman" panose="02020603050405020304" pitchFamily="18" charset="0"/>
                        </a:rPr>
                        <a:t>Bugs</a:t>
                      </a:r>
                      <a:endParaRPr lang="pt-BR" sz="1200">
                        <a:solidFill>
                          <a:schemeClr val="tx1"/>
                        </a:solidFill>
                        <a:effectLst/>
                        <a:latin typeface="+mn-lt"/>
                        <a:ea typeface="Times New Roman" panose="02020603050405020304" pitchFamily="18" charset="0"/>
                      </a:endParaRPr>
                    </a:p>
                  </a:txBody>
                  <a:tcPr marL="44450" marR="44450" marT="0" marB="0"/>
                </a:tc>
                <a:tc>
                  <a:txBody>
                    <a:bodyPr/>
                    <a:lstStyle/>
                    <a:p>
                      <a:r>
                        <a:rPr lang="pt-BR" sz="1200" dirty="0">
                          <a:solidFill>
                            <a:schemeClr val="tx1"/>
                          </a:solidFill>
                          <a:effectLst/>
                          <a:latin typeface="+mn-lt"/>
                          <a:ea typeface="Times New Roman" panose="02020603050405020304" pitchFamily="18" charset="0"/>
                        </a:rPr>
                        <a:t>3</a:t>
                      </a:r>
                    </a:p>
                  </a:txBody>
                  <a:tcPr marL="44450" marR="44450" marT="0" marB="0"/>
                </a:tc>
                <a:extLst>
                  <a:ext uri="{0D108BD9-81ED-4DB2-BD59-A6C34878D82A}">
                    <a16:rowId xmlns:a16="http://schemas.microsoft.com/office/drawing/2014/main" val="2754640919"/>
                  </a:ext>
                </a:extLst>
              </a:tr>
              <a:tr h="314296">
                <a:tc>
                  <a:txBody>
                    <a:bodyPr/>
                    <a:lstStyle/>
                    <a:p>
                      <a:r>
                        <a:rPr lang="pt-BR" sz="1200">
                          <a:solidFill>
                            <a:schemeClr val="tx1"/>
                          </a:solidFill>
                          <a:effectLst/>
                          <a:latin typeface="+mn-lt"/>
                          <a:ea typeface="Times New Roman" panose="02020603050405020304" pitchFamily="18" charset="0"/>
                        </a:rPr>
                        <a:t>Quando há muitos objetos em cena, demora para fazer a rolagem de tela</a:t>
                      </a:r>
                    </a:p>
                  </a:txBody>
                  <a:tcPr marL="44450" marR="44450" marT="0" marB="0"/>
                </a:tc>
                <a:tc>
                  <a:txBody>
                    <a:bodyPr/>
                    <a:lstStyle/>
                    <a:p>
                      <a:r>
                        <a:rPr lang="pt-BR" sz="1200" dirty="0">
                          <a:solidFill>
                            <a:schemeClr val="tx1"/>
                          </a:solidFill>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2238955582"/>
                  </a:ext>
                </a:extLst>
              </a:tr>
              <a:tr h="314296">
                <a:tc>
                  <a:txBody>
                    <a:bodyPr/>
                    <a:lstStyle/>
                    <a:p>
                      <a:r>
                        <a:rPr lang="pt-BR" sz="1200">
                          <a:solidFill>
                            <a:schemeClr val="tx1"/>
                          </a:solidFill>
                          <a:effectLst/>
                          <a:latin typeface="+mn-lt"/>
                          <a:ea typeface="Times New Roman" panose="02020603050405020304" pitchFamily="18" charset="0"/>
                        </a:rPr>
                        <a:t>Aplicação um pouco travada</a:t>
                      </a:r>
                    </a:p>
                  </a:txBody>
                  <a:tcPr marL="44450" marR="44450" marT="0" marB="0"/>
                </a:tc>
                <a:tc>
                  <a:txBody>
                    <a:bodyPr/>
                    <a:lstStyle/>
                    <a:p>
                      <a:r>
                        <a:rPr lang="pt-BR" sz="1200" dirty="0">
                          <a:solidFill>
                            <a:schemeClr val="tx1"/>
                          </a:solidFill>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55423805"/>
                  </a:ext>
                </a:extLst>
              </a:tr>
              <a:tr h="314296">
                <a:tc>
                  <a:txBody>
                    <a:bodyPr/>
                    <a:lstStyle/>
                    <a:p>
                      <a:r>
                        <a:rPr lang="pt-BR" sz="1200">
                          <a:solidFill>
                            <a:schemeClr val="tx1"/>
                          </a:solidFill>
                          <a:effectLst/>
                          <a:latin typeface="+mn-lt"/>
                          <a:ea typeface="Times New Roman" panose="02020603050405020304" pitchFamily="18" charset="0"/>
                        </a:rPr>
                        <a:t>Visualização dos ângulos dos objetos está presa</a:t>
                      </a:r>
                    </a:p>
                  </a:txBody>
                  <a:tcPr marL="44450" marR="44450" marT="0" marB="0"/>
                </a:tc>
                <a:tc>
                  <a:txBody>
                    <a:bodyPr/>
                    <a:lstStyle/>
                    <a:p>
                      <a:r>
                        <a:rPr lang="pt-BR" sz="1200" dirty="0">
                          <a:solidFill>
                            <a:schemeClr val="tx1"/>
                          </a:solidFill>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4083045681"/>
                  </a:ext>
                </a:extLst>
              </a:tr>
              <a:tr h="314296">
                <a:tc>
                  <a:txBody>
                    <a:bodyPr/>
                    <a:lstStyle/>
                    <a:p>
                      <a:r>
                        <a:rPr lang="pt-BR" sz="1200">
                          <a:solidFill>
                            <a:schemeClr val="tx1"/>
                          </a:solidFill>
                          <a:effectLst/>
                          <a:latin typeface="+mn-lt"/>
                          <a:ea typeface="Times New Roman" panose="02020603050405020304" pitchFamily="18" charset="0"/>
                        </a:rPr>
                        <a:t>Funcionamento da câmera é estranho/complicado de entender</a:t>
                      </a:r>
                    </a:p>
                  </a:txBody>
                  <a:tcPr marL="44450" marR="44450" marT="0" marB="0"/>
                </a:tc>
                <a:tc>
                  <a:txBody>
                    <a:bodyPr/>
                    <a:lstStyle/>
                    <a:p>
                      <a:r>
                        <a:rPr lang="pt-BR" sz="1200" dirty="0">
                          <a:solidFill>
                            <a:schemeClr val="tx1"/>
                          </a:solidFill>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3782942894"/>
                  </a:ext>
                </a:extLst>
              </a:tr>
              <a:tr h="314296">
                <a:tc>
                  <a:txBody>
                    <a:bodyPr/>
                    <a:lstStyle/>
                    <a:p>
                      <a:r>
                        <a:rPr lang="pt-BR" sz="1200">
                          <a:solidFill>
                            <a:schemeClr val="tx1"/>
                          </a:solidFill>
                          <a:effectLst/>
                          <a:latin typeface="+mn-lt"/>
                          <a:ea typeface="Times New Roman" panose="02020603050405020304" pitchFamily="18" charset="0"/>
                        </a:rPr>
                        <a:t>Textos pequenos</a:t>
                      </a:r>
                    </a:p>
                  </a:txBody>
                  <a:tcPr marL="44450" marR="44450" marT="0" marB="0"/>
                </a:tc>
                <a:tc>
                  <a:txBody>
                    <a:bodyPr/>
                    <a:lstStyle/>
                    <a:p>
                      <a:r>
                        <a:rPr lang="pt-BR" sz="1200" dirty="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4284950795"/>
                  </a:ext>
                </a:extLst>
              </a:tr>
              <a:tr h="314296">
                <a:tc>
                  <a:txBody>
                    <a:bodyPr/>
                    <a:lstStyle/>
                    <a:p>
                      <a:r>
                        <a:rPr lang="pt-BR" sz="1200">
                          <a:solidFill>
                            <a:schemeClr val="tx1"/>
                          </a:solidFill>
                          <a:effectLst/>
                          <a:latin typeface="+mn-lt"/>
                          <a:ea typeface="Times New Roman" panose="02020603050405020304" pitchFamily="18" charset="0"/>
                        </a:rPr>
                        <a:t>Poderia utilizar o localStorage para armazenar informações de sessão do usuário.</a:t>
                      </a:r>
                    </a:p>
                  </a:txBody>
                  <a:tcPr marL="44450" marR="44450" marT="0" marB="0"/>
                </a:tc>
                <a:tc>
                  <a:txBody>
                    <a:bodyPr/>
                    <a:lstStyle/>
                    <a:p>
                      <a:r>
                        <a:rPr lang="pt-BR" sz="1200" dirty="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2873495970"/>
                  </a:ext>
                </a:extLst>
              </a:tr>
              <a:tr h="361655">
                <a:tc>
                  <a:txBody>
                    <a:bodyPr/>
                    <a:lstStyle/>
                    <a:p>
                      <a:r>
                        <a:rPr lang="pt-BR" sz="1200">
                          <a:solidFill>
                            <a:schemeClr val="tx1"/>
                          </a:solidFill>
                          <a:effectLst/>
                          <a:latin typeface="+mn-lt"/>
                          <a:ea typeface="Times New Roman" panose="02020603050405020304" pitchFamily="18" charset="0"/>
                        </a:rPr>
                        <a:t>Não é mostrado ao usuário qual o intervalo de números que podem ser inseridos nas propriedades</a:t>
                      </a:r>
                    </a:p>
                  </a:txBody>
                  <a:tcPr marL="44450" marR="44450" marT="0" marB="0"/>
                </a:tc>
                <a:tc>
                  <a:txBody>
                    <a:bodyPr/>
                    <a:lstStyle/>
                    <a:p>
                      <a:r>
                        <a:rPr lang="pt-BR" sz="1200" dirty="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1395965783"/>
                  </a:ext>
                </a:extLst>
              </a:tr>
              <a:tr h="361655">
                <a:tc>
                  <a:txBody>
                    <a:bodyPr/>
                    <a:lstStyle/>
                    <a:p>
                      <a:r>
                        <a:rPr lang="pt-BR" sz="1200">
                          <a:solidFill>
                            <a:schemeClr val="tx1"/>
                          </a:solidFill>
                          <a:effectLst/>
                          <a:latin typeface="+mn-lt"/>
                          <a:ea typeface="Times New Roman" panose="02020603050405020304" pitchFamily="18" charset="0"/>
                        </a:rPr>
                        <a:t>Deveria ter uma explicação mais detalhada sobre as outras funcionalidades da aba Configurações</a:t>
                      </a:r>
                    </a:p>
                  </a:txBody>
                  <a:tcPr marL="44450" marR="44450" marT="0" marB="0"/>
                </a:tc>
                <a:tc>
                  <a:txBody>
                    <a:bodyPr/>
                    <a:lstStyle/>
                    <a:p>
                      <a:r>
                        <a:rPr lang="pt-BR" sz="1200" dirty="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1402186593"/>
                  </a:ext>
                </a:extLst>
              </a:tr>
              <a:tr h="314296">
                <a:tc>
                  <a:txBody>
                    <a:bodyPr/>
                    <a:lstStyle/>
                    <a:p>
                      <a:r>
                        <a:rPr lang="pt-BR" sz="1200">
                          <a:solidFill>
                            <a:schemeClr val="tx1"/>
                          </a:solidFill>
                          <a:effectLst/>
                          <a:latin typeface="+mn-lt"/>
                          <a:ea typeface="Times New Roman" panose="02020603050405020304" pitchFamily="18" charset="0"/>
                        </a:rPr>
                        <a:t>Modo escuro restrito a apenas uma das quatro janelas</a:t>
                      </a:r>
                    </a:p>
                  </a:txBody>
                  <a:tcPr marL="44450" marR="44450" marT="0" marB="0"/>
                </a:tc>
                <a:tc>
                  <a:txBody>
                    <a:bodyPr/>
                    <a:lstStyle/>
                    <a:p>
                      <a:r>
                        <a:rPr lang="pt-BR" sz="1200" dirty="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2130079387"/>
                  </a:ext>
                </a:extLst>
              </a:tr>
              <a:tr h="542481">
                <a:tc>
                  <a:txBody>
                    <a:bodyPr/>
                    <a:lstStyle/>
                    <a:p>
                      <a:r>
                        <a:rPr lang="pt-BR" sz="1200" dirty="0">
                          <a:solidFill>
                            <a:schemeClr val="tx1"/>
                          </a:solidFill>
                          <a:effectLst/>
                          <a:latin typeface="+mn-lt"/>
                          <a:ea typeface="Times New Roman" panose="02020603050405020304" pitchFamily="18" charset="0"/>
                        </a:rPr>
                        <a:t>Na hierarquia pai-filho, quando o filho já herdou algo do pai e é clicado no filho para editar, ele perde na visualização o que herdou do pai e é preciso clicar novamente no pai para a propriedade reaparecer na visualização</a:t>
                      </a:r>
                    </a:p>
                  </a:txBody>
                  <a:tcPr marL="44450" marR="44450" marT="0" marB="0"/>
                </a:tc>
                <a:tc>
                  <a:txBody>
                    <a:bodyPr/>
                    <a:lstStyle/>
                    <a:p>
                      <a:r>
                        <a:rPr lang="pt-BR" sz="1200" dirty="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729659188"/>
                  </a:ext>
                </a:extLst>
              </a:tr>
              <a:tr h="314296">
                <a:tc>
                  <a:txBody>
                    <a:bodyPr/>
                    <a:lstStyle/>
                    <a:p>
                      <a:r>
                        <a:rPr lang="pt-BR" sz="1200" dirty="0">
                          <a:solidFill>
                            <a:schemeClr val="tx1"/>
                          </a:solidFill>
                          <a:effectLst/>
                          <a:latin typeface="+mn-lt"/>
                          <a:ea typeface="Times New Roman" panose="02020603050405020304" pitchFamily="18" charset="0"/>
                        </a:rPr>
                        <a:t>Tutorial não permite pular etapas</a:t>
                      </a:r>
                    </a:p>
                  </a:txBody>
                  <a:tcPr marL="44450" marR="44450" marT="0" marB="0"/>
                </a:tc>
                <a:tc>
                  <a:txBody>
                    <a:bodyPr/>
                    <a:lstStyle/>
                    <a:p>
                      <a:r>
                        <a:rPr lang="pt-BR" sz="1200" dirty="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1190110239"/>
                  </a:ext>
                </a:extLst>
              </a:tr>
            </a:tbl>
          </a:graphicData>
        </a:graphic>
      </p:graphicFrame>
      <p:sp>
        <p:nvSpPr>
          <p:cNvPr id="11" name="Rectangle 8">
            <a:extLst>
              <a:ext uri="{FF2B5EF4-FFF2-40B4-BE49-F238E27FC236}">
                <a16:creationId xmlns:a16="http://schemas.microsoft.com/office/drawing/2014/main" id="{7E030E83-592B-5AC1-6ED8-000157029A74}"/>
              </a:ext>
            </a:extLst>
          </p:cNvPr>
          <p:cNvSpPr>
            <a:spLocks noChangeArrowheads="1"/>
          </p:cNvSpPr>
          <p:nvPr/>
        </p:nvSpPr>
        <p:spPr bwMode="auto">
          <a:xfrm>
            <a:off x="-661989" y="6289481"/>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questionário elaborado pela autora.</a:t>
            </a:r>
            <a:endParaRPr lang="pt-BR" altLang="pt-BR" sz="1100" dirty="0"/>
          </a:p>
        </p:txBody>
      </p:sp>
    </p:spTree>
    <p:extLst>
      <p:ext uri="{BB962C8B-B14F-4D97-AF65-F5344CB8AC3E}">
        <p14:creationId xmlns:p14="http://schemas.microsoft.com/office/powerpoint/2010/main" val="2865129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1593459" y="996974"/>
            <a:ext cx="5957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10 – Pontos negativos da aplicação apontados pelos alunos de CG – parte 2</a:t>
            </a:r>
          </a:p>
        </p:txBody>
      </p:sp>
      <p:sp>
        <p:nvSpPr>
          <p:cNvPr id="11" name="Rectangle 8">
            <a:extLst>
              <a:ext uri="{FF2B5EF4-FFF2-40B4-BE49-F238E27FC236}">
                <a16:creationId xmlns:a16="http://schemas.microsoft.com/office/drawing/2014/main" id="{7E030E83-592B-5AC1-6ED8-000157029A74}"/>
              </a:ext>
            </a:extLst>
          </p:cNvPr>
          <p:cNvSpPr>
            <a:spLocks noChangeArrowheads="1"/>
          </p:cNvSpPr>
          <p:nvPr/>
        </p:nvSpPr>
        <p:spPr bwMode="auto">
          <a:xfrm>
            <a:off x="-661989" y="5599416"/>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questionário elaborado pela autora.</a:t>
            </a:r>
            <a:endParaRPr lang="pt-BR" altLang="pt-BR" sz="1100" dirty="0"/>
          </a:p>
        </p:txBody>
      </p:sp>
      <p:graphicFrame>
        <p:nvGraphicFramePr>
          <p:cNvPr id="4" name="Espaço Reservado para Conteúdo 3">
            <a:extLst>
              <a:ext uri="{FF2B5EF4-FFF2-40B4-BE49-F238E27FC236}">
                <a16:creationId xmlns:a16="http://schemas.microsoft.com/office/drawing/2014/main" id="{05A9B884-DE77-A1F9-1034-DEE5383D4E0B}"/>
              </a:ext>
            </a:extLst>
          </p:cNvPr>
          <p:cNvGraphicFramePr>
            <a:graphicFrameLocks noGrp="1"/>
          </p:cNvGraphicFramePr>
          <p:nvPr>
            <p:ph idx="1"/>
            <p:extLst>
              <p:ext uri="{D42A27DB-BD31-4B8C-83A1-F6EECF244321}">
                <p14:modId xmlns:p14="http://schemas.microsoft.com/office/powerpoint/2010/main" val="3703686644"/>
              </p:ext>
            </p:extLst>
          </p:nvPr>
        </p:nvGraphicFramePr>
        <p:xfrm>
          <a:off x="457199" y="1275080"/>
          <a:ext cx="8229600" cy="4307840"/>
        </p:xfrm>
        <a:graphic>
          <a:graphicData uri="http://schemas.openxmlformats.org/drawingml/2006/table">
            <a:tbl>
              <a:tblPr firstRow="1" bandRow="1">
                <a:tableStyleId>{5C22544A-7EE6-4342-B048-85BDC9FD1C3A}</a:tableStyleId>
              </a:tblPr>
              <a:tblGrid>
                <a:gridCol w="6635080">
                  <a:extLst>
                    <a:ext uri="{9D8B030D-6E8A-4147-A177-3AD203B41FA5}">
                      <a16:colId xmlns:a16="http://schemas.microsoft.com/office/drawing/2014/main" val="503148515"/>
                    </a:ext>
                  </a:extLst>
                </a:gridCol>
                <a:gridCol w="1594520">
                  <a:extLst>
                    <a:ext uri="{9D8B030D-6E8A-4147-A177-3AD203B41FA5}">
                      <a16:colId xmlns:a16="http://schemas.microsoft.com/office/drawing/2014/main" val="3328461721"/>
                    </a:ext>
                  </a:extLst>
                </a:gridCol>
              </a:tblGrid>
              <a:tr h="370840">
                <a:tc>
                  <a:txBody>
                    <a:bodyPr/>
                    <a:lstStyle/>
                    <a:p>
                      <a:r>
                        <a:rPr lang="pt-BR" sz="1600" dirty="0">
                          <a:solidFill>
                            <a:schemeClr val="tx1"/>
                          </a:solidFill>
                          <a:effectLst/>
                          <a:latin typeface="+mn-lt"/>
                          <a:ea typeface="Times New Roman" panose="02020603050405020304" pitchFamily="18" charset="0"/>
                        </a:rPr>
                        <a:t>Palavras-chave/termos usados para descrever a aplicação</a:t>
                      </a:r>
                    </a:p>
                  </a:txBody>
                  <a:tcPr marL="44450" marR="44450" marT="0" marB="0"/>
                </a:tc>
                <a:tc>
                  <a:txBody>
                    <a:bodyPr/>
                    <a:lstStyle/>
                    <a:p>
                      <a:r>
                        <a:rPr lang="pt-BR" sz="1600" dirty="0">
                          <a:solidFill>
                            <a:schemeClr val="tx1"/>
                          </a:solidFill>
                          <a:effectLst/>
                          <a:latin typeface="+mn-lt"/>
                          <a:ea typeface="Times New Roman" panose="02020603050405020304" pitchFamily="18" charset="0"/>
                        </a:rPr>
                        <a:t>Quantidade de ocorrências</a:t>
                      </a:r>
                    </a:p>
                  </a:txBody>
                  <a:tcPr marL="44450" marR="44450" marT="0" marB="0"/>
                </a:tc>
                <a:extLst>
                  <a:ext uri="{0D108BD9-81ED-4DB2-BD59-A6C34878D82A}">
                    <a16:rowId xmlns:a16="http://schemas.microsoft.com/office/drawing/2014/main" val="2460550051"/>
                  </a:ext>
                </a:extLst>
              </a:tr>
              <a:tr h="370840">
                <a:tc>
                  <a:txBody>
                    <a:bodyPr/>
                    <a:lstStyle/>
                    <a:p>
                      <a:r>
                        <a:rPr lang="pt-BR" sz="1400" dirty="0">
                          <a:effectLst/>
                          <a:latin typeface="+mn-lt"/>
                          <a:ea typeface="Times New Roman" panose="02020603050405020304" pitchFamily="18" charset="0"/>
                        </a:rPr>
                        <a:t>Métricas de avaliação dos exercícios são confusas</a:t>
                      </a:r>
                    </a:p>
                  </a:txBody>
                  <a:tcPr marL="44450" marR="44450" marT="0" marB="0"/>
                </a:tc>
                <a:tc>
                  <a:txBody>
                    <a:bodyPr/>
                    <a:lstStyle/>
                    <a:p>
                      <a:r>
                        <a:rPr lang="pt-BR" sz="14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658213857"/>
                  </a:ext>
                </a:extLst>
              </a:tr>
              <a:tr h="370840">
                <a:tc>
                  <a:txBody>
                    <a:bodyPr/>
                    <a:lstStyle/>
                    <a:p>
                      <a:r>
                        <a:rPr lang="pt-BR" sz="1400">
                          <a:effectLst/>
                          <a:latin typeface="+mn-lt"/>
                          <a:ea typeface="Times New Roman" panose="02020603050405020304" pitchFamily="18" charset="0"/>
                        </a:rPr>
                        <a:t>O </a:t>
                      </a:r>
                      <a:r>
                        <a:rPr lang="pt-BR" sz="1400" i="1">
                          <a:effectLst/>
                          <a:latin typeface="+mn-lt"/>
                          <a:ea typeface="Times New Roman" panose="02020603050405020304" pitchFamily="18" charset="0"/>
                        </a:rPr>
                        <a:t>check</a:t>
                      </a:r>
                      <a:r>
                        <a:rPr lang="pt-BR" sz="1400">
                          <a:effectLst/>
                          <a:latin typeface="+mn-lt"/>
                          <a:ea typeface="Times New Roman" panose="02020603050405020304" pitchFamily="18" charset="0"/>
                        </a:rPr>
                        <a:t> sai do </a:t>
                      </a:r>
                      <a:r>
                        <a:rPr lang="pt-BR" sz="1400" i="1">
                          <a:effectLst/>
                          <a:latin typeface="+mn-lt"/>
                          <a:ea typeface="Times New Roman" panose="02020603050405020304" pitchFamily="18" charset="0"/>
                        </a:rPr>
                        <a:t>checkbox</a:t>
                      </a:r>
                      <a:r>
                        <a:rPr lang="pt-BR" sz="1400">
                          <a:effectLst/>
                          <a:latin typeface="+mn-lt"/>
                          <a:ea typeface="Times New Roman" panose="02020603050405020304" pitchFamily="18" charset="0"/>
                        </a:rPr>
                        <a:t> do exercício selecionado quando o botão de checar é clicado</a:t>
                      </a:r>
                    </a:p>
                  </a:txBody>
                  <a:tcPr marL="44450" marR="44450" marT="0" marB="0"/>
                </a:tc>
                <a:tc>
                  <a:txBody>
                    <a:bodyPr/>
                    <a:lstStyle/>
                    <a:p>
                      <a:r>
                        <a:rPr lang="pt-BR" sz="14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2594869734"/>
                  </a:ext>
                </a:extLst>
              </a:tr>
              <a:tr h="370840">
                <a:tc>
                  <a:txBody>
                    <a:bodyPr/>
                    <a:lstStyle/>
                    <a:p>
                      <a:r>
                        <a:rPr lang="pt-BR" sz="1400">
                          <a:effectLst/>
                          <a:latin typeface="+mn-lt"/>
                          <a:ea typeface="Times New Roman" panose="02020603050405020304" pitchFamily="18" charset="0"/>
                        </a:rPr>
                        <a:t>Os enunciados dos exercícios podem ser confusos para alguns, deveria ter dicas de como resolver</a:t>
                      </a:r>
                    </a:p>
                  </a:txBody>
                  <a:tcPr marL="44450" marR="44450" marT="0" marB="0"/>
                </a:tc>
                <a:tc>
                  <a:txBody>
                    <a:bodyPr/>
                    <a:lstStyle/>
                    <a:p>
                      <a:r>
                        <a:rPr lang="pt-BR" sz="14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2591381297"/>
                  </a:ext>
                </a:extLst>
              </a:tr>
              <a:tr h="370840">
                <a:tc>
                  <a:txBody>
                    <a:bodyPr/>
                    <a:lstStyle/>
                    <a:p>
                      <a:r>
                        <a:rPr lang="pt-BR" sz="1400">
                          <a:effectLst/>
                          <a:latin typeface="+mn-lt"/>
                          <a:ea typeface="Times New Roman" panose="02020603050405020304" pitchFamily="18" charset="0"/>
                        </a:rPr>
                        <a:t>Visualização não renderiza</a:t>
                      </a:r>
                    </a:p>
                  </a:txBody>
                  <a:tcPr marL="44450" marR="44450" marT="0" marB="0"/>
                </a:tc>
                <a:tc>
                  <a:txBody>
                    <a:bodyPr/>
                    <a:lstStyle/>
                    <a:p>
                      <a:r>
                        <a:rPr lang="pt-BR" sz="14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3376942019"/>
                  </a:ext>
                </a:extLst>
              </a:tr>
              <a:tr h="370840">
                <a:tc>
                  <a:txBody>
                    <a:bodyPr/>
                    <a:lstStyle/>
                    <a:p>
                      <a:r>
                        <a:rPr lang="pt-BR" sz="1400">
                          <a:effectLst/>
                          <a:latin typeface="+mn-lt"/>
                          <a:ea typeface="Times New Roman" panose="02020603050405020304" pitchFamily="18" charset="0"/>
                        </a:rPr>
                        <a:t>Confusa</a:t>
                      </a:r>
                    </a:p>
                  </a:txBody>
                  <a:tcPr marL="44450" marR="44450" marT="0" marB="0"/>
                </a:tc>
                <a:tc>
                  <a:txBody>
                    <a:bodyPr/>
                    <a:lstStyle/>
                    <a:p>
                      <a:r>
                        <a:rPr lang="pt-BR" sz="14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2673664824"/>
                  </a:ext>
                </a:extLst>
              </a:tr>
              <a:tr h="370840">
                <a:tc>
                  <a:txBody>
                    <a:bodyPr/>
                    <a:lstStyle/>
                    <a:p>
                      <a:r>
                        <a:rPr lang="pt-BR" sz="1400">
                          <a:effectLst/>
                          <a:latin typeface="+mn-lt"/>
                          <a:ea typeface="Times New Roman" panose="02020603050405020304" pitchFamily="18" charset="0"/>
                        </a:rPr>
                        <a:t>Talvez mais exercícios em sala de aula</a:t>
                      </a:r>
                    </a:p>
                  </a:txBody>
                  <a:tcPr marL="44450" marR="44450" marT="0" marB="0"/>
                </a:tc>
                <a:tc>
                  <a:txBody>
                    <a:bodyPr/>
                    <a:lstStyle/>
                    <a:p>
                      <a:r>
                        <a:rPr lang="pt-BR" sz="14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4030322152"/>
                  </a:ext>
                </a:extLst>
              </a:tr>
              <a:tr h="370840">
                <a:tc>
                  <a:txBody>
                    <a:bodyPr/>
                    <a:lstStyle/>
                    <a:p>
                      <a:r>
                        <a:rPr lang="pt-BR" sz="1400">
                          <a:effectLst/>
                          <a:latin typeface="+mn-lt"/>
                          <a:ea typeface="Times New Roman" panose="02020603050405020304" pitchFamily="18" charset="0"/>
                        </a:rPr>
                        <a:t>Importação não aplica propriedades corretamente, mesmo estando certo no JSON</a:t>
                      </a:r>
                    </a:p>
                  </a:txBody>
                  <a:tcPr marL="44450" marR="44450" marT="0" marB="0"/>
                </a:tc>
                <a:tc>
                  <a:txBody>
                    <a:bodyPr/>
                    <a:lstStyle/>
                    <a:p>
                      <a:r>
                        <a:rPr lang="pt-BR" sz="14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559968920"/>
                  </a:ext>
                </a:extLst>
              </a:tr>
              <a:tr h="370840">
                <a:tc>
                  <a:txBody>
                    <a:bodyPr/>
                    <a:lstStyle/>
                    <a:p>
                      <a:r>
                        <a:rPr lang="pt-BR" sz="1400" i="1">
                          <a:effectLst/>
                          <a:latin typeface="+mn-lt"/>
                          <a:ea typeface="Times New Roman" panose="02020603050405020304" pitchFamily="18" charset="0"/>
                        </a:rPr>
                        <a:t>Bug</a:t>
                      </a:r>
                      <a:r>
                        <a:rPr lang="pt-BR" sz="1400">
                          <a:effectLst/>
                          <a:latin typeface="+mn-lt"/>
                          <a:ea typeface="Times New Roman" panose="02020603050405020304" pitchFamily="18" charset="0"/>
                        </a:rPr>
                        <a:t> na exclusão de objetos</a:t>
                      </a:r>
                    </a:p>
                  </a:txBody>
                  <a:tcPr marL="44450" marR="44450" marT="0" marB="0"/>
                </a:tc>
                <a:tc>
                  <a:txBody>
                    <a:bodyPr/>
                    <a:lstStyle/>
                    <a:p>
                      <a:r>
                        <a:rPr lang="pt-BR" sz="14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77869628"/>
                  </a:ext>
                </a:extLst>
              </a:tr>
              <a:tr h="370840">
                <a:tc>
                  <a:txBody>
                    <a:bodyPr/>
                    <a:lstStyle/>
                    <a:p>
                      <a:r>
                        <a:rPr lang="pt-BR" sz="1400">
                          <a:effectLst/>
                          <a:latin typeface="+mn-lt"/>
                          <a:ea typeface="Times New Roman" panose="02020603050405020304" pitchFamily="18" charset="0"/>
                        </a:rPr>
                        <a:t>Tela de visualização dos objetos é pequena</a:t>
                      </a:r>
                    </a:p>
                  </a:txBody>
                  <a:tcPr marL="44450" marR="44450" marT="0" marB="0"/>
                </a:tc>
                <a:tc>
                  <a:txBody>
                    <a:bodyPr/>
                    <a:lstStyle/>
                    <a:p>
                      <a:r>
                        <a:rPr lang="pt-BR" sz="140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1084553531"/>
                  </a:ext>
                </a:extLst>
              </a:tr>
              <a:tr h="370840">
                <a:tc>
                  <a:txBody>
                    <a:bodyPr/>
                    <a:lstStyle/>
                    <a:p>
                      <a:r>
                        <a:rPr lang="pt-BR" sz="1400">
                          <a:effectLst/>
                          <a:latin typeface="+mn-lt"/>
                          <a:ea typeface="Times New Roman" panose="02020603050405020304" pitchFamily="18" charset="0"/>
                        </a:rPr>
                        <a:t>A aplicação não permite o acesso ao gabarito</a:t>
                      </a:r>
                    </a:p>
                  </a:txBody>
                  <a:tcPr marL="44450" marR="44450" marT="0" marB="0"/>
                </a:tc>
                <a:tc>
                  <a:txBody>
                    <a:bodyPr/>
                    <a:lstStyle/>
                    <a:p>
                      <a:r>
                        <a:rPr lang="pt-BR" sz="1400" dirty="0">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3205531010"/>
                  </a:ext>
                </a:extLst>
              </a:tr>
            </a:tbl>
          </a:graphicData>
        </a:graphic>
      </p:graphicFrame>
    </p:spTree>
    <p:extLst>
      <p:ext uri="{BB962C8B-B14F-4D97-AF65-F5344CB8AC3E}">
        <p14:creationId xmlns:p14="http://schemas.microsoft.com/office/powerpoint/2010/main" val="420683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a:xfrm>
            <a:off x="467544" y="1412776"/>
            <a:ext cx="8229600" cy="4680520"/>
          </a:xfrm>
        </p:spPr>
        <p:txBody>
          <a:bodyPr>
            <a:normAutofit fontScale="47500" lnSpcReduction="20000"/>
          </a:bodyPr>
          <a:lstStyle/>
          <a:p>
            <a:pPr marL="0" indent="0" algn="just">
              <a:buNone/>
            </a:pPr>
            <a:r>
              <a:rPr lang="pt-BR" sz="4800" dirty="0"/>
              <a:t>Através de estudos, verificou-se certa dificuldade na abstração do espaço 3D por parte dos alunos, em razão do ensino básico não abordar Geometria de forma mais aprofundada. Isso acaba por interferir no aprendizado de Computação Gráfica (CG), visto que, segundo </a:t>
            </a:r>
            <a:r>
              <a:rPr lang="fr-FR" sz="4800" dirty="0"/>
              <a:t>Manssour e Cohen (2006, p. 1),</a:t>
            </a:r>
            <a:r>
              <a:rPr lang="pt-BR" sz="4800" dirty="0"/>
              <a:t> “é uma área da Ciência da Computação que se dedica ao estudo e desenvolvimento de técnicas e algoritmos para a geração (síntese) de imagens através do computador.”, sendo necessária a Geometria para tal geração de imagens. Frente a isso, nos últimos anos a FURB teve muitos projetos com diferentes nomes para criar um material didático para a disciplina de CG, visando contribuir e auxiliar no ensino dos assuntos abordados em aula. Sendo assim, este presente projeto visou dar continuidade ao </a:t>
            </a:r>
            <a:r>
              <a:rPr lang="pt-BR" sz="4800" dirty="0" err="1"/>
              <a:t>VisEdu</a:t>
            </a:r>
            <a:r>
              <a:rPr lang="pt-BR" sz="4800" dirty="0"/>
              <a:t>-CG, trazendo novas funcionalidades para garantir uma maior desempenho e aprendizado.</a:t>
            </a:r>
          </a:p>
          <a:p>
            <a:endParaRPr lang="pt-BR" dirty="0"/>
          </a:p>
        </p:txBody>
      </p:sp>
    </p:spTree>
    <p:extLst>
      <p:ext uri="{BB962C8B-B14F-4D97-AF65-F5344CB8AC3E}">
        <p14:creationId xmlns:p14="http://schemas.microsoft.com/office/powerpoint/2010/main" val="2769194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2039191" y="871081"/>
            <a:ext cx="5065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11 – Sugestões para a aplicação apontadas pelos alunos de CG</a:t>
            </a:r>
          </a:p>
        </p:txBody>
      </p:sp>
      <p:sp>
        <p:nvSpPr>
          <p:cNvPr id="10" name="Rectangle 8">
            <a:extLst>
              <a:ext uri="{FF2B5EF4-FFF2-40B4-BE49-F238E27FC236}">
                <a16:creationId xmlns:a16="http://schemas.microsoft.com/office/drawing/2014/main" id="{C2AFEA0C-D155-CADD-3A4E-EB44BFEDF197}"/>
              </a:ext>
            </a:extLst>
          </p:cNvPr>
          <p:cNvSpPr>
            <a:spLocks noChangeArrowheads="1"/>
          </p:cNvSpPr>
          <p:nvPr/>
        </p:nvSpPr>
        <p:spPr bwMode="auto">
          <a:xfrm>
            <a:off x="-661989" y="5726437"/>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questionário elaborado pela autora.</a:t>
            </a:r>
            <a:endParaRPr lang="pt-BR" altLang="pt-BR" sz="1100" dirty="0"/>
          </a:p>
        </p:txBody>
      </p:sp>
      <p:graphicFrame>
        <p:nvGraphicFramePr>
          <p:cNvPr id="4" name="Espaço Reservado para Conteúdo 3">
            <a:extLst>
              <a:ext uri="{FF2B5EF4-FFF2-40B4-BE49-F238E27FC236}">
                <a16:creationId xmlns:a16="http://schemas.microsoft.com/office/drawing/2014/main" id="{47F2E974-568F-DB10-0738-064AACD9A7B6}"/>
              </a:ext>
            </a:extLst>
          </p:cNvPr>
          <p:cNvGraphicFramePr>
            <a:graphicFrameLocks noGrp="1"/>
          </p:cNvGraphicFramePr>
          <p:nvPr>
            <p:ph idx="1"/>
            <p:extLst>
              <p:ext uri="{D42A27DB-BD31-4B8C-83A1-F6EECF244321}">
                <p14:modId xmlns:p14="http://schemas.microsoft.com/office/powerpoint/2010/main" val="2317672036"/>
              </p:ext>
            </p:extLst>
          </p:nvPr>
        </p:nvGraphicFramePr>
        <p:xfrm>
          <a:off x="457200" y="1148080"/>
          <a:ext cx="8229600" cy="4561840"/>
        </p:xfrm>
        <a:graphic>
          <a:graphicData uri="http://schemas.openxmlformats.org/drawingml/2006/table">
            <a:tbl>
              <a:tblPr firstRow="1" bandRow="1">
                <a:tableStyleId>{5C22544A-7EE6-4342-B048-85BDC9FD1C3A}</a:tableStyleId>
              </a:tblPr>
              <a:tblGrid>
                <a:gridCol w="6707088">
                  <a:extLst>
                    <a:ext uri="{9D8B030D-6E8A-4147-A177-3AD203B41FA5}">
                      <a16:colId xmlns:a16="http://schemas.microsoft.com/office/drawing/2014/main" val="3777108584"/>
                    </a:ext>
                  </a:extLst>
                </a:gridCol>
                <a:gridCol w="1522512">
                  <a:extLst>
                    <a:ext uri="{9D8B030D-6E8A-4147-A177-3AD203B41FA5}">
                      <a16:colId xmlns:a16="http://schemas.microsoft.com/office/drawing/2014/main" val="2805672471"/>
                    </a:ext>
                  </a:extLst>
                </a:gridCol>
              </a:tblGrid>
              <a:tr h="370840">
                <a:tc>
                  <a:txBody>
                    <a:bodyPr/>
                    <a:lstStyle/>
                    <a:p>
                      <a:r>
                        <a:rPr lang="pt-BR" sz="1400" dirty="0">
                          <a:solidFill>
                            <a:schemeClr val="tx1"/>
                          </a:solidFill>
                          <a:effectLst/>
                          <a:latin typeface="+mn-lt"/>
                          <a:ea typeface="Times New Roman" panose="02020603050405020304" pitchFamily="18" charset="0"/>
                        </a:rPr>
                        <a:t>Termos e elogios usados/dados para descrever a aplicação</a:t>
                      </a:r>
                    </a:p>
                  </a:txBody>
                  <a:tcPr marL="44450" marR="44450" marT="0" marB="0"/>
                </a:tc>
                <a:tc>
                  <a:txBody>
                    <a:bodyPr/>
                    <a:lstStyle/>
                    <a:p>
                      <a:r>
                        <a:rPr lang="pt-BR" sz="1400" dirty="0">
                          <a:solidFill>
                            <a:schemeClr val="tx1"/>
                          </a:solidFill>
                          <a:effectLst/>
                          <a:latin typeface="+mn-lt"/>
                          <a:ea typeface="Times New Roman" panose="02020603050405020304" pitchFamily="18" charset="0"/>
                        </a:rPr>
                        <a:t>Quantidade de ocorrências</a:t>
                      </a:r>
                    </a:p>
                  </a:txBody>
                  <a:tcPr marL="44450" marR="44450" marT="0" marB="0"/>
                </a:tc>
                <a:extLst>
                  <a:ext uri="{0D108BD9-81ED-4DB2-BD59-A6C34878D82A}">
                    <a16:rowId xmlns:a16="http://schemas.microsoft.com/office/drawing/2014/main" val="1379874457"/>
                  </a:ext>
                </a:extLst>
              </a:tr>
              <a:tr h="370840">
                <a:tc>
                  <a:txBody>
                    <a:bodyPr/>
                    <a:lstStyle/>
                    <a:p>
                      <a:r>
                        <a:rPr lang="pt-BR" sz="1400">
                          <a:solidFill>
                            <a:schemeClr val="tx1"/>
                          </a:solidFill>
                          <a:effectLst/>
                          <a:latin typeface="+mn-lt"/>
                          <a:ea typeface="Times New Roman" panose="02020603050405020304" pitchFamily="18" charset="0"/>
                        </a:rPr>
                        <a:t>Ficará ótimo se arrumar </a:t>
                      </a:r>
                      <a:r>
                        <a:rPr lang="pt-BR" sz="1400" i="1">
                          <a:solidFill>
                            <a:schemeClr val="tx1"/>
                          </a:solidFill>
                          <a:effectLst/>
                          <a:latin typeface="+mn-lt"/>
                          <a:ea typeface="Times New Roman" panose="02020603050405020304" pitchFamily="18" charset="0"/>
                        </a:rPr>
                        <a:t>bugs</a:t>
                      </a:r>
                      <a:r>
                        <a:rPr lang="pt-BR" sz="1400">
                          <a:solidFill>
                            <a:schemeClr val="tx1"/>
                          </a:solidFill>
                          <a:effectLst/>
                          <a:latin typeface="+mn-lt"/>
                          <a:ea typeface="Times New Roman" panose="02020603050405020304" pitchFamily="18" charset="0"/>
                        </a:rPr>
                        <a:t> anteriormente apontados</a:t>
                      </a:r>
                    </a:p>
                  </a:txBody>
                  <a:tcPr marL="44450" marR="44450" marT="0" marB="0"/>
                </a:tc>
                <a:tc>
                  <a:txBody>
                    <a:bodyPr/>
                    <a:lstStyle/>
                    <a:p>
                      <a:r>
                        <a:rPr lang="pt-BR" sz="1400">
                          <a:solidFill>
                            <a:schemeClr val="tx1"/>
                          </a:solidFill>
                          <a:effectLst/>
                          <a:latin typeface="+mn-lt"/>
                          <a:ea typeface="Times New Roman" panose="02020603050405020304" pitchFamily="18" charset="0"/>
                        </a:rPr>
                        <a:t>4</a:t>
                      </a:r>
                    </a:p>
                  </a:txBody>
                  <a:tcPr marL="44450" marR="44450" marT="0" marB="0"/>
                </a:tc>
                <a:extLst>
                  <a:ext uri="{0D108BD9-81ED-4DB2-BD59-A6C34878D82A}">
                    <a16:rowId xmlns:a16="http://schemas.microsoft.com/office/drawing/2014/main" val="3692458877"/>
                  </a:ext>
                </a:extLst>
              </a:tr>
              <a:tr h="370840">
                <a:tc>
                  <a:txBody>
                    <a:bodyPr/>
                    <a:lstStyle/>
                    <a:p>
                      <a:r>
                        <a:rPr lang="pt-BR" sz="1400">
                          <a:solidFill>
                            <a:schemeClr val="tx1"/>
                          </a:solidFill>
                          <a:effectLst/>
                          <a:latin typeface="+mn-lt"/>
                          <a:ea typeface="Times New Roman" panose="02020603050405020304" pitchFamily="18" charset="0"/>
                        </a:rPr>
                        <a:t>Melhorar modo noturno</a:t>
                      </a:r>
                    </a:p>
                  </a:txBody>
                  <a:tcPr marL="44450" marR="44450" marT="0" marB="0"/>
                </a:tc>
                <a:tc>
                  <a:txBody>
                    <a:bodyPr/>
                    <a:lstStyle/>
                    <a:p>
                      <a:r>
                        <a:rPr lang="pt-BR" sz="1400">
                          <a:solidFill>
                            <a:schemeClr val="tx1"/>
                          </a:solidFill>
                          <a:effectLst/>
                          <a:latin typeface="+mn-lt"/>
                          <a:ea typeface="Times New Roman" panose="02020603050405020304" pitchFamily="18" charset="0"/>
                        </a:rPr>
                        <a:t>3</a:t>
                      </a:r>
                    </a:p>
                  </a:txBody>
                  <a:tcPr marL="44450" marR="44450" marT="0" marB="0"/>
                </a:tc>
                <a:extLst>
                  <a:ext uri="{0D108BD9-81ED-4DB2-BD59-A6C34878D82A}">
                    <a16:rowId xmlns:a16="http://schemas.microsoft.com/office/drawing/2014/main" val="3504750310"/>
                  </a:ext>
                </a:extLst>
              </a:tr>
              <a:tr h="370840">
                <a:tc>
                  <a:txBody>
                    <a:bodyPr/>
                    <a:lstStyle/>
                    <a:p>
                      <a:r>
                        <a:rPr lang="pt-BR" sz="1400">
                          <a:solidFill>
                            <a:schemeClr val="tx1"/>
                          </a:solidFill>
                          <a:effectLst/>
                          <a:latin typeface="+mn-lt"/>
                          <a:ea typeface="Times New Roman" panose="02020603050405020304" pitchFamily="18" charset="0"/>
                        </a:rPr>
                        <a:t>Parabéns pelo trabalho!</a:t>
                      </a:r>
                    </a:p>
                  </a:txBody>
                  <a:tcPr marL="44450" marR="44450" marT="0" marB="0"/>
                </a:tc>
                <a:tc>
                  <a:txBody>
                    <a:bodyPr/>
                    <a:lstStyle/>
                    <a:p>
                      <a:r>
                        <a:rPr lang="pt-BR" sz="1400">
                          <a:solidFill>
                            <a:schemeClr val="tx1"/>
                          </a:solidFill>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1298087801"/>
                  </a:ext>
                </a:extLst>
              </a:tr>
              <a:tr h="370840">
                <a:tc>
                  <a:txBody>
                    <a:bodyPr/>
                    <a:lstStyle/>
                    <a:p>
                      <a:r>
                        <a:rPr lang="pt-BR" sz="1400">
                          <a:solidFill>
                            <a:schemeClr val="tx1"/>
                          </a:solidFill>
                          <a:effectLst/>
                          <a:latin typeface="+mn-lt"/>
                          <a:ea typeface="Times New Roman" panose="02020603050405020304" pitchFamily="18" charset="0"/>
                        </a:rPr>
                        <a:t>Corrigir </a:t>
                      </a:r>
                      <a:r>
                        <a:rPr lang="pt-BR" sz="1400" i="1">
                          <a:solidFill>
                            <a:schemeClr val="tx1"/>
                          </a:solidFill>
                          <a:effectLst/>
                          <a:latin typeface="+mn-lt"/>
                          <a:ea typeface="Times New Roman" panose="02020603050405020304" pitchFamily="18" charset="0"/>
                        </a:rPr>
                        <a:t>bug</a:t>
                      </a:r>
                      <a:r>
                        <a:rPr lang="pt-BR" sz="1400">
                          <a:solidFill>
                            <a:schemeClr val="tx1"/>
                          </a:solidFill>
                          <a:effectLst/>
                          <a:latin typeface="+mn-lt"/>
                          <a:ea typeface="Times New Roman" panose="02020603050405020304" pitchFamily="18" charset="0"/>
                        </a:rPr>
                        <a:t> dos </a:t>
                      </a:r>
                      <a:r>
                        <a:rPr lang="pt-BR" sz="1400" i="1">
                          <a:solidFill>
                            <a:schemeClr val="tx1"/>
                          </a:solidFill>
                          <a:effectLst/>
                          <a:latin typeface="+mn-lt"/>
                          <a:ea typeface="Times New Roman" panose="02020603050405020304" pitchFamily="18" charset="0"/>
                        </a:rPr>
                        <a:t>inputs</a:t>
                      </a:r>
                      <a:r>
                        <a:rPr lang="pt-BR" sz="1400">
                          <a:solidFill>
                            <a:schemeClr val="tx1"/>
                          </a:solidFill>
                          <a:effectLst/>
                          <a:latin typeface="+mn-lt"/>
                          <a:ea typeface="Times New Roman" panose="02020603050405020304" pitchFamily="18" charset="0"/>
                        </a:rPr>
                        <a:t> das propriedades</a:t>
                      </a:r>
                    </a:p>
                  </a:txBody>
                  <a:tcPr marL="44450" marR="44450" marT="0" marB="0"/>
                </a:tc>
                <a:tc>
                  <a:txBody>
                    <a:bodyPr/>
                    <a:lstStyle/>
                    <a:p>
                      <a:r>
                        <a:rPr lang="pt-BR" sz="1400">
                          <a:solidFill>
                            <a:schemeClr val="tx1"/>
                          </a:solidFill>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2951581085"/>
                  </a:ext>
                </a:extLst>
              </a:tr>
              <a:tr h="370840">
                <a:tc>
                  <a:txBody>
                    <a:bodyPr/>
                    <a:lstStyle/>
                    <a:p>
                      <a:r>
                        <a:rPr lang="pt-BR" sz="1400">
                          <a:solidFill>
                            <a:schemeClr val="tx1"/>
                          </a:solidFill>
                          <a:effectLst/>
                          <a:latin typeface="+mn-lt"/>
                          <a:ea typeface="Times New Roman" panose="02020603050405020304" pitchFamily="18" charset="0"/>
                        </a:rPr>
                        <a:t>Fazer uso de setas no tutorial para indicar onde encaixar as peças, onde pegá-las, fazendo com que fique mais fácil e interativo</a:t>
                      </a:r>
                    </a:p>
                  </a:txBody>
                  <a:tcPr marL="44450" marR="44450" marT="0" marB="0"/>
                </a:tc>
                <a:tc>
                  <a:txBody>
                    <a:bodyPr/>
                    <a:lstStyle/>
                    <a:p>
                      <a:r>
                        <a:rPr lang="pt-BR" sz="1400">
                          <a:solidFill>
                            <a:schemeClr val="tx1"/>
                          </a:solidFill>
                          <a:effectLst/>
                          <a:latin typeface="+mn-lt"/>
                          <a:ea typeface="Times New Roman" panose="02020603050405020304" pitchFamily="18" charset="0"/>
                        </a:rPr>
                        <a:t>2</a:t>
                      </a:r>
                    </a:p>
                  </a:txBody>
                  <a:tcPr marL="44450" marR="44450" marT="0" marB="0"/>
                </a:tc>
                <a:extLst>
                  <a:ext uri="{0D108BD9-81ED-4DB2-BD59-A6C34878D82A}">
                    <a16:rowId xmlns:a16="http://schemas.microsoft.com/office/drawing/2014/main" val="3357405404"/>
                  </a:ext>
                </a:extLst>
              </a:tr>
              <a:tr h="370840">
                <a:tc>
                  <a:txBody>
                    <a:bodyPr/>
                    <a:lstStyle/>
                    <a:p>
                      <a:r>
                        <a:rPr lang="pt-BR" sz="1400">
                          <a:solidFill>
                            <a:schemeClr val="tx1"/>
                          </a:solidFill>
                          <a:effectLst/>
                          <a:latin typeface="+mn-lt"/>
                          <a:ea typeface="Times New Roman" panose="02020603050405020304" pitchFamily="18" charset="0"/>
                        </a:rPr>
                        <a:t>Remover Spline e Polígono da Fábrica de Peças, visto que não funcionam</a:t>
                      </a:r>
                    </a:p>
                  </a:txBody>
                  <a:tcPr marL="44450" marR="44450" marT="0" marB="0"/>
                </a:tc>
                <a:tc>
                  <a:txBody>
                    <a:bodyPr/>
                    <a:lstStyle/>
                    <a:p>
                      <a:r>
                        <a:rPr lang="pt-BR" sz="140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1736040044"/>
                  </a:ext>
                </a:extLst>
              </a:tr>
              <a:tr h="370840">
                <a:tc>
                  <a:txBody>
                    <a:bodyPr/>
                    <a:lstStyle/>
                    <a:p>
                      <a:r>
                        <a:rPr lang="pt-BR" sz="1400">
                          <a:solidFill>
                            <a:schemeClr val="tx1"/>
                          </a:solidFill>
                          <a:effectLst/>
                          <a:latin typeface="+mn-lt"/>
                          <a:ea typeface="Times New Roman" panose="02020603050405020304" pitchFamily="18" charset="0"/>
                        </a:rPr>
                        <a:t>Permitir acesso ao gabarito dentro da aplicação</a:t>
                      </a:r>
                    </a:p>
                  </a:txBody>
                  <a:tcPr marL="44450" marR="44450" marT="0" marB="0"/>
                </a:tc>
                <a:tc>
                  <a:txBody>
                    <a:bodyPr/>
                    <a:lstStyle/>
                    <a:p>
                      <a:r>
                        <a:rPr lang="pt-BR" sz="140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2135612579"/>
                  </a:ext>
                </a:extLst>
              </a:tr>
              <a:tr h="370840">
                <a:tc>
                  <a:txBody>
                    <a:bodyPr/>
                    <a:lstStyle/>
                    <a:p>
                      <a:r>
                        <a:rPr lang="pt-BR" sz="1400" dirty="0">
                          <a:solidFill>
                            <a:schemeClr val="tx1"/>
                          </a:solidFill>
                          <a:effectLst/>
                          <a:latin typeface="+mn-lt"/>
                          <a:ea typeface="Times New Roman" panose="02020603050405020304" pitchFamily="18" charset="0"/>
                        </a:rPr>
                        <a:t>Poder mover objetos utilizando o mouse como na Unity</a:t>
                      </a:r>
                    </a:p>
                  </a:txBody>
                  <a:tcPr marL="44450" marR="44450" marT="0" marB="0"/>
                </a:tc>
                <a:tc>
                  <a:txBody>
                    <a:bodyPr/>
                    <a:lstStyle/>
                    <a:p>
                      <a:r>
                        <a:rPr lang="pt-BR" sz="140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2543804724"/>
                  </a:ext>
                </a:extLst>
              </a:tr>
              <a:tr h="370840">
                <a:tc>
                  <a:txBody>
                    <a:bodyPr/>
                    <a:lstStyle/>
                    <a:p>
                      <a:r>
                        <a:rPr lang="pt-BR" sz="1400">
                          <a:solidFill>
                            <a:schemeClr val="tx1"/>
                          </a:solidFill>
                          <a:effectLst/>
                          <a:latin typeface="+mn-lt"/>
                          <a:ea typeface="Times New Roman" panose="02020603050405020304" pitchFamily="18" charset="0"/>
                        </a:rPr>
                        <a:t>Arrumar bugs</a:t>
                      </a:r>
                    </a:p>
                  </a:txBody>
                  <a:tcPr marL="44450" marR="44450" marT="0" marB="0"/>
                </a:tc>
                <a:tc>
                  <a:txBody>
                    <a:bodyPr/>
                    <a:lstStyle/>
                    <a:p>
                      <a:r>
                        <a:rPr lang="pt-BR" sz="140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3880224911"/>
                  </a:ext>
                </a:extLst>
              </a:tr>
              <a:tr h="370840">
                <a:tc>
                  <a:txBody>
                    <a:bodyPr/>
                    <a:lstStyle/>
                    <a:p>
                      <a:r>
                        <a:rPr lang="pt-BR" sz="1400">
                          <a:solidFill>
                            <a:schemeClr val="tx1"/>
                          </a:solidFill>
                          <a:effectLst/>
                          <a:latin typeface="+mn-lt"/>
                          <a:ea typeface="Times New Roman" panose="02020603050405020304" pitchFamily="18" charset="0"/>
                        </a:rPr>
                        <a:t>Aumentar tela de visualização</a:t>
                      </a:r>
                    </a:p>
                  </a:txBody>
                  <a:tcPr marL="44450" marR="44450" marT="0" marB="0"/>
                </a:tc>
                <a:tc>
                  <a:txBody>
                    <a:bodyPr/>
                    <a:lstStyle/>
                    <a:p>
                      <a:r>
                        <a:rPr lang="pt-BR" sz="140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3013170976"/>
                  </a:ext>
                </a:extLst>
              </a:tr>
              <a:tr h="370840">
                <a:tc>
                  <a:txBody>
                    <a:bodyPr/>
                    <a:lstStyle/>
                    <a:p>
                      <a:r>
                        <a:rPr lang="pt-BR" sz="1400">
                          <a:solidFill>
                            <a:schemeClr val="tx1"/>
                          </a:solidFill>
                          <a:effectLst/>
                          <a:latin typeface="+mn-lt"/>
                          <a:ea typeface="Times New Roman" panose="02020603050405020304" pitchFamily="18" charset="0"/>
                        </a:rPr>
                        <a:t>Arrumar acentuação</a:t>
                      </a:r>
                    </a:p>
                  </a:txBody>
                  <a:tcPr marL="44450" marR="44450" marT="0" marB="0"/>
                </a:tc>
                <a:tc>
                  <a:txBody>
                    <a:bodyPr/>
                    <a:lstStyle/>
                    <a:p>
                      <a:r>
                        <a:rPr lang="pt-BR" sz="1400" dirty="0">
                          <a:solidFill>
                            <a:schemeClr val="tx1"/>
                          </a:solidFill>
                          <a:effectLst/>
                          <a:latin typeface="+mn-lt"/>
                          <a:ea typeface="Times New Roman" panose="02020603050405020304" pitchFamily="18" charset="0"/>
                        </a:rPr>
                        <a:t>1</a:t>
                      </a:r>
                    </a:p>
                  </a:txBody>
                  <a:tcPr marL="44450" marR="44450" marT="0" marB="0"/>
                </a:tc>
                <a:extLst>
                  <a:ext uri="{0D108BD9-81ED-4DB2-BD59-A6C34878D82A}">
                    <a16:rowId xmlns:a16="http://schemas.microsoft.com/office/drawing/2014/main" val="4124090085"/>
                  </a:ext>
                </a:extLst>
              </a:tr>
            </a:tbl>
          </a:graphicData>
        </a:graphic>
      </p:graphicFrame>
    </p:spTree>
    <p:extLst>
      <p:ext uri="{BB962C8B-B14F-4D97-AF65-F5344CB8AC3E}">
        <p14:creationId xmlns:p14="http://schemas.microsoft.com/office/powerpoint/2010/main" val="324155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7">
            <a:extLst>
              <a:ext uri="{FF2B5EF4-FFF2-40B4-BE49-F238E27FC236}">
                <a16:creationId xmlns:a16="http://schemas.microsoft.com/office/drawing/2014/main" id="{2CDBCF28-8FF9-EAFC-1680-F75EF8A67D96}"/>
              </a:ext>
            </a:extLst>
          </p:cNvPr>
          <p:cNvSpPr txBox="1">
            <a:spLocks noChangeArrowheads="1"/>
          </p:cNvSpPr>
          <p:nvPr/>
        </p:nvSpPr>
        <p:spPr bwMode="auto">
          <a:xfrm>
            <a:off x="2011843" y="724323"/>
            <a:ext cx="51203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12 – Comparação entre os correlatos e aplicação desenvolvida</a:t>
            </a:r>
          </a:p>
        </p:txBody>
      </p:sp>
      <p:graphicFrame>
        <p:nvGraphicFramePr>
          <p:cNvPr id="15" name="Espaço Reservado para Conteúdo 14">
            <a:extLst>
              <a:ext uri="{FF2B5EF4-FFF2-40B4-BE49-F238E27FC236}">
                <a16:creationId xmlns:a16="http://schemas.microsoft.com/office/drawing/2014/main" id="{559C6262-102D-E1D7-8465-C6887A102871}"/>
              </a:ext>
            </a:extLst>
          </p:cNvPr>
          <p:cNvGraphicFramePr>
            <a:graphicFrameLocks noGrp="1"/>
          </p:cNvGraphicFramePr>
          <p:nvPr>
            <p:ph idx="1"/>
            <p:extLst>
              <p:ext uri="{D42A27DB-BD31-4B8C-83A1-F6EECF244321}">
                <p14:modId xmlns:p14="http://schemas.microsoft.com/office/powerpoint/2010/main" val="3221306129"/>
              </p:ext>
            </p:extLst>
          </p:nvPr>
        </p:nvGraphicFramePr>
        <p:xfrm>
          <a:off x="457199" y="1001322"/>
          <a:ext cx="8229600" cy="4582160"/>
        </p:xfrm>
        <a:graphic>
          <a:graphicData uri="http://schemas.openxmlformats.org/drawingml/2006/table">
            <a:tbl>
              <a:tblPr firstRow="1" bandRow="1">
                <a:tableStyleId>{5C22544A-7EE6-4342-B048-85BDC9FD1C3A}</a:tableStyleId>
              </a:tblPr>
              <a:tblGrid>
                <a:gridCol w="2314601">
                  <a:extLst>
                    <a:ext uri="{9D8B030D-6E8A-4147-A177-3AD203B41FA5}">
                      <a16:colId xmlns:a16="http://schemas.microsoft.com/office/drawing/2014/main" val="2893659221"/>
                    </a:ext>
                  </a:extLst>
                </a:gridCol>
                <a:gridCol w="1584176">
                  <a:extLst>
                    <a:ext uri="{9D8B030D-6E8A-4147-A177-3AD203B41FA5}">
                      <a16:colId xmlns:a16="http://schemas.microsoft.com/office/drawing/2014/main" val="924129483"/>
                    </a:ext>
                  </a:extLst>
                </a:gridCol>
                <a:gridCol w="1512168">
                  <a:extLst>
                    <a:ext uri="{9D8B030D-6E8A-4147-A177-3AD203B41FA5}">
                      <a16:colId xmlns:a16="http://schemas.microsoft.com/office/drawing/2014/main" val="3770765122"/>
                    </a:ext>
                  </a:extLst>
                </a:gridCol>
                <a:gridCol w="1440160">
                  <a:extLst>
                    <a:ext uri="{9D8B030D-6E8A-4147-A177-3AD203B41FA5}">
                      <a16:colId xmlns:a16="http://schemas.microsoft.com/office/drawing/2014/main" val="2343356794"/>
                    </a:ext>
                  </a:extLst>
                </a:gridCol>
                <a:gridCol w="1378495">
                  <a:extLst>
                    <a:ext uri="{9D8B030D-6E8A-4147-A177-3AD203B41FA5}">
                      <a16:colId xmlns:a16="http://schemas.microsoft.com/office/drawing/2014/main" val="710199913"/>
                    </a:ext>
                  </a:extLst>
                </a:gridCol>
              </a:tblGrid>
              <a:tr h="370840">
                <a:tc>
                  <a:txBody>
                    <a:bodyPr/>
                    <a:lstStyle/>
                    <a:p>
                      <a:endParaRPr lang="pt-BR" sz="3200">
                        <a:solidFill>
                          <a:schemeClr val="tx1"/>
                        </a:solidFill>
                        <a:latin typeface="+mn-lt"/>
                      </a:endParaRPr>
                    </a:p>
                  </a:txBody>
                  <a:tcPr/>
                </a:tc>
                <a:tc>
                  <a:txBody>
                    <a:bodyPr/>
                    <a:lstStyle/>
                    <a:p>
                      <a:r>
                        <a:rPr lang="pt-BR" sz="1400" dirty="0" err="1">
                          <a:solidFill>
                            <a:schemeClr val="tx1"/>
                          </a:solidFill>
                          <a:effectLst/>
                          <a:latin typeface="+mn-lt"/>
                          <a:ea typeface="Times New Roman" panose="02020603050405020304" pitchFamily="18" charset="0"/>
                        </a:rPr>
                        <a:t>Scratchim</a:t>
                      </a:r>
                      <a:r>
                        <a:rPr lang="pt-BR" sz="1400" dirty="0">
                          <a:solidFill>
                            <a:schemeClr val="tx1"/>
                          </a:solidFill>
                          <a:effectLst/>
                          <a:latin typeface="+mn-lt"/>
                          <a:ea typeface="Times New Roman" panose="02020603050405020304" pitchFamily="18" charset="0"/>
                        </a:rPr>
                        <a:t> (Rodrigues; Gomes; Carneiro, 2022)</a:t>
                      </a:r>
                    </a:p>
                  </a:txBody>
                  <a:tcPr marL="68580" marR="68580" marT="0" marB="0" anchor="ctr"/>
                </a:tc>
                <a:tc>
                  <a:txBody>
                    <a:bodyPr/>
                    <a:lstStyle/>
                    <a:p>
                      <a:r>
                        <a:rPr lang="pt-BR" sz="1400" dirty="0" err="1">
                          <a:solidFill>
                            <a:schemeClr val="tx1"/>
                          </a:solidFill>
                          <a:effectLst/>
                          <a:latin typeface="+mn-lt"/>
                          <a:ea typeface="Times New Roman" panose="02020603050405020304" pitchFamily="18" charset="0"/>
                        </a:rPr>
                        <a:t>GeNiAl</a:t>
                      </a:r>
                      <a:r>
                        <a:rPr lang="pt-BR" sz="1400" dirty="0">
                          <a:solidFill>
                            <a:schemeClr val="tx1"/>
                          </a:solidFill>
                          <a:effectLst/>
                          <a:latin typeface="+mn-lt"/>
                          <a:ea typeface="Times New Roman" panose="02020603050405020304" pitchFamily="18" charset="0"/>
                        </a:rPr>
                        <a:t> (Barros; Sousa; Viana, 2022)</a:t>
                      </a:r>
                    </a:p>
                  </a:txBody>
                  <a:tcPr marL="68580" marR="68580" marT="0" marB="0" anchor="ctr"/>
                </a:tc>
                <a:tc>
                  <a:txBody>
                    <a:bodyPr/>
                    <a:lstStyle/>
                    <a:p>
                      <a:r>
                        <a:rPr lang="pt-BR" sz="1400" dirty="0" err="1">
                          <a:solidFill>
                            <a:schemeClr val="tx1"/>
                          </a:solidFill>
                          <a:effectLst/>
                          <a:latin typeface="+mn-lt"/>
                          <a:ea typeface="Times New Roman" panose="02020603050405020304" pitchFamily="18" charset="0"/>
                        </a:rPr>
                        <a:t>OrbitAndo</a:t>
                      </a:r>
                      <a:r>
                        <a:rPr lang="pt-BR" sz="1400" dirty="0">
                          <a:solidFill>
                            <a:schemeClr val="tx1"/>
                          </a:solidFill>
                          <a:effectLst/>
                          <a:latin typeface="+mn-lt"/>
                          <a:ea typeface="Times New Roman" panose="02020603050405020304" pitchFamily="18" charset="0"/>
                        </a:rPr>
                        <a:t> (</a:t>
                      </a:r>
                      <a:r>
                        <a:rPr lang="pt-BR" sz="1400" dirty="0" err="1">
                          <a:solidFill>
                            <a:schemeClr val="tx1"/>
                          </a:solidFill>
                          <a:effectLst/>
                          <a:latin typeface="+mn-lt"/>
                          <a:ea typeface="Times New Roman" panose="02020603050405020304" pitchFamily="18" charset="0"/>
                        </a:rPr>
                        <a:t>Siedler</a:t>
                      </a:r>
                      <a:r>
                        <a:rPr lang="pt-BR" sz="1400" dirty="0">
                          <a:solidFill>
                            <a:schemeClr val="tx1"/>
                          </a:solidFill>
                          <a:effectLst/>
                          <a:latin typeface="+mn-lt"/>
                          <a:ea typeface="Times New Roman" panose="02020603050405020304" pitchFamily="18" charset="0"/>
                        </a:rPr>
                        <a:t> et al., 2022)</a:t>
                      </a:r>
                    </a:p>
                  </a:txBody>
                  <a:tcPr marL="68580" marR="68580" marT="0" marB="0" anchor="ctr"/>
                </a:tc>
                <a:tc>
                  <a:txBody>
                    <a:bodyPr/>
                    <a:lstStyle/>
                    <a:p>
                      <a:r>
                        <a:rPr lang="pt-BR" sz="1400" dirty="0">
                          <a:solidFill>
                            <a:schemeClr val="tx1"/>
                          </a:solidFill>
                          <a:effectLst/>
                          <a:latin typeface="+mn-lt"/>
                          <a:ea typeface="Times New Roman" panose="02020603050405020304" pitchFamily="18" charset="0"/>
                        </a:rPr>
                        <a:t>GRADE</a:t>
                      </a:r>
                    </a:p>
                  </a:txBody>
                  <a:tcPr marL="68580" marR="68580" marT="0" marB="0" anchor="ctr"/>
                </a:tc>
                <a:extLst>
                  <a:ext uri="{0D108BD9-81ED-4DB2-BD59-A6C34878D82A}">
                    <a16:rowId xmlns:a16="http://schemas.microsoft.com/office/drawing/2014/main" val="2774065909"/>
                  </a:ext>
                </a:extLst>
              </a:tr>
              <a:tr h="370840">
                <a:tc>
                  <a:txBody>
                    <a:bodyPr/>
                    <a:lstStyle/>
                    <a:p>
                      <a:r>
                        <a:rPr lang="pt-BR" sz="1400" dirty="0">
                          <a:solidFill>
                            <a:schemeClr val="tx1"/>
                          </a:solidFill>
                          <a:effectLst/>
                          <a:latin typeface="+mn-lt"/>
                          <a:ea typeface="Times New Roman" panose="02020603050405020304" pitchFamily="18" charset="0"/>
                        </a:rPr>
                        <a:t>Existe interação por meio de peças</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tc>
                  <a:txBody>
                    <a:bodyPr/>
                    <a:lstStyle/>
                    <a:p>
                      <a:r>
                        <a:rPr lang="pt-BR" sz="1400">
                          <a:solidFill>
                            <a:schemeClr val="tx1"/>
                          </a:solidFill>
                          <a:effectLst/>
                          <a:latin typeface="+mn-lt"/>
                          <a:ea typeface="Times New Roman" panose="02020603050405020304" pitchFamily="18" charset="0"/>
                        </a:rPr>
                        <a:t> </a:t>
                      </a:r>
                    </a:p>
                  </a:txBody>
                  <a:tcPr marL="68580" marR="68580" marT="0" marB="0"/>
                </a:tc>
                <a:tc>
                  <a:txBody>
                    <a:bodyPr/>
                    <a:lstStyle/>
                    <a:p>
                      <a:r>
                        <a:rPr lang="pt-BR" sz="1400">
                          <a:solidFill>
                            <a:schemeClr val="tx1"/>
                          </a:solidFill>
                          <a:effectLst/>
                          <a:latin typeface="+mn-lt"/>
                          <a:ea typeface="Times New Roman" panose="02020603050405020304" pitchFamily="18" charset="0"/>
                        </a:rPr>
                        <a:t> </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extLst>
                  <a:ext uri="{0D108BD9-81ED-4DB2-BD59-A6C34878D82A}">
                    <a16:rowId xmlns:a16="http://schemas.microsoft.com/office/drawing/2014/main" val="2602240344"/>
                  </a:ext>
                </a:extLst>
              </a:tr>
              <a:tr h="370840">
                <a:tc>
                  <a:txBody>
                    <a:bodyPr/>
                    <a:lstStyle/>
                    <a:p>
                      <a:r>
                        <a:rPr lang="pt-BR" sz="1400">
                          <a:solidFill>
                            <a:schemeClr val="tx1"/>
                          </a:solidFill>
                          <a:effectLst/>
                          <a:latin typeface="+mn-lt"/>
                          <a:ea typeface="Times New Roman" panose="02020603050405020304" pitchFamily="18" charset="0"/>
                        </a:rPr>
                        <a:t>É um software educacional</a:t>
                      </a:r>
                    </a:p>
                  </a:txBody>
                  <a:tcPr marL="68580" marR="68580" marT="0" marB="0"/>
                </a:tc>
                <a:tc>
                  <a:txBody>
                    <a:bodyPr/>
                    <a:lstStyle/>
                    <a:p>
                      <a:r>
                        <a:rPr lang="pt-BR" sz="1400">
                          <a:solidFill>
                            <a:schemeClr val="tx1"/>
                          </a:solidFill>
                          <a:effectLst/>
                          <a:latin typeface="+mn-lt"/>
                          <a:ea typeface="Times New Roman" panose="02020603050405020304" pitchFamily="18" charset="0"/>
                        </a:rPr>
                        <a:t> </a:t>
                      </a:r>
                    </a:p>
                  </a:txBody>
                  <a:tcPr marL="68580" marR="68580" marT="0" marB="0"/>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extLst>
                  <a:ext uri="{0D108BD9-81ED-4DB2-BD59-A6C34878D82A}">
                    <a16:rowId xmlns:a16="http://schemas.microsoft.com/office/drawing/2014/main" val="3011965278"/>
                  </a:ext>
                </a:extLst>
              </a:tr>
              <a:tr h="370840">
                <a:tc>
                  <a:txBody>
                    <a:bodyPr/>
                    <a:lstStyle/>
                    <a:p>
                      <a:r>
                        <a:rPr lang="pt-BR" sz="1400">
                          <a:solidFill>
                            <a:schemeClr val="tx1"/>
                          </a:solidFill>
                          <a:effectLst/>
                          <a:latin typeface="+mn-lt"/>
                          <a:ea typeface="Times New Roman" panose="02020603050405020304" pitchFamily="18" charset="0"/>
                        </a:rPr>
                        <a:t>Apresenta exercícios para validação </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extLst>
                  <a:ext uri="{0D108BD9-81ED-4DB2-BD59-A6C34878D82A}">
                    <a16:rowId xmlns:a16="http://schemas.microsoft.com/office/drawing/2014/main" val="1596646378"/>
                  </a:ext>
                </a:extLst>
              </a:tr>
              <a:tr h="370840">
                <a:tc>
                  <a:txBody>
                    <a:bodyPr/>
                    <a:lstStyle/>
                    <a:p>
                      <a:r>
                        <a:rPr lang="pt-BR" sz="1400">
                          <a:solidFill>
                            <a:schemeClr val="tx1"/>
                          </a:solidFill>
                          <a:effectLst/>
                          <a:latin typeface="+mn-lt"/>
                          <a:ea typeface="Times New Roman" panose="02020603050405020304" pitchFamily="18" charset="0"/>
                        </a:rPr>
                        <a:t>Apresenta tutorial explicando o seu uso</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tc>
                  <a:txBody>
                    <a:bodyPr/>
                    <a:lstStyle/>
                    <a:p>
                      <a:r>
                        <a:rPr lang="pt-BR" sz="1400">
                          <a:solidFill>
                            <a:schemeClr val="tx1"/>
                          </a:solidFill>
                          <a:effectLst/>
                          <a:latin typeface="+mn-lt"/>
                          <a:ea typeface="Times New Roman" panose="02020603050405020304" pitchFamily="18" charset="0"/>
                        </a:rPr>
                        <a:t> </a:t>
                      </a:r>
                    </a:p>
                  </a:txBody>
                  <a:tcPr marL="68580" marR="68580" marT="0" marB="0"/>
                </a:tc>
                <a:tc>
                  <a:txBody>
                    <a:bodyPr/>
                    <a:lstStyle/>
                    <a:p>
                      <a:r>
                        <a:rPr lang="pt-BR" sz="1400">
                          <a:solidFill>
                            <a:schemeClr val="tx1"/>
                          </a:solidFill>
                          <a:effectLst/>
                          <a:latin typeface="+mn-lt"/>
                          <a:ea typeface="Times New Roman" panose="02020603050405020304" pitchFamily="18" charset="0"/>
                        </a:rPr>
                        <a:t> </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extLst>
                  <a:ext uri="{0D108BD9-81ED-4DB2-BD59-A6C34878D82A}">
                    <a16:rowId xmlns:a16="http://schemas.microsoft.com/office/drawing/2014/main" val="3787843424"/>
                  </a:ext>
                </a:extLst>
              </a:tr>
              <a:tr h="370840">
                <a:tc>
                  <a:txBody>
                    <a:bodyPr/>
                    <a:lstStyle/>
                    <a:p>
                      <a:r>
                        <a:rPr lang="pt-BR" sz="1400">
                          <a:solidFill>
                            <a:schemeClr val="tx1"/>
                          </a:solidFill>
                          <a:effectLst/>
                          <a:latin typeface="+mn-lt"/>
                          <a:ea typeface="Times New Roman" panose="02020603050405020304" pitchFamily="18" charset="0"/>
                        </a:rPr>
                        <a:t>Apresenta conteúdos teóricos</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tc>
                  <a:txBody>
                    <a:bodyPr/>
                    <a:lstStyle/>
                    <a:p>
                      <a:r>
                        <a:rPr lang="pt-BR" sz="1400">
                          <a:solidFill>
                            <a:schemeClr val="tx1"/>
                          </a:solidFill>
                          <a:effectLst/>
                          <a:latin typeface="+mn-lt"/>
                          <a:ea typeface="Times New Roman" panose="02020603050405020304" pitchFamily="18" charset="0"/>
                        </a:rPr>
                        <a:t> </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extLst>
                  <a:ext uri="{0D108BD9-81ED-4DB2-BD59-A6C34878D82A}">
                    <a16:rowId xmlns:a16="http://schemas.microsoft.com/office/drawing/2014/main" val="1364802528"/>
                  </a:ext>
                </a:extLst>
              </a:tr>
              <a:tr h="370840">
                <a:tc>
                  <a:txBody>
                    <a:bodyPr/>
                    <a:lstStyle/>
                    <a:p>
                      <a:r>
                        <a:rPr lang="pt-BR" sz="1400" dirty="0">
                          <a:solidFill>
                            <a:schemeClr val="tx1"/>
                          </a:solidFill>
                          <a:effectLst/>
                          <a:latin typeface="+mn-lt"/>
                          <a:ea typeface="Times New Roman" panose="02020603050405020304" pitchFamily="18" charset="0"/>
                        </a:rPr>
                        <a:t>Possui acesso off-line</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tc>
                  <a:txBody>
                    <a:bodyPr/>
                    <a:lstStyle/>
                    <a:p>
                      <a:r>
                        <a:rPr lang="pt-BR" sz="1400">
                          <a:solidFill>
                            <a:schemeClr val="tx1"/>
                          </a:solidFill>
                          <a:effectLst/>
                          <a:latin typeface="+mn-lt"/>
                          <a:ea typeface="Times New Roman" panose="02020603050405020304" pitchFamily="18" charset="0"/>
                        </a:rPr>
                        <a:t> </a:t>
                      </a:r>
                    </a:p>
                  </a:txBody>
                  <a:tcPr marL="68580" marR="68580" marT="0" marB="0"/>
                </a:tc>
                <a:tc>
                  <a:txBody>
                    <a:bodyPr/>
                    <a:lstStyle/>
                    <a:p>
                      <a:r>
                        <a:rPr lang="pt-BR" sz="1400">
                          <a:solidFill>
                            <a:schemeClr val="tx1"/>
                          </a:solidFill>
                          <a:effectLst/>
                          <a:latin typeface="+mn-lt"/>
                          <a:ea typeface="Times New Roman" panose="02020603050405020304" pitchFamily="18" charset="0"/>
                        </a:rPr>
                        <a:t>X</a:t>
                      </a:r>
                    </a:p>
                  </a:txBody>
                  <a:tcPr marL="68580" marR="68580" marT="0" marB="0"/>
                </a:tc>
                <a:tc>
                  <a:txBody>
                    <a:bodyPr/>
                    <a:lstStyle/>
                    <a:p>
                      <a:r>
                        <a:rPr lang="pt-BR" sz="1400" dirty="0">
                          <a:solidFill>
                            <a:schemeClr val="tx1"/>
                          </a:solidFill>
                          <a:effectLst/>
                          <a:latin typeface="+mn-lt"/>
                          <a:ea typeface="Times New Roman" panose="02020603050405020304" pitchFamily="18" charset="0"/>
                        </a:rPr>
                        <a:t>Apenas após carregamento completo da página</a:t>
                      </a:r>
                    </a:p>
                  </a:txBody>
                  <a:tcPr marL="68580" marR="68580" marT="0" marB="0"/>
                </a:tc>
                <a:extLst>
                  <a:ext uri="{0D108BD9-81ED-4DB2-BD59-A6C34878D82A}">
                    <a16:rowId xmlns:a16="http://schemas.microsoft.com/office/drawing/2014/main" val="3889807026"/>
                  </a:ext>
                </a:extLst>
              </a:tr>
              <a:tr h="370840">
                <a:tc>
                  <a:txBody>
                    <a:bodyPr/>
                    <a:lstStyle/>
                    <a:p>
                      <a:r>
                        <a:rPr lang="pt-BR" sz="1400">
                          <a:solidFill>
                            <a:schemeClr val="tx1"/>
                          </a:solidFill>
                          <a:effectLst/>
                          <a:latin typeface="+mn-lt"/>
                          <a:ea typeface="Times New Roman" panose="02020603050405020304" pitchFamily="18" charset="0"/>
                        </a:rPr>
                        <a:t>Foi desenvolvido em Unity</a:t>
                      </a:r>
                    </a:p>
                  </a:txBody>
                  <a:tcPr marL="68580" marR="68580" marT="0" marB="0"/>
                </a:tc>
                <a:tc>
                  <a:txBody>
                    <a:bodyPr/>
                    <a:lstStyle/>
                    <a:p>
                      <a:r>
                        <a:rPr lang="pt-BR" sz="1400">
                          <a:solidFill>
                            <a:schemeClr val="tx1"/>
                          </a:solidFill>
                          <a:effectLst/>
                          <a:latin typeface="+mn-lt"/>
                          <a:ea typeface="Times New Roman" panose="02020603050405020304" pitchFamily="18" charset="0"/>
                        </a:rPr>
                        <a:t> </a:t>
                      </a:r>
                    </a:p>
                  </a:txBody>
                  <a:tcPr marL="68580" marR="68580" marT="0" marB="0"/>
                </a:tc>
                <a:tc>
                  <a:txBody>
                    <a:bodyPr/>
                    <a:lstStyle/>
                    <a:p>
                      <a:r>
                        <a:rPr lang="pt-BR" sz="1400">
                          <a:solidFill>
                            <a:schemeClr val="tx1"/>
                          </a:solidFill>
                          <a:effectLst/>
                          <a:latin typeface="+mn-lt"/>
                          <a:ea typeface="Times New Roman" panose="02020603050405020304" pitchFamily="18" charset="0"/>
                        </a:rPr>
                        <a:t> </a:t>
                      </a:r>
                    </a:p>
                  </a:txBody>
                  <a:tcPr marL="68580" marR="68580" marT="0" marB="0"/>
                </a:tc>
                <a:tc>
                  <a:txBody>
                    <a:bodyPr/>
                    <a:lstStyle/>
                    <a:p>
                      <a:r>
                        <a:rPr lang="pt-BR" sz="1400">
                          <a:solidFill>
                            <a:schemeClr val="tx1"/>
                          </a:solidFill>
                          <a:effectLst/>
                          <a:latin typeface="+mn-lt"/>
                          <a:ea typeface="Times New Roman" panose="02020603050405020304" pitchFamily="18" charset="0"/>
                        </a:rPr>
                        <a:t>Dois dos três jogos</a:t>
                      </a:r>
                    </a:p>
                  </a:txBody>
                  <a:tcPr marL="68580" marR="68580" marT="0" marB="0"/>
                </a:tc>
                <a:tc>
                  <a:txBody>
                    <a:bodyPr/>
                    <a:lstStyle/>
                    <a:p>
                      <a:r>
                        <a:rPr lang="pt-BR" sz="1400" dirty="0">
                          <a:solidFill>
                            <a:schemeClr val="tx1"/>
                          </a:solidFill>
                          <a:effectLst/>
                          <a:latin typeface="+mn-lt"/>
                          <a:ea typeface="Times New Roman" panose="02020603050405020304" pitchFamily="18" charset="0"/>
                        </a:rPr>
                        <a:t>X</a:t>
                      </a:r>
                    </a:p>
                  </a:txBody>
                  <a:tcPr marL="68580" marR="68580" marT="0" marB="0"/>
                </a:tc>
                <a:extLst>
                  <a:ext uri="{0D108BD9-81ED-4DB2-BD59-A6C34878D82A}">
                    <a16:rowId xmlns:a16="http://schemas.microsoft.com/office/drawing/2014/main" val="1718912907"/>
                  </a:ext>
                </a:extLst>
              </a:tr>
              <a:tr h="370840">
                <a:tc>
                  <a:txBody>
                    <a:bodyPr/>
                    <a:lstStyle/>
                    <a:p>
                      <a:r>
                        <a:rPr lang="pt-BR" sz="1400">
                          <a:solidFill>
                            <a:schemeClr val="tx1"/>
                          </a:solidFill>
                          <a:effectLst/>
                          <a:latin typeface="+mn-lt"/>
                          <a:ea typeface="Times New Roman" panose="02020603050405020304" pitchFamily="18" charset="0"/>
                        </a:rPr>
                        <a:t>Disponibilidade</a:t>
                      </a:r>
                    </a:p>
                  </a:txBody>
                  <a:tcPr marL="68580" marR="68580" marT="0" marB="0"/>
                </a:tc>
                <a:tc>
                  <a:txBody>
                    <a:bodyPr/>
                    <a:lstStyle/>
                    <a:p>
                      <a:r>
                        <a:rPr lang="pt-BR" sz="1400">
                          <a:solidFill>
                            <a:schemeClr val="tx1"/>
                          </a:solidFill>
                          <a:effectLst/>
                          <a:latin typeface="+mn-lt"/>
                          <a:ea typeface="Times New Roman" panose="02020603050405020304" pitchFamily="18" charset="0"/>
                        </a:rPr>
                        <a:t>Físico</a:t>
                      </a:r>
                    </a:p>
                  </a:txBody>
                  <a:tcPr marL="68580" marR="68580" marT="0" marB="0"/>
                </a:tc>
                <a:tc>
                  <a:txBody>
                    <a:bodyPr/>
                    <a:lstStyle/>
                    <a:p>
                      <a:r>
                        <a:rPr lang="pt-BR" sz="1400">
                          <a:solidFill>
                            <a:schemeClr val="tx1"/>
                          </a:solidFill>
                          <a:effectLst/>
                          <a:latin typeface="+mn-lt"/>
                          <a:ea typeface="Times New Roman" panose="02020603050405020304" pitchFamily="18" charset="0"/>
                        </a:rPr>
                        <a:t>Web</a:t>
                      </a:r>
                    </a:p>
                  </a:txBody>
                  <a:tcPr marL="68580" marR="68580" marT="0" marB="0"/>
                </a:tc>
                <a:tc>
                  <a:txBody>
                    <a:bodyPr/>
                    <a:lstStyle/>
                    <a:p>
                      <a:r>
                        <a:rPr lang="pt-BR" sz="1400">
                          <a:solidFill>
                            <a:schemeClr val="tx1"/>
                          </a:solidFill>
                          <a:effectLst/>
                          <a:latin typeface="+mn-lt"/>
                          <a:ea typeface="Times New Roman" panose="02020603050405020304" pitchFamily="18" charset="0"/>
                        </a:rPr>
                        <a:t>Multiplataforma</a:t>
                      </a:r>
                    </a:p>
                  </a:txBody>
                  <a:tcPr marL="68580" marR="68580" marT="0" marB="0"/>
                </a:tc>
                <a:tc>
                  <a:txBody>
                    <a:bodyPr/>
                    <a:lstStyle/>
                    <a:p>
                      <a:r>
                        <a:rPr lang="pt-BR" sz="1400" dirty="0">
                          <a:solidFill>
                            <a:schemeClr val="tx1"/>
                          </a:solidFill>
                          <a:effectLst/>
                          <a:latin typeface="+mn-lt"/>
                          <a:ea typeface="Times New Roman" panose="02020603050405020304" pitchFamily="18" charset="0"/>
                        </a:rPr>
                        <a:t>Web</a:t>
                      </a:r>
                    </a:p>
                  </a:txBody>
                  <a:tcPr marL="68580" marR="68580" marT="0" marB="0"/>
                </a:tc>
                <a:extLst>
                  <a:ext uri="{0D108BD9-81ED-4DB2-BD59-A6C34878D82A}">
                    <a16:rowId xmlns:a16="http://schemas.microsoft.com/office/drawing/2014/main" val="1545273998"/>
                  </a:ext>
                </a:extLst>
              </a:tr>
            </a:tbl>
          </a:graphicData>
        </a:graphic>
      </p:graphicFrame>
      <p:sp>
        <p:nvSpPr>
          <p:cNvPr id="16" name="Rectangle 8">
            <a:extLst>
              <a:ext uri="{FF2B5EF4-FFF2-40B4-BE49-F238E27FC236}">
                <a16:creationId xmlns:a16="http://schemas.microsoft.com/office/drawing/2014/main" id="{4BD31EB0-F103-7B71-AC85-8470DCF21793}"/>
              </a:ext>
            </a:extLst>
          </p:cNvPr>
          <p:cNvSpPr>
            <a:spLocks noChangeArrowheads="1"/>
          </p:cNvSpPr>
          <p:nvPr/>
        </p:nvSpPr>
        <p:spPr bwMode="auto">
          <a:xfrm>
            <a:off x="-661989" y="5583482"/>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Tree>
    <p:extLst>
      <p:ext uri="{BB962C8B-B14F-4D97-AF65-F5344CB8AC3E}">
        <p14:creationId xmlns:p14="http://schemas.microsoft.com/office/powerpoint/2010/main" val="1401093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lstStyle/>
          <a:p>
            <a:r>
              <a:rPr lang="pt-BR" dirty="0"/>
              <a:t>Satisfação por parte dos alunos;</a:t>
            </a:r>
          </a:p>
          <a:p>
            <a:r>
              <a:rPr lang="pt-BR" dirty="0"/>
              <a:t>Evolução ao longo dos exercícios;</a:t>
            </a:r>
          </a:p>
          <a:p>
            <a:r>
              <a:rPr lang="pt-BR" dirty="0"/>
              <a:t>Softwares escolhidos foram adequados e empenharam bem seu papel;</a:t>
            </a:r>
          </a:p>
          <a:p>
            <a:r>
              <a:rPr lang="pt-BR" dirty="0"/>
              <a:t>Polígono e </a:t>
            </a:r>
            <a:r>
              <a:rPr lang="pt-BR" dirty="0" err="1"/>
              <a:t>Spline</a:t>
            </a:r>
            <a:r>
              <a:rPr lang="pt-BR" dirty="0"/>
              <a:t> não foram implementados e Câmera deixou a desejar.</a:t>
            </a:r>
          </a:p>
          <a:p>
            <a:endParaRPr lang="pt-BR" dirty="0"/>
          </a:p>
        </p:txBody>
      </p:sp>
    </p:spTree>
    <p:extLst>
      <p:ext uri="{BB962C8B-B14F-4D97-AF65-F5344CB8AC3E}">
        <p14:creationId xmlns:p14="http://schemas.microsoft.com/office/powerpoint/2010/main" val="2793539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Conclusões e Sugestões</a:t>
            </a:r>
          </a:p>
        </p:txBody>
      </p:sp>
      <p:sp>
        <p:nvSpPr>
          <p:cNvPr id="3" name="Espaço Reservado para Conteúdo 2"/>
          <p:cNvSpPr>
            <a:spLocks noGrp="1"/>
          </p:cNvSpPr>
          <p:nvPr>
            <p:ph idx="1"/>
          </p:nvPr>
        </p:nvSpPr>
        <p:spPr/>
        <p:txBody>
          <a:bodyPr>
            <a:normAutofit fontScale="55000" lnSpcReduction="20000"/>
          </a:bodyPr>
          <a:lstStyle/>
          <a:p>
            <a:r>
              <a:rPr lang="pt-BR" sz="4400" dirty="0"/>
              <a:t>Possíveis extensões:</a:t>
            </a:r>
          </a:p>
          <a:p>
            <a:pPr lvl="1"/>
            <a:r>
              <a:rPr lang="pt-BR" sz="4000" dirty="0"/>
              <a:t>construir as peças </a:t>
            </a:r>
            <a:r>
              <a:rPr lang="pt-BR" sz="4000" dirty="0" err="1"/>
              <a:t>Spline</a:t>
            </a:r>
            <a:r>
              <a:rPr lang="pt-BR" sz="4000" dirty="0"/>
              <a:t> e Polígono;</a:t>
            </a:r>
          </a:p>
          <a:p>
            <a:pPr lvl="1"/>
            <a:r>
              <a:rPr lang="pt-BR" sz="4000" dirty="0"/>
              <a:t>fazer com que as propriedades </a:t>
            </a:r>
            <a:r>
              <a:rPr lang="pt-BR" sz="4000" dirty="0" err="1"/>
              <a:t>LookAt</a:t>
            </a:r>
            <a:r>
              <a:rPr lang="pt-BR" sz="4000" dirty="0"/>
              <a:t>, Near e </a:t>
            </a:r>
            <a:r>
              <a:rPr lang="pt-BR" sz="4000" dirty="0" err="1"/>
              <a:t>Far</a:t>
            </a:r>
            <a:r>
              <a:rPr lang="pt-BR" sz="4000" dirty="0"/>
              <a:t> da Câmera funcionem de forma satisfatória;</a:t>
            </a:r>
          </a:p>
          <a:p>
            <a:pPr lvl="1"/>
            <a:r>
              <a:rPr lang="pt-BR" sz="4000" dirty="0"/>
              <a:t>corrigir validação dos campos de propriedades para que o texto não perca a visibilidade;</a:t>
            </a:r>
          </a:p>
          <a:p>
            <a:pPr lvl="1"/>
            <a:r>
              <a:rPr lang="pt-BR" sz="4000" dirty="0"/>
              <a:t>corrigir cálculo da porcentagem de acertos dos exercícios;</a:t>
            </a:r>
          </a:p>
          <a:p>
            <a:pPr lvl="1"/>
            <a:r>
              <a:rPr lang="pt-BR" sz="4000" dirty="0"/>
              <a:t>arrumar as propriedades das peças, para que não seja necessário clicar nelas quando forem importadas nem herdadas;</a:t>
            </a:r>
          </a:p>
          <a:p>
            <a:pPr lvl="1"/>
            <a:r>
              <a:rPr lang="pt-BR" sz="4000" dirty="0"/>
              <a:t>fazer um esquema de temporização ao longo do exercício e, quando o aluno estiver levando muito tempo para fazer, disponibilizar acesso a dicas de como resolver;</a:t>
            </a:r>
          </a:p>
          <a:p>
            <a:pPr lvl="1"/>
            <a:r>
              <a:rPr lang="pt-BR" sz="4000" dirty="0"/>
              <a:t>trazer o modo noturno para a tela de </a:t>
            </a:r>
            <a:r>
              <a:rPr lang="pt-BR" sz="4000" dirty="0" err="1"/>
              <a:t>Renderer</a:t>
            </a:r>
            <a:r>
              <a:rPr lang="pt-BR" sz="4000" dirty="0"/>
              <a:t>;</a:t>
            </a:r>
          </a:p>
          <a:p>
            <a:pPr lvl="1"/>
            <a:r>
              <a:rPr lang="pt-BR" sz="4000" dirty="0"/>
              <a:t>trazer setas indicando o caminho durante o tutorial.</a:t>
            </a:r>
          </a:p>
          <a:p>
            <a:pPr lvl="1"/>
            <a:endParaRPr lang="pt-BR" dirty="0"/>
          </a:p>
          <a:p>
            <a:endParaRPr lang="pt-BR" dirty="0"/>
          </a:p>
        </p:txBody>
      </p:sp>
    </p:spTree>
    <p:extLst>
      <p:ext uri="{BB962C8B-B14F-4D97-AF65-F5344CB8AC3E}">
        <p14:creationId xmlns:p14="http://schemas.microsoft.com/office/powerpoint/2010/main" val="24654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1"/>
          </p:nvPr>
        </p:nvSpPr>
        <p:spPr/>
        <p:txBody>
          <a:bodyPr>
            <a:normAutofit fontScale="85000" lnSpcReduction="20000"/>
          </a:bodyPr>
          <a:lstStyle/>
          <a:p>
            <a:r>
              <a:rPr lang="pt-BR" sz="3100" dirty="0"/>
              <a:t>O objetivo principal deste trabalho é disponibilizar uma nova versão do projeto para ser utilizado na disciplina de Computação Gráfica na forma de material de apoio;</a:t>
            </a:r>
          </a:p>
          <a:p>
            <a:r>
              <a:rPr lang="pt-BR" sz="3100" dirty="0"/>
              <a:t>Seus objetivos específicos são: </a:t>
            </a:r>
          </a:p>
          <a:p>
            <a:pPr lvl="1"/>
            <a:r>
              <a:rPr lang="pt-BR" dirty="0"/>
              <a:t>validar se o ambiente desenvolvido consegue representar objetos gráficos 3D definidos em um Grafo de Cena;</a:t>
            </a:r>
          </a:p>
          <a:p>
            <a:pPr lvl="1"/>
            <a:r>
              <a:rPr lang="pt-BR" dirty="0"/>
              <a:t>validar se estes objetos gráficos 3D podem ser manipulados por Transformações Geométricas;</a:t>
            </a:r>
          </a:p>
          <a:p>
            <a:pPr lvl="1"/>
            <a:r>
              <a:rPr lang="pt-BR" dirty="0"/>
              <a:t>avaliar se a utilização de exercícios, usando o ambiente desenvolvido, pode auxiliar no entendimento dos assuntos abordados em aula.</a:t>
            </a:r>
          </a:p>
          <a:p>
            <a:endParaRPr lang="pt-BR" dirty="0"/>
          </a:p>
        </p:txBody>
      </p:sp>
    </p:spTree>
    <p:extLst>
      <p:ext uri="{BB962C8B-B14F-4D97-AF65-F5344CB8AC3E}">
        <p14:creationId xmlns:p14="http://schemas.microsoft.com/office/powerpoint/2010/main" val="62695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a:xfrm>
            <a:off x="539552" y="1196752"/>
            <a:ext cx="7992888" cy="4680520"/>
          </a:xfrm>
        </p:spPr>
        <p:txBody>
          <a:bodyPr>
            <a:noAutofit/>
          </a:bodyPr>
          <a:lstStyle/>
          <a:p>
            <a:pPr eaLnBrk="1" hangingPunct="1">
              <a:defRPr/>
            </a:pPr>
            <a:r>
              <a:rPr lang="pt-BR" altLang="pt-BR" sz="1800" b="1" dirty="0"/>
              <a:t>ABSTRAÇÃO DO ESPAÇO 3D: </a:t>
            </a:r>
            <a:r>
              <a:rPr lang="pt-BR" altLang="pt-BR" sz="1800" dirty="0"/>
              <a:t>Como </a:t>
            </a:r>
            <a:r>
              <a:rPr lang="pt-BR" altLang="pt-BR" sz="1800" dirty="0" err="1"/>
              <a:t>Settimy</a:t>
            </a:r>
            <a:r>
              <a:rPr lang="pt-BR" altLang="pt-BR" sz="1800" dirty="0"/>
              <a:t> e Barral (2020) observaram, os alunos possuem dificuldade na abstração do espaço 3D pelo fato do ensino básico não abordar a geometria de forma mais clara e aprofundada. Segundo </a:t>
            </a:r>
            <a:r>
              <a:rPr lang="pt-BR" altLang="pt-BR" sz="1800" dirty="0" err="1"/>
              <a:t>Settimy</a:t>
            </a:r>
            <a:r>
              <a:rPr lang="pt-BR" altLang="pt-BR" sz="1800" dirty="0"/>
              <a:t> e Barral (2020, p. 3), “a Geometria é um campo fértil para perceber e entender as formas geométricas presentes em nosso cotidiano, sendo possível desenvolver habilidades importantes como a experimentação, representação, descrição e argumentação”, sendo fundamental para o entendimento de Computação Gráfica;</a:t>
            </a:r>
          </a:p>
          <a:p>
            <a:pPr eaLnBrk="1" hangingPunct="1">
              <a:defRPr/>
            </a:pPr>
            <a:r>
              <a:rPr lang="pt-BR" altLang="pt-BR" sz="1800" b="1" dirty="0"/>
              <a:t>COMPUTAÇÃO GRÁFICA: </a:t>
            </a:r>
            <a:r>
              <a:rPr lang="pt-BR" altLang="pt-BR" sz="1800" dirty="0"/>
              <a:t>Conforme dito por </a:t>
            </a:r>
            <a:r>
              <a:rPr lang="pt-BR" altLang="pt-BR" sz="1800" dirty="0" err="1"/>
              <a:t>Manssour</a:t>
            </a:r>
            <a:r>
              <a:rPr lang="pt-BR" altLang="pt-BR" sz="1800" dirty="0"/>
              <a:t> e Cohen (2006, p. 1), computação gráfica "é uma área da Ciência da Computação que se dedica ao estudo e desenvolvimento de técnicas e algoritmos para a geração (síntese) de imagens através do computador". Para maior entendimento do assunto, é necessário o conhecimento de outros assuntos dentro dessa temática, sendo eles: grafo de cena, objetos gráficos, transformações geométricas homogêneas, câmera sintética e iluminação;</a:t>
            </a:r>
          </a:p>
        </p:txBody>
      </p:sp>
    </p:spTree>
    <p:extLst>
      <p:ext uri="{BB962C8B-B14F-4D97-AF65-F5344CB8AC3E}">
        <p14:creationId xmlns:p14="http://schemas.microsoft.com/office/powerpoint/2010/main" val="248901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Fundamentação Teórica</a:t>
            </a:r>
          </a:p>
        </p:txBody>
      </p:sp>
      <p:sp>
        <p:nvSpPr>
          <p:cNvPr id="3" name="Espaço Reservado para Conteúdo 2"/>
          <p:cNvSpPr>
            <a:spLocks noGrp="1"/>
          </p:cNvSpPr>
          <p:nvPr>
            <p:ph idx="1"/>
          </p:nvPr>
        </p:nvSpPr>
        <p:spPr>
          <a:xfrm>
            <a:off x="585900" y="1772816"/>
            <a:ext cx="7992888" cy="4680520"/>
          </a:xfrm>
        </p:spPr>
        <p:txBody>
          <a:bodyPr>
            <a:noAutofit/>
          </a:bodyPr>
          <a:lstStyle/>
          <a:p>
            <a:r>
              <a:rPr lang="pt-BR" sz="1800" b="1" dirty="0"/>
              <a:t>FUNDAMENTOS NA CRIAÇÃO DE TUTORIAIS: </a:t>
            </a:r>
            <a:r>
              <a:rPr lang="pt-BR" sz="1800" dirty="0"/>
              <a:t>Como observado por </a:t>
            </a:r>
            <a:r>
              <a:rPr lang="pt-BR" sz="1800" dirty="0" err="1"/>
              <a:t>Cieślak</a:t>
            </a:r>
            <a:r>
              <a:rPr lang="pt-BR" sz="1800" dirty="0"/>
              <a:t> (2021), um tutorial é o primeiro contato do usuário com a aplicação, onde terá uma demonstração do que se trata e de como é seu funcionamento. A partir disso, o usuário aprende regras e comportamentos da ferramenta, ganhando certa familiaridade com ela. Sendo assim, com base em relatos de outros desenvolvedores e em seus próprios, </a:t>
            </a:r>
            <a:r>
              <a:rPr lang="pt-BR" sz="1800" dirty="0" err="1"/>
              <a:t>Cieślak</a:t>
            </a:r>
            <a:r>
              <a:rPr lang="pt-BR" sz="1800" dirty="0"/>
              <a:t> (2021) desenvolveu uma lista de dicas para montar o tutorial perfeito e garantir que usuário absorva o máximo de informação possível sem perder o interesse. Resumidamente, elas abordam que o tutorial precisa ser breve, direto e claro, para garantir o aprendizado do usuário.</a:t>
            </a:r>
          </a:p>
        </p:txBody>
      </p:sp>
    </p:spTree>
    <p:extLst>
      <p:ext uri="{BB962C8B-B14F-4D97-AF65-F5344CB8AC3E}">
        <p14:creationId xmlns:p14="http://schemas.microsoft.com/office/powerpoint/2010/main" val="291624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Trabalhos Correlatos</a:t>
            </a:r>
          </a:p>
        </p:txBody>
      </p:sp>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2269337288"/>
              </p:ext>
            </p:extLst>
          </p:nvPr>
        </p:nvGraphicFramePr>
        <p:xfrm>
          <a:off x="457200" y="1412874"/>
          <a:ext cx="8229600" cy="4104357"/>
        </p:xfrm>
        <a:graphic>
          <a:graphicData uri="http://schemas.openxmlformats.org/drawingml/2006/table">
            <a:tbl>
              <a:tblPr firstRow="1" bandRow="1">
                <a:tableStyleId>{5C22544A-7EE6-4342-B048-85BDC9FD1C3A}</a:tableStyleId>
              </a:tblPr>
              <a:tblGrid>
                <a:gridCol w="2530624">
                  <a:extLst>
                    <a:ext uri="{9D8B030D-6E8A-4147-A177-3AD203B41FA5}">
                      <a16:colId xmlns:a16="http://schemas.microsoft.com/office/drawing/2014/main" val="2806192893"/>
                    </a:ext>
                  </a:extLst>
                </a:gridCol>
                <a:gridCol w="5698976">
                  <a:extLst>
                    <a:ext uri="{9D8B030D-6E8A-4147-A177-3AD203B41FA5}">
                      <a16:colId xmlns:a16="http://schemas.microsoft.com/office/drawing/2014/main" val="4039606159"/>
                    </a:ext>
                  </a:extLst>
                </a:gridCol>
              </a:tblGrid>
              <a:tr h="429868">
                <a:tc>
                  <a:txBody>
                    <a:bodyPr/>
                    <a:lstStyle/>
                    <a:p>
                      <a:r>
                        <a:rPr lang="pt-BR" sz="16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600" dirty="0">
                          <a:solidFill>
                            <a:schemeClr val="tx1"/>
                          </a:solidFill>
                          <a:effectLst/>
                          <a:latin typeface="+mn-lt"/>
                          <a:ea typeface="Times New Roman" panose="02020603050405020304" pitchFamily="18" charset="0"/>
                        </a:rPr>
                        <a:t>Rodrigues, Gomes e Carneiro (2022)</a:t>
                      </a:r>
                    </a:p>
                  </a:txBody>
                  <a:tcPr marL="68580" marR="68580" marT="0" marB="0"/>
                </a:tc>
                <a:extLst>
                  <a:ext uri="{0D108BD9-81ED-4DB2-BD59-A6C34878D82A}">
                    <a16:rowId xmlns:a16="http://schemas.microsoft.com/office/drawing/2014/main" val="3963205105"/>
                  </a:ext>
                </a:extLst>
              </a:tr>
              <a:tr h="1130612">
                <a:tc>
                  <a:txBody>
                    <a:bodyPr/>
                    <a:lstStyle/>
                    <a:p>
                      <a:r>
                        <a:rPr lang="pt-BR" sz="1600">
                          <a:effectLst/>
                          <a:latin typeface="+mn-lt"/>
                          <a:ea typeface="Times New Roman" panose="02020603050405020304" pitchFamily="18" charset="0"/>
                        </a:rPr>
                        <a:t>Objetivos</a:t>
                      </a:r>
                    </a:p>
                  </a:txBody>
                  <a:tcPr marL="68580" marR="68580" marT="0" marB="0"/>
                </a:tc>
                <a:tc>
                  <a:txBody>
                    <a:bodyPr/>
                    <a:lstStyle/>
                    <a:p>
                      <a:r>
                        <a:rPr lang="pt-BR" sz="1600" dirty="0">
                          <a:effectLst/>
                          <a:latin typeface="+mn-lt"/>
                          <a:ea typeface="Times New Roman" panose="02020603050405020304" pitchFamily="18" charset="0"/>
                        </a:rPr>
                        <a:t>Trazer o Scratch para meio físico, a fim de ajudar os alunos de escolas sem acesso à tecnologia e internet a desenvolverem o pensamento computacional durante cenário pandêmico (Rodrigues; Gomes; Carneiro, 2022).</a:t>
                      </a:r>
                    </a:p>
                  </a:txBody>
                  <a:tcPr marL="68580" marR="68580" marT="0" marB="0"/>
                </a:tc>
                <a:extLst>
                  <a:ext uri="{0D108BD9-81ED-4DB2-BD59-A6C34878D82A}">
                    <a16:rowId xmlns:a16="http://schemas.microsoft.com/office/drawing/2014/main" val="132538061"/>
                  </a:ext>
                </a:extLst>
              </a:tr>
              <a:tr h="565306">
                <a:tc>
                  <a:txBody>
                    <a:bodyPr/>
                    <a:lstStyle/>
                    <a:p>
                      <a:r>
                        <a:rPr lang="pt-BR" sz="1600">
                          <a:effectLst/>
                          <a:latin typeface="+mn-lt"/>
                          <a:ea typeface="Times New Roman" panose="02020603050405020304" pitchFamily="18" charset="0"/>
                        </a:rPr>
                        <a:t>Principais funcionalidades</a:t>
                      </a:r>
                    </a:p>
                  </a:txBody>
                  <a:tcPr marL="68580" marR="68580" marT="0" marB="0"/>
                </a:tc>
                <a:tc>
                  <a:txBody>
                    <a:bodyPr/>
                    <a:lstStyle/>
                    <a:p>
                      <a:r>
                        <a:rPr lang="pt-BR" sz="1600">
                          <a:effectLst/>
                          <a:latin typeface="+mn-lt"/>
                          <a:ea typeface="Times New Roman" panose="02020603050405020304" pitchFamily="18" charset="0"/>
                        </a:rPr>
                        <a:t>Encaixar blocos para atingir o objetivo de cada tarefa proposta (Rodrigues; Gomes; Carneiro, 2022).</a:t>
                      </a:r>
                    </a:p>
                  </a:txBody>
                  <a:tcPr marL="68580" marR="68580" marT="0" marB="0"/>
                </a:tc>
                <a:extLst>
                  <a:ext uri="{0D108BD9-81ED-4DB2-BD59-A6C34878D82A}">
                    <a16:rowId xmlns:a16="http://schemas.microsoft.com/office/drawing/2014/main" val="2910904890"/>
                  </a:ext>
                </a:extLst>
              </a:tr>
              <a:tr h="565306">
                <a:tc>
                  <a:txBody>
                    <a:bodyPr/>
                    <a:lstStyle/>
                    <a:p>
                      <a:r>
                        <a:rPr lang="pt-BR" sz="1600">
                          <a:effectLst/>
                          <a:latin typeface="+mn-lt"/>
                          <a:ea typeface="Times New Roman" panose="02020603050405020304" pitchFamily="18" charset="0"/>
                        </a:rPr>
                        <a:t>Ferramentas de desenvolvimento</a:t>
                      </a:r>
                    </a:p>
                  </a:txBody>
                  <a:tcPr marL="68580" marR="68580" marT="0" marB="0"/>
                </a:tc>
                <a:tc>
                  <a:txBody>
                    <a:bodyPr/>
                    <a:lstStyle/>
                    <a:p>
                      <a:r>
                        <a:rPr lang="pt-BR" sz="1600">
                          <a:effectLst/>
                          <a:latin typeface="+mn-lt"/>
                          <a:ea typeface="Times New Roman" panose="02020603050405020304" pitchFamily="18" charset="0"/>
                        </a:rPr>
                        <a:t>Blocos de materiais acessíveis e coloridos (exemplo: EVA) (Rodrigues; Gomes; Carneiro, 2022).</a:t>
                      </a:r>
                    </a:p>
                  </a:txBody>
                  <a:tcPr marL="68580" marR="68580" marT="0" marB="0"/>
                </a:tc>
                <a:extLst>
                  <a:ext uri="{0D108BD9-81ED-4DB2-BD59-A6C34878D82A}">
                    <a16:rowId xmlns:a16="http://schemas.microsoft.com/office/drawing/2014/main" val="1828641971"/>
                  </a:ext>
                </a:extLst>
              </a:tr>
              <a:tr h="1413265">
                <a:tc>
                  <a:txBody>
                    <a:bodyPr/>
                    <a:lstStyle/>
                    <a:p>
                      <a:r>
                        <a:rPr lang="pt-BR" sz="1600">
                          <a:effectLst/>
                          <a:latin typeface="+mn-lt"/>
                          <a:ea typeface="Times New Roman" panose="02020603050405020304" pitchFamily="18" charset="0"/>
                        </a:rPr>
                        <a:t>Resultados e conclusões</a:t>
                      </a:r>
                    </a:p>
                  </a:txBody>
                  <a:tcPr marL="68580" marR="68580" marT="0" marB="0"/>
                </a:tc>
                <a:tc>
                  <a:txBody>
                    <a:bodyPr/>
                    <a:lstStyle/>
                    <a:p>
                      <a:r>
                        <a:rPr lang="pt-BR" sz="1600" dirty="0">
                          <a:effectLst/>
                          <a:latin typeface="+mn-lt"/>
                          <a:ea typeface="Times New Roman" panose="02020603050405020304" pitchFamily="18" charset="0"/>
                        </a:rPr>
                        <a:t>Os alunos conseguiram concluir as atividades e adquiriram o conhecimento desejado. Contudo, os alunos levaram mais tempo por não terem apoio presencial dos professores para tirar dúvidas (Rodrigues; Gomes; Carneiro, 2022).</a:t>
                      </a:r>
                    </a:p>
                  </a:txBody>
                  <a:tcPr marL="68580" marR="68580" marT="0" marB="0"/>
                </a:tc>
                <a:extLst>
                  <a:ext uri="{0D108BD9-81ED-4DB2-BD59-A6C34878D82A}">
                    <a16:rowId xmlns:a16="http://schemas.microsoft.com/office/drawing/2014/main" val="2299757608"/>
                  </a:ext>
                </a:extLst>
              </a:tr>
            </a:tbl>
          </a:graphicData>
        </a:graphic>
      </p:graphicFrame>
      <p:sp>
        <p:nvSpPr>
          <p:cNvPr id="5" name="Rectangle 8">
            <a:extLst>
              <a:ext uri="{FF2B5EF4-FFF2-40B4-BE49-F238E27FC236}">
                <a16:creationId xmlns:a16="http://schemas.microsoft.com/office/drawing/2014/main" id="{F7743AB8-9F06-842F-EC25-4B50D161C15D}"/>
              </a:ext>
            </a:extLst>
          </p:cNvPr>
          <p:cNvSpPr>
            <a:spLocks noChangeArrowheads="1"/>
          </p:cNvSpPr>
          <p:nvPr/>
        </p:nvSpPr>
        <p:spPr bwMode="auto">
          <a:xfrm>
            <a:off x="-661988" y="5386426"/>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3" name="CaixaDeTexto 7">
            <a:extLst>
              <a:ext uri="{FF2B5EF4-FFF2-40B4-BE49-F238E27FC236}">
                <a16:creationId xmlns:a16="http://schemas.microsoft.com/office/drawing/2014/main" id="{073C4CE5-5F9A-A8E1-73CF-10C970ADC35A}"/>
              </a:ext>
            </a:extLst>
          </p:cNvPr>
          <p:cNvSpPr txBox="1">
            <a:spLocks noChangeArrowheads="1"/>
          </p:cNvSpPr>
          <p:nvPr/>
        </p:nvSpPr>
        <p:spPr bwMode="auto">
          <a:xfrm>
            <a:off x="3375422" y="1135875"/>
            <a:ext cx="2393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1 – Trabalho Correlato 1</a:t>
            </a:r>
          </a:p>
        </p:txBody>
      </p:sp>
    </p:spTree>
    <p:extLst>
      <p:ext uri="{BB962C8B-B14F-4D97-AF65-F5344CB8AC3E}">
        <p14:creationId xmlns:p14="http://schemas.microsoft.com/office/powerpoint/2010/main" val="195897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517505553"/>
              </p:ext>
            </p:extLst>
          </p:nvPr>
        </p:nvGraphicFramePr>
        <p:xfrm>
          <a:off x="313184" y="706016"/>
          <a:ext cx="8517632" cy="5025895"/>
        </p:xfrm>
        <a:graphic>
          <a:graphicData uri="http://schemas.openxmlformats.org/drawingml/2006/table">
            <a:tbl>
              <a:tblPr firstRow="1" bandRow="1">
                <a:tableStyleId>{5C22544A-7EE6-4342-B048-85BDC9FD1C3A}</a:tableStyleId>
              </a:tblPr>
              <a:tblGrid>
                <a:gridCol w="1714150">
                  <a:extLst>
                    <a:ext uri="{9D8B030D-6E8A-4147-A177-3AD203B41FA5}">
                      <a16:colId xmlns:a16="http://schemas.microsoft.com/office/drawing/2014/main" val="2806192893"/>
                    </a:ext>
                  </a:extLst>
                </a:gridCol>
                <a:gridCol w="6803482">
                  <a:extLst>
                    <a:ext uri="{9D8B030D-6E8A-4147-A177-3AD203B41FA5}">
                      <a16:colId xmlns:a16="http://schemas.microsoft.com/office/drawing/2014/main" val="4039606159"/>
                    </a:ext>
                  </a:extLst>
                </a:gridCol>
              </a:tblGrid>
              <a:tr h="319268">
                <a:tc>
                  <a:txBody>
                    <a:bodyPr/>
                    <a:lstStyle/>
                    <a:p>
                      <a:r>
                        <a:rPr lang="pt-BR" sz="16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600" dirty="0">
                          <a:solidFill>
                            <a:schemeClr val="tx1"/>
                          </a:solidFill>
                          <a:effectLst/>
                          <a:latin typeface="+mn-lt"/>
                          <a:ea typeface="Times New Roman" panose="02020603050405020304" pitchFamily="18" charset="0"/>
                        </a:rPr>
                        <a:t>Barros, Sousa e Viana (2022)</a:t>
                      </a:r>
                    </a:p>
                  </a:txBody>
                  <a:tcPr marL="68580" marR="68580" marT="0" marB="0"/>
                </a:tc>
                <a:extLst>
                  <a:ext uri="{0D108BD9-81ED-4DB2-BD59-A6C34878D82A}">
                    <a16:rowId xmlns:a16="http://schemas.microsoft.com/office/drawing/2014/main" val="3963205105"/>
                  </a:ext>
                </a:extLst>
              </a:tr>
              <a:tr h="839718">
                <a:tc>
                  <a:txBody>
                    <a:bodyPr/>
                    <a:lstStyle/>
                    <a:p>
                      <a:r>
                        <a:rPr lang="pt-BR" sz="1600">
                          <a:effectLst/>
                          <a:latin typeface="+mn-lt"/>
                          <a:ea typeface="Times New Roman" panose="02020603050405020304" pitchFamily="18" charset="0"/>
                        </a:rPr>
                        <a:t>Objetivos</a:t>
                      </a:r>
                    </a:p>
                  </a:txBody>
                  <a:tcPr marL="68580" marR="68580" marT="0" marB="0"/>
                </a:tc>
                <a:tc>
                  <a:txBody>
                    <a:bodyPr/>
                    <a:lstStyle/>
                    <a:p>
                      <a:r>
                        <a:rPr lang="pt-BR" sz="1600" dirty="0">
                          <a:effectLst/>
                          <a:latin typeface="+mn-lt"/>
                          <a:ea typeface="Times New Roman" panose="02020603050405020304" pitchFamily="18" charset="0"/>
                        </a:rPr>
                        <a:t>Ajudar estudantes de ensino superior, que estejam na área das ciências ou que apenas tenham interesse no assunto, a aprender sobre a tabela periódica (Barros; Sousa; Viana, 2022).</a:t>
                      </a:r>
                    </a:p>
                  </a:txBody>
                  <a:tcPr marL="68580" marR="68580" marT="0" marB="0"/>
                </a:tc>
                <a:extLst>
                  <a:ext uri="{0D108BD9-81ED-4DB2-BD59-A6C34878D82A}">
                    <a16:rowId xmlns:a16="http://schemas.microsoft.com/office/drawing/2014/main" val="132538061"/>
                  </a:ext>
                </a:extLst>
              </a:tr>
              <a:tr h="1916189">
                <a:tc>
                  <a:txBody>
                    <a:bodyPr/>
                    <a:lstStyle/>
                    <a:p>
                      <a:r>
                        <a:rPr lang="pt-BR" sz="1600">
                          <a:effectLst/>
                          <a:latin typeface="+mn-lt"/>
                          <a:ea typeface="Times New Roman" panose="02020603050405020304" pitchFamily="18" charset="0"/>
                        </a:rPr>
                        <a:t>Principais funcionalidades</a:t>
                      </a:r>
                    </a:p>
                  </a:txBody>
                  <a:tcPr marL="68580" marR="68580" marT="0" marB="0"/>
                </a:tc>
                <a:tc>
                  <a:txBody>
                    <a:bodyPr/>
                    <a:lstStyle/>
                    <a:p>
                      <a:r>
                        <a:rPr lang="pt-BR" sz="1600" dirty="0">
                          <a:effectLst/>
                          <a:latin typeface="+mn-lt"/>
                          <a:ea typeface="Times New Roman" panose="02020603050405020304" pitchFamily="18" charset="0"/>
                        </a:rPr>
                        <a:t>Nele, existe um quiz e mais três trilhas para treinar diferentes conhecimentos da área, sendo que cada uma delas está ligada a um objetivo proposto (Figura 2): Germânio (Ge), com exercícios de agilidade para memorizar nome, símbolo e número atômico do elemento; Níquel (Ni), um minijogo da memória com o objetivo de relacionar elementos químicos com artigos do cotidiano; e Alumínio (Al), com atividades de lógica que buscam relacionar a posição do elemento na tabela com suas características (Barros; Sousa; Viana, 2022).</a:t>
                      </a:r>
                    </a:p>
                  </a:txBody>
                  <a:tcPr marL="68580" marR="68580" marT="0" marB="0"/>
                </a:tc>
                <a:extLst>
                  <a:ext uri="{0D108BD9-81ED-4DB2-BD59-A6C34878D82A}">
                    <a16:rowId xmlns:a16="http://schemas.microsoft.com/office/drawing/2014/main" val="2910904890"/>
                  </a:ext>
                </a:extLst>
              </a:tr>
              <a:tr h="638730">
                <a:tc>
                  <a:txBody>
                    <a:bodyPr/>
                    <a:lstStyle/>
                    <a:p>
                      <a:r>
                        <a:rPr lang="pt-BR" sz="1600">
                          <a:effectLst/>
                          <a:latin typeface="+mn-lt"/>
                          <a:ea typeface="Times New Roman" panose="02020603050405020304" pitchFamily="18" charset="0"/>
                        </a:rPr>
                        <a:t>Ferramentas de desenvolvimento</a:t>
                      </a:r>
                    </a:p>
                  </a:txBody>
                  <a:tcPr marL="68580" marR="68580" marT="0" marB="0"/>
                </a:tc>
                <a:tc>
                  <a:txBody>
                    <a:bodyPr/>
                    <a:lstStyle/>
                    <a:p>
                      <a:r>
                        <a:rPr lang="pt-BR" sz="1600">
                          <a:effectLst/>
                          <a:latin typeface="+mn-lt"/>
                          <a:ea typeface="Times New Roman" panose="02020603050405020304" pitchFamily="18" charset="0"/>
                        </a:rPr>
                        <a:t>O jogo foi desenvolvido para web em Next.js e React,js (Barros; Sousa; Viana, 2022).</a:t>
                      </a:r>
                    </a:p>
                  </a:txBody>
                  <a:tcPr marL="68580" marR="68580" marT="0" marB="0"/>
                </a:tc>
                <a:extLst>
                  <a:ext uri="{0D108BD9-81ED-4DB2-BD59-A6C34878D82A}">
                    <a16:rowId xmlns:a16="http://schemas.microsoft.com/office/drawing/2014/main" val="1828641971"/>
                  </a:ext>
                </a:extLst>
              </a:tr>
              <a:tr h="1277459">
                <a:tc>
                  <a:txBody>
                    <a:bodyPr/>
                    <a:lstStyle/>
                    <a:p>
                      <a:r>
                        <a:rPr lang="pt-BR" sz="1600">
                          <a:effectLst/>
                          <a:latin typeface="+mn-lt"/>
                          <a:ea typeface="Times New Roman" panose="02020603050405020304" pitchFamily="18" charset="0"/>
                        </a:rPr>
                        <a:t>Resultados e conclusões</a:t>
                      </a:r>
                    </a:p>
                  </a:txBody>
                  <a:tcPr marL="68580" marR="68580" marT="0" marB="0"/>
                </a:tc>
                <a:tc>
                  <a:txBody>
                    <a:bodyPr/>
                    <a:lstStyle/>
                    <a:p>
                      <a:r>
                        <a:rPr lang="pt-BR" sz="1600" dirty="0">
                          <a:effectLst/>
                          <a:latin typeface="+mn-lt"/>
                          <a:ea typeface="Times New Roman" panose="02020603050405020304" pitchFamily="18" charset="0"/>
                        </a:rPr>
                        <a:t>Com base nas respostas obtidas, notou-se que a aplicação contribuiu com o fortalecimento e aprimoramento dos saberes dos alunos, visto que obterem alto desempenho nas atividades do jogo. Os pesquisados também informaram que obtiveram sentimento de satisfação ao concluir as tarefas pré-estabelecidas com êxito (Barros; Sousa; Viana, 2022).</a:t>
                      </a:r>
                    </a:p>
                  </a:txBody>
                  <a:tcPr marL="68580" marR="68580" marT="0" marB="0"/>
                </a:tc>
                <a:extLst>
                  <a:ext uri="{0D108BD9-81ED-4DB2-BD59-A6C34878D82A}">
                    <a16:rowId xmlns:a16="http://schemas.microsoft.com/office/drawing/2014/main" val="2299757608"/>
                  </a:ext>
                </a:extLst>
              </a:tr>
            </a:tbl>
          </a:graphicData>
        </a:graphic>
      </p:graphicFrame>
      <p:sp>
        <p:nvSpPr>
          <p:cNvPr id="3" name="Rectangle 8">
            <a:extLst>
              <a:ext uri="{FF2B5EF4-FFF2-40B4-BE49-F238E27FC236}">
                <a16:creationId xmlns:a16="http://schemas.microsoft.com/office/drawing/2014/main" id="{B2F2C739-A89E-942E-DC47-66B59E479E92}"/>
              </a:ext>
            </a:extLst>
          </p:cNvPr>
          <p:cNvSpPr>
            <a:spLocks noChangeArrowheads="1"/>
          </p:cNvSpPr>
          <p:nvPr/>
        </p:nvSpPr>
        <p:spPr bwMode="auto">
          <a:xfrm>
            <a:off x="-661988" y="5731911"/>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5" name="CaixaDeTexto 7">
            <a:extLst>
              <a:ext uri="{FF2B5EF4-FFF2-40B4-BE49-F238E27FC236}">
                <a16:creationId xmlns:a16="http://schemas.microsoft.com/office/drawing/2014/main" id="{3A934414-C1EA-6065-BE0E-2DBF48CDF9CF}"/>
              </a:ext>
            </a:extLst>
          </p:cNvPr>
          <p:cNvSpPr txBox="1">
            <a:spLocks noChangeArrowheads="1"/>
          </p:cNvSpPr>
          <p:nvPr/>
        </p:nvSpPr>
        <p:spPr bwMode="auto">
          <a:xfrm>
            <a:off x="3385766" y="429017"/>
            <a:ext cx="2393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2 – Trabalho Correlato 2</a:t>
            </a:r>
          </a:p>
        </p:txBody>
      </p:sp>
    </p:spTree>
    <p:extLst>
      <p:ext uri="{BB962C8B-B14F-4D97-AF65-F5344CB8AC3E}">
        <p14:creationId xmlns:p14="http://schemas.microsoft.com/office/powerpoint/2010/main" val="391645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0F24BFC6-ABEF-8294-8E9B-85EF33C0FE81}"/>
              </a:ext>
            </a:extLst>
          </p:cNvPr>
          <p:cNvGraphicFramePr>
            <a:graphicFrameLocks noGrp="1"/>
          </p:cNvGraphicFramePr>
          <p:nvPr>
            <p:ph idx="1"/>
            <p:extLst>
              <p:ext uri="{D42A27DB-BD31-4B8C-83A1-F6EECF244321}">
                <p14:modId xmlns:p14="http://schemas.microsoft.com/office/powerpoint/2010/main" val="1646045844"/>
              </p:ext>
            </p:extLst>
          </p:nvPr>
        </p:nvGraphicFramePr>
        <p:xfrm>
          <a:off x="233518" y="637373"/>
          <a:ext cx="8676964" cy="5141300"/>
        </p:xfrm>
        <a:graphic>
          <a:graphicData uri="http://schemas.openxmlformats.org/drawingml/2006/table">
            <a:tbl>
              <a:tblPr firstRow="1" bandRow="1">
                <a:tableStyleId>{5C22544A-7EE6-4342-B048-85BDC9FD1C3A}</a:tableStyleId>
              </a:tblPr>
              <a:tblGrid>
                <a:gridCol w="1516599">
                  <a:extLst>
                    <a:ext uri="{9D8B030D-6E8A-4147-A177-3AD203B41FA5}">
                      <a16:colId xmlns:a16="http://schemas.microsoft.com/office/drawing/2014/main" val="2806192893"/>
                    </a:ext>
                  </a:extLst>
                </a:gridCol>
                <a:gridCol w="7160365">
                  <a:extLst>
                    <a:ext uri="{9D8B030D-6E8A-4147-A177-3AD203B41FA5}">
                      <a16:colId xmlns:a16="http://schemas.microsoft.com/office/drawing/2014/main" val="4039606159"/>
                    </a:ext>
                  </a:extLst>
                </a:gridCol>
              </a:tblGrid>
              <a:tr h="126982">
                <a:tc>
                  <a:txBody>
                    <a:bodyPr/>
                    <a:lstStyle/>
                    <a:p>
                      <a:r>
                        <a:rPr lang="pt-BR" sz="1300" dirty="0">
                          <a:solidFill>
                            <a:schemeClr val="tx1"/>
                          </a:solidFill>
                          <a:effectLst/>
                          <a:latin typeface="+mn-lt"/>
                          <a:ea typeface="Times New Roman" panose="02020603050405020304" pitchFamily="18" charset="0"/>
                        </a:rPr>
                        <a:t>Referência</a:t>
                      </a:r>
                    </a:p>
                  </a:txBody>
                  <a:tcPr marL="68580" marR="68580" marT="0" marB="0"/>
                </a:tc>
                <a:tc>
                  <a:txBody>
                    <a:bodyPr/>
                    <a:lstStyle/>
                    <a:p>
                      <a:r>
                        <a:rPr lang="pt-BR" sz="1300" dirty="0" err="1">
                          <a:solidFill>
                            <a:schemeClr val="tx1"/>
                          </a:solidFill>
                          <a:effectLst/>
                          <a:latin typeface="+mn-lt"/>
                          <a:ea typeface="Times New Roman" panose="02020603050405020304" pitchFamily="18" charset="0"/>
                        </a:rPr>
                        <a:t>Siedler</a:t>
                      </a:r>
                      <a:r>
                        <a:rPr lang="pt-BR" sz="1300" dirty="0">
                          <a:solidFill>
                            <a:schemeClr val="tx1"/>
                          </a:solidFill>
                          <a:effectLst/>
                          <a:latin typeface="+mn-lt"/>
                          <a:ea typeface="Times New Roman" panose="02020603050405020304" pitchFamily="18" charset="0"/>
                        </a:rPr>
                        <a:t> </a:t>
                      </a:r>
                      <a:r>
                        <a:rPr lang="pt-BR" sz="1300" i="1" dirty="0">
                          <a:solidFill>
                            <a:schemeClr val="tx1"/>
                          </a:solidFill>
                          <a:effectLst/>
                          <a:latin typeface="+mn-lt"/>
                          <a:ea typeface="Times New Roman" panose="02020603050405020304" pitchFamily="18" charset="0"/>
                        </a:rPr>
                        <a:t>et al.</a:t>
                      </a:r>
                      <a:r>
                        <a:rPr lang="pt-BR" sz="1300" dirty="0">
                          <a:solidFill>
                            <a:schemeClr val="tx1"/>
                          </a:solidFill>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3963205105"/>
                  </a:ext>
                </a:extLst>
              </a:tr>
              <a:tr h="722810">
                <a:tc>
                  <a:txBody>
                    <a:bodyPr/>
                    <a:lstStyle/>
                    <a:p>
                      <a:r>
                        <a:rPr lang="pt-BR" sz="1300" dirty="0">
                          <a:effectLst/>
                          <a:latin typeface="+mn-lt"/>
                          <a:ea typeface="Times New Roman" panose="02020603050405020304" pitchFamily="18" charset="0"/>
                        </a:rPr>
                        <a:t>Objetivos</a:t>
                      </a:r>
                    </a:p>
                  </a:txBody>
                  <a:tcPr marL="68580" marR="68580" marT="0" marB="0"/>
                </a:tc>
                <a:tc>
                  <a:txBody>
                    <a:bodyPr/>
                    <a:lstStyle/>
                    <a:p>
                      <a:r>
                        <a:rPr lang="pt-BR" sz="1300" dirty="0">
                          <a:effectLst/>
                          <a:latin typeface="+mn-lt"/>
                          <a:ea typeface="Times New Roman" panose="02020603050405020304" pitchFamily="18" charset="0"/>
                        </a:rPr>
                        <a:t>Para obter o aprimoramento das técnicas de ensino sobre astronomia em sala de aula,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 </a:t>
                      </a:r>
                      <a:r>
                        <a:rPr lang="pt-BR" sz="1300" dirty="0">
                          <a:effectLst/>
                          <a:latin typeface="+mn-lt"/>
                          <a:ea typeface="Times New Roman" panose="02020603050405020304" pitchFamily="18" charset="0"/>
                        </a:rPr>
                        <a:t>(2022) criaram uma plataforma com jogos para auxiliar os professores a ensinarem o tema de forma mais interessante aos alunos, promovendo engajamento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132538061"/>
                  </a:ext>
                </a:extLst>
              </a:tr>
              <a:tr h="2668262">
                <a:tc>
                  <a:txBody>
                    <a:bodyPr/>
                    <a:lstStyle/>
                    <a:p>
                      <a:r>
                        <a:rPr lang="pt-BR" sz="1300">
                          <a:effectLst/>
                          <a:latin typeface="+mn-lt"/>
                          <a:ea typeface="Times New Roman" panose="02020603050405020304" pitchFamily="18" charset="0"/>
                        </a:rPr>
                        <a:t>Principais funcionalidades</a:t>
                      </a:r>
                    </a:p>
                  </a:txBody>
                  <a:tcPr marL="68580" marR="68580" marT="0" marB="0"/>
                </a:tc>
                <a:tc>
                  <a:txBody>
                    <a:bodyPr/>
                    <a:lstStyle/>
                    <a:p>
                      <a:r>
                        <a:rPr lang="pt-BR" sz="1300" dirty="0">
                          <a:effectLst/>
                          <a:latin typeface="+mn-lt"/>
                          <a:ea typeface="Times New Roman" panose="02020603050405020304" pitchFamily="18" charset="0"/>
                        </a:rPr>
                        <a:t>Primeiro jogo: apresenta dois módulos, </a:t>
                      </a:r>
                      <a:r>
                        <a:rPr lang="pt-BR" sz="1300" dirty="0">
                          <a:effectLst/>
                          <a:latin typeface="+mn-lt"/>
                          <a:ea typeface="Times New Roman" panose="02020603050405020304" pitchFamily="18" charset="0"/>
                          <a:cs typeface="Times New Roman" panose="02020603050405020304" pitchFamily="18" charset="0"/>
                        </a:rPr>
                        <a:t>Professor</a:t>
                      </a:r>
                      <a:r>
                        <a:rPr lang="pt-BR" sz="1300" dirty="0">
                          <a:effectLst/>
                          <a:latin typeface="+mn-lt"/>
                          <a:ea typeface="Times New Roman" panose="02020603050405020304" pitchFamily="18" charset="0"/>
                        </a:rPr>
                        <a:t> e </a:t>
                      </a:r>
                      <a:r>
                        <a:rPr lang="pt-BR" sz="1300" dirty="0">
                          <a:effectLst/>
                          <a:latin typeface="+mn-lt"/>
                          <a:ea typeface="Times New Roman" panose="02020603050405020304" pitchFamily="18" charset="0"/>
                          <a:cs typeface="Times New Roman" panose="02020603050405020304" pitchFamily="18" charset="0"/>
                        </a:rPr>
                        <a:t>Aluno</a:t>
                      </a:r>
                      <a:r>
                        <a:rPr lang="pt-BR" sz="1300" dirty="0">
                          <a:effectLst/>
                          <a:latin typeface="+mn-lt"/>
                          <a:ea typeface="Times New Roman" panose="02020603050405020304" pitchFamily="18" charset="0"/>
                        </a:rPr>
                        <a:t>. Em </a:t>
                      </a:r>
                      <a:r>
                        <a:rPr lang="pt-BR" sz="1300" dirty="0">
                          <a:effectLst/>
                          <a:latin typeface="+mn-lt"/>
                          <a:ea typeface="Times New Roman" panose="02020603050405020304" pitchFamily="18" charset="0"/>
                          <a:cs typeface="Times New Roman" panose="02020603050405020304" pitchFamily="18" charset="0"/>
                        </a:rPr>
                        <a:t>Professor</a:t>
                      </a:r>
                      <a:r>
                        <a:rPr lang="pt-BR" sz="1300" dirty="0">
                          <a:effectLst/>
                          <a:latin typeface="+mn-lt"/>
                          <a:ea typeface="Times New Roman" panose="02020603050405020304" pitchFamily="18" charset="0"/>
                        </a:rPr>
                        <a:t>, o docente pode inserir mais informações sobre o tema, aplicar questionários, coletar dados de desempenho dos discentes, entre outras funcionalidades. No modo </a:t>
                      </a:r>
                      <a:r>
                        <a:rPr lang="pt-BR" sz="1300" dirty="0">
                          <a:effectLst/>
                          <a:latin typeface="+mn-lt"/>
                          <a:ea typeface="Times New Roman" panose="02020603050405020304" pitchFamily="18" charset="0"/>
                          <a:cs typeface="Times New Roman" panose="02020603050405020304" pitchFamily="18" charset="0"/>
                        </a:rPr>
                        <a:t>Aluno</a:t>
                      </a:r>
                      <a:r>
                        <a:rPr lang="pt-BR" sz="1300" dirty="0">
                          <a:effectLst/>
                          <a:latin typeface="+mn-lt"/>
                          <a:ea typeface="Times New Roman" panose="02020603050405020304" pitchFamily="18" charset="0"/>
                        </a:rPr>
                        <a:t>, o estudante pode visualizar as informações postadas clicando em cada um dos planetas alinhados na tela, além de realizar questionários e salvar em arquivo no formato PDF tanto o conteúdo sobre planetas quanto as questões com suas respostas registradas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br>
                        <a:rPr lang="pt-BR" sz="1300" dirty="0">
                          <a:effectLst/>
                          <a:latin typeface="+mn-lt"/>
                          <a:ea typeface="Times New Roman" panose="02020603050405020304" pitchFamily="18" charset="0"/>
                        </a:rPr>
                      </a:br>
                      <a:r>
                        <a:rPr lang="pt-BR" sz="1300" dirty="0">
                          <a:effectLst/>
                          <a:latin typeface="+mn-lt"/>
                          <a:ea typeface="Times New Roman" panose="02020603050405020304" pitchFamily="18" charset="0"/>
                        </a:rPr>
                        <a:t>Segundo jogo: apresenta dinâmica de fases. Cada fase é um planeta e, para ganhar o jogo, o usuário deve viajar de planeta em planeta, começando pelo Sol e terminando o trajeto em Netuno. Para alcançar ao próximo astro, o aluno deve completar tarefas e ao chegar no destino pode acessar informações sobre aquele planeta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br>
                        <a:rPr lang="pt-BR" sz="1300" dirty="0">
                          <a:effectLst/>
                          <a:latin typeface="+mn-lt"/>
                          <a:ea typeface="Times New Roman" panose="02020603050405020304" pitchFamily="18" charset="0"/>
                        </a:rPr>
                      </a:br>
                      <a:r>
                        <a:rPr lang="pt-BR" sz="1300" dirty="0">
                          <a:effectLst/>
                          <a:latin typeface="+mn-lt"/>
                          <a:ea typeface="Times New Roman" panose="02020603050405020304" pitchFamily="18" charset="0"/>
                        </a:rPr>
                        <a:t>Terceiro jogo: o usuário lê com a câmera do smartphone com sistema Android cartas que funcionam como marcadores. Ao ler a imagem, o aplicativo projeta o respectivo astro em 3D na tela. Caso o usuário não possua os cartões, pode visualizar as imagens em 2D (sem a experiência de Realidade Aumentada)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2910904890"/>
                  </a:ext>
                </a:extLst>
              </a:tr>
              <a:tr h="790852">
                <a:tc>
                  <a:txBody>
                    <a:bodyPr/>
                    <a:lstStyle/>
                    <a:p>
                      <a:r>
                        <a:rPr lang="pt-BR" sz="1300">
                          <a:effectLst/>
                          <a:latin typeface="+mn-lt"/>
                          <a:ea typeface="Times New Roman" panose="02020603050405020304" pitchFamily="18" charset="0"/>
                        </a:rPr>
                        <a:t>Ferramentas de desenvolvimento</a:t>
                      </a:r>
                    </a:p>
                  </a:txBody>
                  <a:tcPr marL="68580" marR="68580" marT="0" marB="0"/>
                </a:tc>
                <a:tc>
                  <a:txBody>
                    <a:bodyPr/>
                    <a:lstStyle/>
                    <a:p>
                      <a:r>
                        <a:rPr lang="pt-BR" sz="1300" dirty="0">
                          <a:effectLst/>
                          <a:latin typeface="+mn-lt"/>
                          <a:ea typeface="Times New Roman" panose="02020603050405020304" pitchFamily="18" charset="0"/>
                        </a:rPr>
                        <a:t>Primeiro jogo: </a:t>
                      </a:r>
                      <a:r>
                        <a:rPr lang="pt-BR" sz="1300" dirty="0" err="1">
                          <a:effectLst/>
                          <a:latin typeface="+mn-lt"/>
                          <a:ea typeface="Times New Roman" panose="02020603050405020304" pitchFamily="18" charset="0"/>
                        </a:rPr>
                        <a:t>HyperText</a:t>
                      </a:r>
                      <a:r>
                        <a:rPr lang="pt-BR" sz="1300" dirty="0">
                          <a:effectLst/>
                          <a:latin typeface="+mn-lt"/>
                          <a:ea typeface="Times New Roman" panose="02020603050405020304" pitchFamily="18" charset="0"/>
                        </a:rPr>
                        <a:t> Markup </a:t>
                      </a:r>
                      <a:r>
                        <a:rPr lang="pt-BR" sz="1300" dirty="0" err="1">
                          <a:effectLst/>
                          <a:latin typeface="+mn-lt"/>
                          <a:ea typeface="Times New Roman" panose="02020603050405020304" pitchFamily="18" charset="0"/>
                        </a:rPr>
                        <a:t>Language</a:t>
                      </a:r>
                      <a:r>
                        <a:rPr lang="pt-BR" sz="1300" dirty="0">
                          <a:effectLst/>
                          <a:latin typeface="+mn-lt"/>
                          <a:ea typeface="Times New Roman" panose="02020603050405020304" pitchFamily="18" charset="0"/>
                        </a:rPr>
                        <a:t> 5 (HTML5), </a:t>
                      </a:r>
                      <a:r>
                        <a:rPr lang="pt-BR" sz="1300" dirty="0" err="1">
                          <a:effectLst/>
                          <a:latin typeface="+mn-lt"/>
                          <a:ea typeface="Times New Roman" panose="02020603050405020304" pitchFamily="18" charset="0"/>
                        </a:rPr>
                        <a:t>JavaScript</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NodeJS</a:t>
                      </a:r>
                      <a:r>
                        <a:rPr lang="pt-BR" sz="1300" dirty="0">
                          <a:effectLst/>
                          <a:latin typeface="+mn-lt"/>
                          <a:ea typeface="Times New Roman" panose="02020603050405020304" pitchFamily="18" charset="0"/>
                        </a:rPr>
                        <a:t> e </a:t>
                      </a:r>
                      <a:r>
                        <a:rPr lang="pt-BR" sz="1300" dirty="0" err="1">
                          <a:effectLst/>
                          <a:latin typeface="+mn-lt"/>
                          <a:ea typeface="Times New Roman" panose="02020603050405020304" pitchFamily="18" charset="0"/>
                        </a:rPr>
                        <a:t>MongoDB</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p>
                      <a:r>
                        <a:rPr lang="pt-BR" sz="1300" dirty="0">
                          <a:effectLst/>
                          <a:latin typeface="+mn-lt"/>
                          <a:ea typeface="Times New Roman" panose="02020603050405020304" pitchFamily="18" charset="0"/>
                        </a:rPr>
                        <a:t>Segundo jogo: Unity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p>
                      <a:r>
                        <a:rPr lang="pt-BR" sz="1300" dirty="0">
                          <a:effectLst/>
                          <a:latin typeface="+mn-lt"/>
                          <a:ea typeface="Times New Roman" panose="02020603050405020304" pitchFamily="18" charset="0"/>
                        </a:rPr>
                        <a:t>Terceiro jogo: Unity e </a:t>
                      </a:r>
                      <a:r>
                        <a:rPr lang="pt-BR" sz="1300" dirty="0" err="1">
                          <a:effectLst/>
                          <a:latin typeface="+mn-lt"/>
                          <a:ea typeface="Times New Roman" panose="02020603050405020304" pitchFamily="18" charset="0"/>
                        </a:rPr>
                        <a:t>Vuforia</a:t>
                      </a:r>
                      <a:r>
                        <a:rPr lang="pt-BR" sz="1300" dirty="0">
                          <a:effectLst/>
                          <a:latin typeface="+mn-lt"/>
                          <a:ea typeface="Times New Roman" panose="02020603050405020304" pitchFamily="18" charset="0"/>
                        </a:rPr>
                        <a:t>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1828641971"/>
                  </a:ext>
                </a:extLst>
              </a:tr>
              <a:tr h="654210">
                <a:tc>
                  <a:txBody>
                    <a:bodyPr/>
                    <a:lstStyle/>
                    <a:p>
                      <a:r>
                        <a:rPr lang="pt-BR" sz="1300">
                          <a:effectLst/>
                          <a:latin typeface="+mn-lt"/>
                          <a:ea typeface="Times New Roman" panose="02020603050405020304" pitchFamily="18" charset="0"/>
                        </a:rPr>
                        <a:t>Resultados e conclusões</a:t>
                      </a:r>
                    </a:p>
                  </a:txBody>
                  <a:tcPr marL="68580" marR="68580" marT="0" marB="0"/>
                </a:tc>
                <a:tc>
                  <a:txBody>
                    <a:bodyPr/>
                    <a:lstStyle/>
                    <a:p>
                      <a:r>
                        <a:rPr lang="pt-BR" sz="1300" dirty="0">
                          <a:effectLst/>
                          <a:latin typeface="+mn-lt"/>
                          <a:ea typeface="Times New Roman" panose="02020603050405020304" pitchFamily="18" charset="0"/>
                        </a:rPr>
                        <a:t>Ao testar a plataforma com alunos do quinto ano, notou-se maior interesse e aprendizado do conteúdo. Além disso, as crianças fizeram uso de trabalho em equipe no segundo jogo, como estratégia para passar de fase (</a:t>
                      </a:r>
                      <a:r>
                        <a:rPr lang="pt-BR" sz="1300" dirty="0" err="1">
                          <a:effectLst/>
                          <a:latin typeface="+mn-lt"/>
                          <a:ea typeface="Times New Roman" panose="02020603050405020304" pitchFamily="18" charset="0"/>
                        </a:rPr>
                        <a:t>Siedler</a:t>
                      </a:r>
                      <a:r>
                        <a:rPr lang="pt-BR" sz="1300" dirty="0">
                          <a:effectLst/>
                          <a:latin typeface="+mn-lt"/>
                          <a:ea typeface="Times New Roman" panose="02020603050405020304" pitchFamily="18" charset="0"/>
                        </a:rPr>
                        <a:t> </a:t>
                      </a:r>
                      <a:r>
                        <a:rPr lang="pt-BR" sz="1300" i="1" dirty="0">
                          <a:effectLst/>
                          <a:latin typeface="+mn-lt"/>
                          <a:ea typeface="Times New Roman" panose="02020603050405020304" pitchFamily="18" charset="0"/>
                        </a:rPr>
                        <a:t>et al.</a:t>
                      </a:r>
                      <a:r>
                        <a:rPr lang="pt-BR" sz="1300" dirty="0">
                          <a:effectLst/>
                          <a:latin typeface="+mn-lt"/>
                          <a:ea typeface="Times New Roman" panose="02020603050405020304" pitchFamily="18" charset="0"/>
                        </a:rPr>
                        <a:t>, 2022).</a:t>
                      </a:r>
                    </a:p>
                  </a:txBody>
                  <a:tcPr marL="68580" marR="68580" marT="0" marB="0"/>
                </a:tc>
                <a:extLst>
                  <a:ext uri="{0D108BD9-81ED-4DB2-BD59-A6C34878D82A}">
                    <a16:rowId xmlns:a16="http://schemas.microsoft.com/office/drawing/2014/main" val="2299757608"/>
                  </a:ext>
                </a:extLst>
              </a:tr>
            </a:tbl>
          </a:graphicData>
        </a:graphic>
      </p:graphicFrame>
      <p:sp>
        <p:nvSpPr>
          <p:cNvPr id="3" name="Rectangle 8">
            <a:extLst>
              <a:ext uri="{FF2B5EF4-FFF2-40B4-BE49-F238E27FC236}">
                <a16:creationId xmlns:a16="http://schemas.microsoft.com/office/drawing/2014/main" id="{8C392723-C39E-B8E3-5357-391B996B5FB8}"/>
              </a:ext>
            </a:extLst>
          </p:cNvPr>
          <p:cNvSpPr>
            <a:spLocks noChangeArrowheads="1"/>
          </p:cNvSpPr>
          <p:nvPr/>
        </p:nvSpPr>
        <p:spPr bwMode="auto">
          <a:xfrm>
            <a:off x="-540568" y="5778673"/>
            <a:ext cx="104679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pt-BR" altLang="pt-BR" sz="1100" dirty="0">
                <a:cs typeface="Times New Roman" panose="02020603050405020304" pitchFamily="18" charset="0"/>
              </a:rPr>
              <a:t>Fonte: elaborado pela autora.</a:t>
            </a:r>
            <a:endParaRPr lang="pt-BR" altLang="pt-BR" sz="1100" dirty="0"/>
          </a:p>
        </p:txBody>
      </p:sp>
      <p:sp>
        <p:nvSpPr>
          <p:cNvPr id="7" name="CaixaDeTexto 7">
            <a:extLst>
              <a:ext uri="{FF2B5EF4-FFF2-40B4-BE49-F238E27FC236}">
                <a16:creationId xmlns:a16="http://schemas.microsoft.com/office/drawing/2014/main" id="{5CD5E019-5BA5-4D44-6CF0-E47F44FD9BF2}"/>
              </a:ext>
            </a:extLst>
          </p:cNvPr>
          <p:cNvSpPr txBox="1">
            <a:spLocks noChangeArrowheads="1"/>
          </p:cNvSpPr>
          <p:nvPr/>
        </p:nvSpPr>
        <p:spPr bwMode="auto">
          <a:xfrm>
            <a:off x="3375422" y="371940"/>
            <a:ext cx="2393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200" dirty="0"/>
              <a:t>Quadro 3 – Trabalho Correlato 3</a:t>
            </a:r>
          </a:p>
        </p:txBody>
      </p:sp>
    </p:spTree>
    <p:extLst>
      <p:ext uri="{BB962C8B-B14F-4D97-AF65-F5344CB8AC3E}">
        <p14:creationId xmlns:p14="http://schemas.microsoft.com/office/powerpoint/2010/main" val="2555016276"/>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924</TotalTime>
  <Words>3601</Words>
  <Application>Microsoft Office PowerPoint</Application>
  <PresentationFormat>Apresentação na tela (4:3)</PresentationFormat>
  <Paragraphs>405</Paragraphs>
  <Slides>33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33</vt:i4>
      </vt:variant>
    </vt:vector>
  </HeadingPairs>
  <TitlesOfParts>
    <vt:vector size="38" baseType="lpstr">
      <vt:lpstr>Arial</vt:lpstr>
      <vt:lpstr>Courier</vt:lpstr>
      <vt:lpstr>Courier New</vt:lpstr>
      <vt:lpstr>Times New Roman</vt:lpstr>
      <vt:lpstr>Design padrão</vt:lpstr>
      <vt:lpstr>GRADE: AMBIENTE GRÁFICO DE DESENVOLVIMENTO PARA ENSINO DE COMPUTAÇÃO GRÁFICA</vt:lpstr>
      <vt:lpstr>Roteiro</vt:lpstr>
      <vt:lpstr>Introdução</vt:lpstr>
      <vt:lpstr>Objetivos</vt:lpstr>
      <vt:lpstr>Fundamentação Teórica</vt:lpstr>
      <vt:lpstr>Fundamentação Teórica</vt:lpstr>
      <vt:lpstr>Trabalhos Correlatos</vt:lpstr>
      <vt:lpstr>Apresentação do PowerPoint</vt:lpstr>
      <vt:lpstr>Apresentação do PowerPoint</vt:lpstr>
      <vt:lpstr>Versão Anterior do Software</vt:lpstr>
      <vt:lpstr>Requisitos</vt:lpstr>
      <vt:lpstr>Requisitos</vt:lpstr>
      <vt:lpstr>Especificação</vt:lpstr>
      <vt:lpstr>Especificação</vt:lpstr>
      <vt:lpstr>Especificação</vt:lpstr>
      <vt:lpstr>Especificação</vt:lpstr>
      <vt:lpstr>Implementação</vt:lpstr>
      <vt:lpstr>Implementação</vt:lpstr>
      <vt:lpstr>Apresentação do PowerPoint</vt:lpstr>
      <vt:lpstr>Implementação</vt:lpstr>
      <vt:lpstr>Implementação</vt:lpstr>
      <vt:lpstr>Implementação</vt:lpstr>
      <vt:lpstr>Implementação</vt:lpstr>
      <vt:lpstr>Apresentação do PowerPoint</vt:lpstr>
      <vt:lpstr>Implementação</vt:lpstr>
      <vt:lpstr>Análise dos Resultados</vt:lpstr>
      <vt:lpstr>Apresentação do PowerPoint</vt:lpstr>
      <vt:lpstr>Apresentação do PowerPoint</vt:lpstr>
      <vt:lpstr>Apresentação do PowerPoint</vt:lpstr>
      <vt:lpstr>Apresentação do PowerPoint</vt:lpstr>
      <vt:lpstr>Apresentação do PowerPoint</vt:lpstr>
      <vt:lpstr>Conclusões e Sugestões</vt:lpstr>
      <vt:lpstr>Conclusões e Sugestões</vt:lpstr>
    </vt:vector>
  </TitlesOfParts>
  <Company>FURB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Seção de Apoio ao Usuário</dc:creator>
  <cp:lastModifiedBy>Natália Sens Weise</cp:lastModifiedBy>
  <cp:revision>117</cp:revision>
  <dcterms:created xsi:type="dcterms:W3CDTF">2012-05-08T00:10:24Z</dcterms:created>
  <dcterms:modified xsi:type="dcterms:W3CDTF">2024-06-25T19:25:00Z</dcterms:modified>
</cp:coreProperties>
</file>