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86" r:id="rId10"/>
    <p:sldId id="263" r:id="rId11"/>
    <p:sldId id="269" r:id="rId12"/>
    <p:sldId id="270" r:id="rId13"/>
    <p:sldId id="293" r:id="rId14"/>
    <p:sldId id="271" r:id="rId15"/>
    <p:sldId id="294" r:id="rId16"/>
    <p:sldId id="272" r:id="rId17"/>
    <p:sldId id="295" r:id="rId18"/>
    <p:sldId id="296" r:id="rId19"/>
    <p:sldId id="274" r:id="rId20"/>
    <p:sldId id="297" r:id="rId21"/>
    <p:sldId id="265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67" r:id="rId30"/>
    <p:sldId id="287" r:id="rId31"/>
    <p:sldId id="288" r:id="rId32"/>
    <p:sldId id="290" r:id="rId33"/>
    <p:sldId id="289" r:id="rId34"/>
    <p:sldId id="291" r:id="rId35"/>
    <p:sldId id="268" r:id="rId36"/>
    <p:sldId id="292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48"/>
  </p:normalViewPr>
  <p:slideViewPr>
    <p:cSldViewPr>
      <p:cViewPr varScale="1">
        <p:scale>
          <a:sx n="64" d="100"/>
          <a:sy n="64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1C28F-2ED5-DD4F-AAC9-BEDA19D6365E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E924-E2CF-F147-A499-326A1BC77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23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EE924-E2CF-F147-A499-326A1BC77CA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4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992703"/>
            <a:ext cx="8352928" cy="1470025"/>
          </a:xfrm>
        </p:spPr>
        <p:txBody>
          <a:bodyPr/>
          <a:lstStyle/>
          <a:p>
            <a:r>
              <a:rPr lang="pt-BR" sz="4000" dirty="0"/>
              <a:t>GRADE: AMBIENTE GRÁFICO DE DESENVOLVIMENTO PARA ENSINO DE 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7584" y="4077072"/>
            <a:ext cx="7088832" cy="1752600"/>
          </a:xfrm>
        </p:spPr>
        <p:txBody>
          <a:bodyPr>
            <a:normAutofit/>
          </a:bodyPr>
          <a:lstStyle/>
          <a:p>
            <a:r>
              <a:rPr lang="pt-BR" dirty="0"/>
              <a:t>Aluna: Natália Sens Weise</a:t>
            </a:r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D3E15989-91DD-C7BE-B316-24E5D8C0B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172799"/>
              </p:ext>
            </p:extLst>
          </p:nvPr>
        </p:nvGraphicFramePr>
        <p:xfrm>
          <a:off x="251520" y="1524000"/>
          <a:ext cx="8712968" cy="500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088">
                  <a:extLst>
                    <a:ext uri="{9D8B030D-6E8A-4147-A177-3AD203B41FA5}">
                      <a16:colId xmlns:a16="http://schemas.microsoft.com/office/drawing/2014/main" val="2322835906"/>
                    </a:ext>
                  </a:extLst>
                </a:gridCol>
                <a:gridCol w="8015880">
                  <a:extLst>
                    <a:ext uri="{9D8B030D-6E8A-4147-A177-3AD203B41FA5}">
                      <a16:colId xmlns:a16="http://schemas.microsoft.com/office/drawing/2014/main" val="490334382"/>
                    </a:ext>
                  </a:extLst>
                </a:gridCol>
              </a:tblGrid>
              <a:tr h="5201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Requisitos Funcionais da Ferramenta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27345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seguir um tutorial para auxiliar o entendimento da ferramenta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823152246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arrastar as peças e editar suas informações conforme for desejado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21484442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mexer no tema da aplicação (modo claro ou modo escuro) conforme melhor lhe agradar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585987131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RF04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fazer uso da câmera com todas as suas propriedades para que funcione correta e completamente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904991917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RF05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realizar exercícios pré-definidos, a fim de treinar seus conhecimentos adquiridos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097789762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RF06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saiba se acertou o exercício de treinamento ou não e, caso tenha acertado, qual foi a porcentagem desse acerto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51001009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RF07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importar e exportar a cena criada com as peças em formato JSON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205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6031866-7812-4DB9-C73C-94E9856AC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800735"/>
              </p:ext>
            </p:extLst>
          </p:nvPr>
        </p:nvGraphicFramePr>
        <p:xfrm>
          <a:off x="179512" y="1556792"/>
          <a:ext cx="8712968" cy="278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75">
                  <a:extLst>
                    <a:ext uri="{9D8B030D-6E8A-4147-A177-3AD203B41FA5}">
                      <a16:colId xmlns:a16="http://schemas.microsoft.com/office/drawing/2014/main" val="1062069467"/>
                    </a:ext>
                  </a:extLst>
                </a:gridCol>
                <a:gridCol w="7634693">
                  <a:extLst>
                    <a:ext uri="{9D8B030D-6E8A-4147-A177-3AD203B41FA5}">
                      <a16:colId xmlns:a16="http://schemas.microsoft.com/office/drawing/2014/main" val="3764667543"/>
                    </a:ext>
                  </a:extLst>
                </a:gridCol>
              </a:tblGrid>
              <a:tr h="63120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Requisitos Não Funcionais da Ferramenta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93913"/>
                  </a:ext>
                </a:extLst>
              </a:tr>
              <a:tr h="830072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utilizar o motor de jogos Unity em conjunto com a IDE Visual Studio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16714599"/>
                  </a:ext>
                </a:extLst>
              </a:tr>
              <a:tr h="631200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utilizar a linguagem de programação C# para implementação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801348537"/>
                  </a:ext>
                </a:extLst>
              </a:tr>
              <a:tr h="691768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ser desenvolvido para web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845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78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27B4D39-56E8-EDD1-911B-104E488BE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14533"/>
            <a:ext cx="8229600" cy="3477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BE4E8BB5-8E16-E1A3-AB03-0568399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534587"/>
            <a:ext cx="31534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Exercício e Resposta</a:t>
            </a:r>
          </a:p>
        </p:txBody>
      </p:sp>
    </p:spTree>
    <p:extLst>
      <p:ext uri="{BB962C8B-B14F-4D97-AF65-F5344CB8AC3E}">
        <p14:creationId xmlns:p14="http://schemas.microsoft.com/office/powerpoint/2010/main" val="296160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BE4E8BB5-8E16-E1A3-AB03-0568399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426" y="1331640"/>
            <a:ext cx="1880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realizar exercício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3135D493-DA66-ED3B-BBBD-026FF58E0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331640"/>
            <a:ext cx="6986125" cy="51937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301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3C9FC08-573B-4F52-06C5-794C89839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 bwMode="auto">
          <a:xfrm>
            <a:off x="440110" y="2132856"/>
            <a:ext cx="8229600" cy="412978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4A534561-7B22-C5E9-241E-A148D5E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10" y="1593748"/>
            <a:ext cx="37380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</a:t>
            </a:r>
            <a:r>
              <a:rPr lang="pt-BR" altLang="pt-BR" sz="1200" dirty="0" err="1"/>
              <a:t>TutorialNovo</a:t>
            </a:r>
            <a:r>
              <a:rPr lang="pt-BR" altLang="pt-BR" sz="1200" dirty="0"/>
              <a:t> e </a:t>
            </a:r>
            <a:r>
              <a:rPr lang="pt-BR" altLang="pt-BR" sz="1200" dirty="0" err="1"/>
              <a:t>ChecarColisao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87094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4A534561-7B22-C5E9-241E-A148D5E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772816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realizar tutorial</a:t>
            </a: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E5CEBA74-99AB-0AAF-DE51-2F33EF42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3837112" cy="5262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95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 descr="Texto, Email&#10;&#10;Descrição gerada automaticamente">
            <a:extLst>
              <a:ext uri="{FF2B5EF4-FFF2-40B4-BE49-F238E27FC236}">
                <a16:creationId xmlns:a16="http://schemas.microsoft.com/office/drawing/2014/main" id="{85EBDD5D-6EED-821B-2E7A-339B5BF7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484784"/>
            <a:ext cx="5668059" cy="49595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2" y="1110675"/>
            <a:ext cx="22136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Arquivo</a:t>
            </a:r>
          </a:p>
        </p:txBody>
      </p:sp>
    </p:spTree>
    <p:extLst>
      <p:ext uri="{BB962C8B-B14F-4D97-AF65-F5344CB8AC3E}">
        <p14:creationId xmlns:p14="http://schemas.microsoft.com/office/powerpoint/2010/main" val="193284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628800"/>
            <a:ext cx="2396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exportar cena em formato JSON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8C842057-AA26-A614-21C4-BF9E3A9CC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3"/>
            <a:ext cx="4032448" cy="54141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831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484784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importar cena em JSON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6E9326E-882C-2CEA-E151-9FC1F7F0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3139"/>
            <a:ext cx="5256584" cy="535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19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89ACB0C8-3F02-9358-22CB-C1FC0129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72" y="1937507"/>
            <a:ext cx="3302471" cy="3506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34636E62-9F29-5F46-612C-5C8A0C9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872" y="1414287"/>
            <a:ext cx="2658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</a:t>
            </a:r>
            <a:r>
              <a:rPr lang="pt-BR" altLang="pt-BR" sz="1200" dirty="0" err="1"/>
              <a:t>TrocaDeTema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426248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fontScale="47500" lnSpcReduction="20000"/>
          </a:bodyPr>
          <a:lstStyle/>
          <a:p>
            <a:r>
              <a:rPr lang="pt-BR" sz="5100" dirty="0"/>
              <a:t>Introdução;</a:t>
            </a:r>
          </a:p>
          <a:p>
            <a:r>
              <a:rPr lang="pt-BR" sz="5100" dirty="0"/>
              <a:t>Objetivos;</a:t>
            </a:r>
          </a:p>
          <a:p>
            <a:r>
              <a:rPr lang="pt-BR" sz="5100" dirty="0"/>
              <a:t>Fundamentação Teórica:</a:t>
            </a:r>
          </a:p>
          <a:p>
            <a:pPr lvl="1"/>
            <a:r>
              <a:rPr lang="pt-BR" sz="5100" dirty="0"/>
              <a:t>Abstração do espaço 3D;</a:t>
            </a:r>
          </a:p>
          <a:p>
            <a:pPr lvl="1"/>
            <a:r>
              <a:rPr lang="pt-BR" sz="5100" dirty="0"/>
              <a:t>Computação Gráfica;</a:t>
            </a:r>
          </a:p>
          <a:p>
            <a:pPr lvl="1"/>
            <a:r>
              <a:rPr lang="pt-BR" sz="5100" dirty="0"/>
              <a:t>Fundamentos na criação de tutoriais;</a:t>
            </a:r>
          </a:p>
          <a:p>
            <a:r>
              <a:rPr lang="pt-BR" sz="5100" dirty="0"/>
              <a:t>Trabalhos Correlatos;</a:t>
            </a:r>
          </a:p>
          <a:p>
            <a:r>
              <a:rPr lang="pt-BR" sz="5100" dirty="0"/>
              <a:t>Versão Anterior do Software;</a:t>
            </a:r>
          </a:p>
          <a:p>
            <a:r>
              <a:rPr lang="pt-BR" sz="5100" dirty="0"/>
              <a:t>Requisitos;</a:t>
            </a:r>
          </a:p>
          <a:p>
            <a:r>
              <a:rPr lang="pt-BR" sz="5100" dirty="0"/>
              <a:t>Especificação;</a:t>
            </a:r>
          </a:p>
          <a:p>
            <a:r>
              <a:rPr lang="pt-BR" sz="5100" dirty="0"/>
              <a:t>Implementação;</a:t>
            </a:r>
          </a:p>
          <a:p>
            <a:r>
              <a:rPr lang="pt-BR" sz="5100" dirty="0"/>
              <a:t>Análise dos Resultados;</a:t>
            </a:r>
          </a:p>
          <a:p>
            <a:r>
              <a:rPr lang="pt-BR" sz="5100" dirty="0"/>
              <a:t>Conclusões e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4636E62-9F29-5F46-612C-5C8A0C9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1628800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trocar tema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40F8D00-B626-319A-A155-123C5048D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0" y="935932"/>
            <a:ext cx="1362923" cy="56098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073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Softwares:</a:t>
            </a:r>
          </a:p>
          <a:p>
            <a:pPr lvl="1"/>
            <a:r>
              <a:rPr lang="pt-BR" dirty="0"/>
              <a:t>Unity 2022.1.13f;</a:t>
            </a:r>
          </a:p>
          <a:p>
            <a:pPr lvl="1"/>
            <a:r>
              <a:rPr lang="pt-BR" dirty="0"/>
              <a:t>IDE Visual Studio 2019 16.11.34;</a:t>
            </a:r>
          </a:p>
          <a:p>
            <a:pPr lvl="1"/>
            <a:r>
              <a:rPr lang="pt-BR" dirty="0" err="1"/>
              <a:t>Draw.io</a:t>
            </a:r>
            <a:r>
              <a:rPr lang="pt-BR" dirty="0"/>
              <a:t> 1.0 e </a:t>
            </a:r>
            <a:r>
              <a:rPr lang="pt-BR" dirty="0" err="1"/>
              <a:t>Paint</a:t>
            </a:r>
            <a:r>
              <a:rPr lang="pt-BR" dirty="0"/>
              <a:t> 3D;</a:t>
            </a:r>
          </a:p>
          <a:p>
            <a:r>
              <a:rPr lang="pt-BR" dirty="0"/>
              <a:t>Principais funcionalidades:</a:t>
            </a:r>
          </a:p>
          <a:p>
            <a:pPr lvl="1"/>
            <a:r>
              <a:rPr lang="pt-BR" dirty="0"/>
              <a:t>Tutorial;</a:t>
            </a:r>
          </a:p>
          <a:p>
            <a:pPr lvl="1"/>
            <a:r>
              <a:rPr lang="pt-BR" dirty="0"/>
              <a:t>Troca de tema;</a:t>
            </a:r>
          </a:p>
          <a:p>
            <a:pPr lvl="1"/>
            <a:r>
              <a:rPr lang="pt-BR" dirty="0"/>
              <a:t>Exercícios;</a:t>
            </a:r>
          </a:p>
          <a:p>
            <a:pPr lvl="1"/>
            <a:r>
              <a:rPr lang="pt-BR" dirty="0"/>
              <a:t>Importação/Exportação;</a:t>
            </a:r>
          </a:p>
          <a:p>
            <a:pPr lvl="1"/>
            <a:r>
              <a:rPr lang="pt-BR" dirty="0"/>
              <a:t>Hierarquia de objetos.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680520"/>
          </a:xfrm>
        </p:spPr>
        <p:txBody>
          <a:bodyPr>
            <a:normAutofit/>
          </a:bodyPr>
          <a:lstStyle/>
          <a:p>
            <a:r>
              <a:rPr lang="pt-BR" b="1" dirty="0"/>
              <a:t>Tutorial</a:t>
            </a:r>
          </a:p>
          <a:p>
            <a:pPr lvl="1"/>
            <a:r>
              <a:rPr lang="pt-BR" dirty="0"/>
              <a:t>Seguiu as dicas apontadas por </a:t>
            </a:r>
            <a:r>
              <a:rPr lang="pt-BR" sz="2800" dirty="0" err="1"/>
              <a:t>Cieślak</a:t>
            </a:r>
            <a:r>
              <a:rPr lang="pt-BR" sz="2800" dirty="0"/>
              <a:t> (2021);</a:t>
            </a:r>
          </a:p>
          <a:p>
            <a:pPr lvl="1"/>
            <a:r>
              <a:rPr lang="pt-BR" dirty="0"/>
              <a:t>Telas foram criadas a partir de imagens já existentes dentro do projeto com o software </a:t>
            </a:r>
            <a:r>
              <a:rPr lang="pt-BR" dirty="0" err="1"/>
              <a:t>Paint</a:t>
            </a:r>
            <a:r>
              <a:rPr lang="pt-BR" dirty="0"/>
              <a:t> 3D;</a:t>
            </a:r>
          </a:p>
          <a:p>
            <a:pPr lvl="1"/>
            <a:r>
              <a:rPr lang="pt-BR" dirty="0"/>
              <a:t>Dois tutoriais de nove etapas cada: oito são ações e uma é parabenização;</a:t>
            </a:r>
          </a:p>
          <a:p>
            <a:pPr lvl="2"/>
            <a:r>
              <a:rPr lang="pt-BR" dirty="0"/>
              <a:t>Um ensina como montar uma cena básica e o outro ensina como montar hierarquia pai-filho.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18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EBD5085-B4C0-1386-43CC-74DDAF95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845719"/>
              </p:ext>
            </p:extLst>
          </p:nvPr>
        </p:nvGraphicFramePr>
        <p:xfrm>
          <a:off x="457200" y="118872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8956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abrirTutorial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switch (passo)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0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render.activeSelf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!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grade.isOn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1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Camera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2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"Objeto":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3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Iluminacao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4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"Cubo":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5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"Escala":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6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escala.activeSelf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escalarTexto.text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"3":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7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Global.listaEncaixes.Count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0: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tutorialManager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passosTutorial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break;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8: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StartCoroutine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apagarTela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passosTutorial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[passo]));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StartCoroutine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apagarTela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painelTutorial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passo = 0;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grade.isOn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break;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18621"/>
                  </a:ext>
                </a:extLst>
              </a:tr>
            </a:tbl>
          </a:graphicData>
        </a:graphic>
      </p:graphicFrame>
      <p:sp>
        <p:nvSpPr>
          <p:cNvPr id="7" name="CaixaDeTexto 7">
            <a:extLst>
              <a:ext uri="{FF2B5EF4-FFF2-40B4-BE49-F238E27FC236}">
                <a16:creationId xmlns:a16="http://schemas.microsoft.com/office/drawing/2014/main" id="{EB04224B-A9FD-A55B-AFE5-CE7C8B95E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76" y="911721"/>
            <a:ext cx="2902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Função principal da classe </a:t>
            </a:r>
            <a:r>
              <a:rPr lang="pt-BR" altLang="pt-BR" sz="1200" dirty="0" err="1"/>
              <a:t>TutorialNovo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346659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Troca de Tema:</a:t>
            </a:r>
          </a:p>
          <a:p>
            <a:pPr lvl="1"/>
            <a:r>
              <a:rPr lang="pt-BR" sz="2400" dirty="0"/>
              <a:t>Troca apenas do background;</a:t>
            </a:r>
          </a:p>
          <a:p>
            <a:pPr lvl="1"/>
            <a:r>
              <a:rPr lang="pt-BR" sz="2400" dirty="0"/>
              <a:t>Problemas na troca da cor das letras.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115DC90-23D7-A140-4145-9C8E72CA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24944"/>
            <a:ext cx="6840760" cy="3822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F48E2A4-65F8-7097-ACA5-ABE159936044}"/>
              </a:ext>
            </a:extLst>
          </p:cNvPr>
          <p:cNvSpPr txBox="1"/>
          <p:nvPr/>
        </p:nvSpPr>
        <p:spPr>
          <a:xfrm>
            <a:off x="1448413" y="2647945"/>
            <a:ext cx="5239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GRADE no modo noturno</a:t>
            </a:r>
          </a:p>
        </p:txBody>
      </p:sp>
    </p:spTree>
    <p:extLst>
      <p:ext uri="{BB962C8B-B14F-4D97-AF65-F5344CB8AC3E}">
        <p14:creationId xmlns:p14="http://schemas.microsoft.com/office/powerpoint/2010/main" val="399885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Exercícios:</a:t>
            </a:r>
          </a:p>
          <a:p>
            <a:pPr lvl="1"/>
            <a:r>
              <a:rPr lang="pt-BR" sz="2600" dirty="0"/>
              <a:t>Três atividades;</a:t>
            </a:r>
          </a:p>
          <a:p>
            <a:pPr lvl="1"/>
            <a:r>
              <a:rPr lang="pt-BR" sz="2600" dirty="0"/>
              <a:t>Mensagens: </a:t>
            </a:r>
          </a:p>
          <a:p>
            <a:pPr lvl="2"/>
            <a:r>
              <a:rPr lang="pt-BR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Verifique a ordem das peças em cena ou se alguma está faltando;</a:t>
            </a:r>
          </a:p>
          <a:p>
            <a:pPr lvl="2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Verifique se as propriedades mencionadas no enunciado foram alteradas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116344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Importação/Exportação de cena:</a:t>
            </a:r>
          </a:p>
          <a:p>
            <a:pPr lvl="1"/>
            <a:r>
              <a:rPr lang="pt-BR" sz="2400" b="1" dirty="0"/>
              <a:t>Exportar:</a:t>
            </a:r>
          </a:p>
          <a:p>
            <a:pPr lvl="2"/>
            <a:r>
              <a:rPr lang="pt-BR" sz="2000" dirty="0"/>
              <a:t>Aba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Arquivo – Exportar</a:t>
            </a:r>
            <a:r>
              <a:rPr lang="pt-BR" sz="2000" dirty="0"/>
              <a:t>;</a:t>
            </a:r>
          </a:p>
          <a:p>
            <a:pPr lvl="2"/>
            <a:r>
              <a:rPr lang="pt-BR" sz="2000" dirty="0" err="1"/>
              <a:t>SimpleJSON</a:t>
            </a:r>
            <a:r>
              <a:rPr lang="pt-BR" sz="2000" dirty="0"/>
              <a:t>;</a:t>
            </a:r>
          </a:p>
          <a:p>
            <a:pPr lvl="2"/>
            <a:r>
              <a:rPr lang="pt-BR" sz="2000" dirty="0" err="1"/>
              <a:t>WebGL</a:t>
            </a:r>
            <a:r>
              <a:rPr lang="pt-BR" sz="2000" dirty="0"/>
              <a:t> Copy </a:t>
            </a:r>
            <a:r>
              <a:rPr lang="pt-BR" sz="2000" dirty="0" err="1"/>
              <a:t>And</a:t>
            </a:r>
            <a:r>
              <a:rPr lang="pt-BR" sz="2000" dirty="0"/>
              <a:t> Write;</a:t>
            </a:r>
          </a:p>
          <a:p>
            <a:pPr lvl="1"/>
            <a:r>
              <a:rPr lang="pt-BR" sz="2400" b="1" dirty="0"/>
              <a:t>Importar:</a:t>
            </a:r>
          </a:p>
          <a:p>
            <a:pPr lvl="2"/>
            <a:r>
              <a:rPr lang="pt-BR" sz="2000" dirty="0"/>
              <a:t>Aba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Arquivo – Importar</a:t>
            </a:r>
            <a:r>
              <a:rPr lang="pt-BR" sz="2000" dirty="0"/>
              <a:t>;</a:t>
            </a:r>
          </a:p>
          <a:p>
            <a:pPr lvl="2"/>
            <a:r>
              <a:rPr lang="pt-BR" sz="2000" dirty="0"/>
              <a:t>Clicar nas peças para ativar as propriedades visualmente.</a:t>
            </a:r>
          </a:p>
        </p:txBody>
      </p:sp>
    </p:spTree>
    <p:extLst>
      <p:ext uri="{BB962C8B-B14F-4D97-AF65-F5344CB8AC3E}">
        <p14:creationId xmlns:p14="http://schemas.microsoft.com/office/powerpoint/2010/main" val="104789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92ACC37-C19B-E038-C4C7-C6645EDD6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195192"/>
              </p:ext>
            </p:extLst>
          </p:nvPr>
        </p:nvGraphicFramePr>
        <p:xfrm>
          <a:off x="179512" y="439782"/>
          <a:ext cx="7890048" cy="630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0048">
                  <a:extLst>
                    <a:ext uri="{9D8B030D-6E8A-4147-A177-3AD203B41FA5}">
                      <a16:colId xmlns:a16="http://schemas.microsoft.com/office/drawing/2014/main" val="2135525662"/>
                    </a:ext>
                  </a:extLst>
                </a:gridCol>
              </a:tblGrid>
              <a:tr h="6301586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CameraP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Câmera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["100","300","300"],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lookAt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["0","0","0"],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fov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"45",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"near": "100",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"far": "600",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[696.351135253906, 624.93212890625, -870.424987792969]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},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ObjetoGraficoP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ObjetoGraficoP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"children": [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tamanho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["2","2","2"],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["0","0","0"],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"RGBA(1.000, 0.000, 0.000, 1.000)",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textura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"FURB",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[697.420593261719, 618.979125976563, -870.424987792969]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},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Iluminacao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Iluminacao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tipoLuz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Ambiente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["100","300","0"],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"RGBA(1.000, 1.000, 1.000, 1.000)",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[698.855163574219, 613.408264160156, -870.403076171875]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[697.301147460938, 621.630798339844, -870.403076171875]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3778"/>
                  </a:ext>
                </a:extLst>
              </a:tr>
            </a:tbl>
          </a:graphicData>
        </a:graphic>
      </p:graphicFrame>
      <p:sp>
        <p:nvSpPr>
          <p:cNvPr id="3" name="CaixaDeTexto 7">
            <a:extLst>
              <a:ext uri="{FF2B5EF4-FFF2-40B4-BE49-F238E27FC236}">
                <a16:creationId xmlns:a16="http://schemas.microsoft.com/office/drawing/2014/main" id="{9DACE756-6520-F8EC-0060-3166DB00B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817" y="27243"/>
            <a:ext cx="2803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Exemplo de cena exportada em JSON</a:t>
            </a:r>
          </a:p>
        </p:txBody>
      </p:sp>
    </p:spTree>
    <p:extLst>
      <p:ext uri="{BB962C8B-B14F-4D97-AF65-F5344CB8AC3E}">
        <p14:creationId xmlns:p14="http://schemas.microsoft.com/office/powerpoint/2010/main" val="384444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400" b="1" dirty="0"/>
              <a:t>Hierarquia de objetos</a:t>
            </a:r>
          </a:p>
          <a:p>
            <a:pPr lvl="1"/>
            <a:r>
              <a:rPr lang="pt-BR" sz="2000" dirty="0"/>
              <a:t>Permite que o usuário possa fazer com que um objeto gráfico tenha um filho, fazendo com que o objeto filho herde as propriedades da matriz de transformação do pai.</a:t>
            </a:r>
            <a:r>
              <a:rPr lang="pt-BR" sz="2000" b="1" dirty="0"/>
              <a:t> </a:t>
            </a:r>
            <a:endParaRPr lang="pt-BR" sz="1800" dirty="0"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A51C54A-C2E9-25C0-3562-7D655F6F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696744" cy="37207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F5E614-697A-3CD6-198E-BCEF9AD391C4}"/>
              </a:ext>
            </a:extLst>
          </p:cNvPr>
          <p:cNvSpPr txBox="1"/>
          <p:nvPr/>
        </p:nvSpPr>
        <p:spPr>
          <a:xfrm>
            <a:off x="1494594" y="2719953"/>
            <a:ext cx="5239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Exemplo de cena com hierarquia pai e filho</a:t>
            </a:r>
          </a:p>
        </p:txBody>
      </p:sp>
    </p:spTree>
    <p:extLst>
      <p:ext uri="{BB962C8B-B14F-4D97-AF65-F5344CB8AC3E}">
        <p14:creationId xmlns:p14="http://schemas.microsoft.com/office/powerpoint/2010/main" val="3471756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funcionalidade saíram conforme esperado;</a:t>
            </a:r>
          </a:p>
          <a:p>
            <a:r>
              <a:rPr lang="pt-BR" dirty="0"/>
              <a:t>Analisando as respostas obtidas pelo questionário, grande maioria conseguiu usar a ferramenta e acredita que ela seja muito útil no aprendizado de CG;</a:t>
            </a:r>
          </a:p>
          <a:p>
            <a:r>
              <a:rPr lang="pt-BR" dirty="0"/>
              <a:t>Diversos pontos positivos e negativos foram apontados pelos alunos, além de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Dificuldade em abstração 3D por parte dos alunos;</a:t>
            </a:r>
          </a:p>
          <a:p>
            <a:r>
              <a:rPr lang="pt-BR" dirty="0"/>
              <a:t>Conceito de Computação Gráfica (CG);</a:t>
            </a:r>
          </a:p>
          <a:p>
            <a:r>
              <a:rPr lang="pt-BR" dirty="0"/>
              <a:t>Continuação do projeto </a:t>
            </a:r>
            <a:r>
              <a:rPr lang="pt-BR" dirty="0" err="1"/>
              <a:t>VisEdu</a:t>
            </a:r>
            <a:r>
              <a:rPr lang="pt-BR" dirty="0"/>
              <a:t>-CG.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BBFB4D4-D746-B49C-C0A3-0B23F64BC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415714"/>
              </p:ext>
            </p:extLst>
          </p:nvPr>
        </p:nvGraphicFramePr>
        <p:xfrm>
          <a:off x="179512" y="706892"/>
          <a:ext cx="8784975" cy="5890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674">
                  <a:extLst>
                    <a:ext uri="{9D8B030D-6E8A-4147-A177-3AD203B41FA5}">
                      <a16:colId xmlns:a16="http://schemas.microsoft.com/office/drawing/2014/main" val="1187543192"/>
                    </a:ext>
                  </a:extLst>
                </a:gridCol>
                <a:gridCol w="1728301">
                  <a:extLst>
                    <a:ext uri="{9D8B030D-6E8A-4147-A177-3AD203B41FA5}">
                      <a16:colId xmlns:a16="http://schemas.microsoft.com/office/drawing/2014/main" val="496581804"/>
                    </a:ext>
                  </a:extLst>
                </a:gridCol>
              </a:tblGrid>
              <a:tr h="55203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3856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Fácil/simples/prática de usar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8932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Facilitou no entendimento/aprendizado dos assuntos abordados em aula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23371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Intuitiva/fácil de entender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3776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3d/ apoio visual ajuda a entender/visualização da cena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952256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Scracth/sketch/</a:t>
                      </a:r>
                      <a:r>
                        <a:rPr lang="pt-BR" sz="16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drag-drop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das peças/interação com a cena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219587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Educativa/didática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782484"/>
                  </a:ext>
                </a:extLst>
              </a:tr>
              <a:tr h="55203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Exercícios bons para fixação de conteúdo/exercícios interessantes e correspondem ao assunto de cg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46488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439202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Tutorial ajuda muito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22656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Divertido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085223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Rápida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36298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Interessante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4819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Funcional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64095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Leve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51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Legal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4751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Permite autoavaliação e revisão de conteúdo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40398"/>
                  </a:ext>
                </a:extLst>
              </a:tr>
            </a:tbl>
          </a:graphicData>
        </a:graphic>
      </p:graphicFrame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035" y="396488"/>
            <a:ext cx="43524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positivos da aplicação apontados pelos alunos de CG</a:t>
            </a:r>
          </a:p>
        </p:txBody>
      </p:sp>
    </p:spTree>
    <p:extLst>
      <p:ext uri="{BB962C8B-B14F-4D97-AF65-F5344CB8AC3E}">
        <p14:creationId xmlns:p14="http://schemas.microsoft.com/office/powerpoint/2010/main" val="370770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935" y="129382"/>
            <a:ext cx="5061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negativos da aplicação apontados pelos alunos de CG – parte 1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38EF6162-D712-2EF7-90D5-B7995803A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71846"/>
              </p:ext>
            </p:extLst>
          </p:nvPr>
        </p:nvGraphicFramePr>
        <p:xfrm>
          <a:off x="179513" y="406381"/>
          <a:ext cx="8856984" cy="620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3">
                  <a:extLst>
                    <a:ext uri="{9D8B030D-6E8A-4147-A177-3AD203B41FA5}">
                      <a16:colId xmlns:a16="http://schemas.microsoft.com/office/drawing/2014/main" val="710064142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971612639"/>
                    </a:ext>
                  </a:extLst>
                </a:gridCol>
              </a:tblGrid>
              <a:tr h="502339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510751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Texto fica invisível no campo de texto das propriedades após o uso da tecla </a:t>
                      </a:r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backspace</a:t>
                      </a:r>
                      <a:endParaRPr lang="pt-BR" sz="13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435016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 pouco elaborado/baixa resolução/problemas na responsividade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684179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Problemas na acentuação de palavras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143787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na porcentagem de acerto do exercício quando clica mais de uma vez no botão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496228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Bugs</a:t>
                      </a:r>
                      <a:endParaRPr lang="pt-BR" sz="13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40919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Quando há muitos objetos em cena, demora para fazer a rolagem de tela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955582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Aplicação um pouco travada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805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dos ângulos dos objetos está presa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45681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Funcionamento da câmera é estranho/complicado de entender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942894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Textos pequenos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50795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Poderia utilizar o </a:t>
                      </a:r>
                      <a:r>
                        <a:rPr lang="pt-BR" sz="13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localStorage</a:t>
                      </a:r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para armazenar informações de sessão do usuário.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495970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 é mostrado ao usuário qual o intervalo de números que podem ser inseridos nas propriedades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965783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Deveria ter uma explicação mais detalhada sobre as outras funcionalidades da aba Configurações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86593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Modo escuro restrito a apenas uma das quatro janelas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79387"/>
                  </a:ext>
                </a:extLst>
              </a:tr>
              <a:tr h="621594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 hierarquia pai-filho, quando o filho já herdou algo do pai e é clicado no filho para editar, ele perde na visualização o que herdou do pai e é preciso clicar novamente no pai para a propriedade reaparecer na visualização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659188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Tutorial não permite pular etapas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11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12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459" y="996974"/>
            <a:ext cx="5061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negativos da aplicação apontados pelos alunos de CG – parte 2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5A9B884-DE77-A1F9-1034-DEE5383D4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0867"/>
              </p:ext>
            </p:extLst>
          </p:nvPr>
        </p:nvGraphicFramePr>
        <p:xfrm>
          <a:off x="457199" y="127508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057">
                  <a:extLst>
                    <a:ext uri="{9D8B030D-6E8A-4147-A177-3AD203B41FA5}">
                      <a16:colId xmlns:a16="http://schemas.microsoft.com/office/drawing/2014/main" val="503148515"/>
                    </a:ext>
                  </a:extLst>
                </a:gridCol>
                <a:gridCol w="1810543">
                  <a:extLst>
                    <a:ext uri="{9D8B030D-6E8A-4147-A177-3AD203B41FA5}">
                      <a16:colId xmlns:a16="http://schemas.microsoft.com/office/drawing/2014/main" val="332846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5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Métricas de avaliação dos exercícios são confusas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1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 </a:t>
                      </a:r>
                      <a:r>
                        <a:rPr lang="pt-BR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check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sai do </a:t>
                      </a:r>
                      <a:r>
                        <a:rPr lang="pt-BR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checkbox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 exercício selecionado quando o botão de checar é clicado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6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Os enunciados dos exercícios podem ser confusos para alguns, deveria ter dicas de como resolver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8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não renderiza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94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Confusa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66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Talvez mais exercícios em sala de aula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Importação não aplica propriedades corretamente, mesmo estando certo no JSON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96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na exclusão de objetos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6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Tela de visualização dos objetos é pequena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5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 aplicação não permite o acesso ao gabarito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53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32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871081"/>
            <a:ext cx="42242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Sugestões para a aplicação apontadas pelos alunos de CG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7F2E974-568F-DB10-0738-064AACD9A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81376"/>
              </p:ext>
            </p:extLst>
          </p:nvPr>
        </p:nvGraphicFramePr>
        <p:xfrm>
          <a:off x="457200" y="1148080"/>
          <a:ext cx="8229600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7088">
                  <a:extLst>
                    <a:ext uri="{9D8B030D-6E8A-4147-A177-3AD203B41FA5}">
                      <a16:colId xmlns:a16="http://schemas.microsoft.com/office/drawing/2014/main" val="3777108584"/>
                    </a:ext>
                  </a:extLst>
                </a:gridCol>
                <a:gridCol w="1522512">
                  <a:extLst>
                    <a:ext uri="{9D8B030D-6E8A-4147-A177-3AD203B41FA5}">
                      <a16:colId xmlns:a16="http://schemas.microsoft.com/office/drawing/2014/main" val="280567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Termos e elogios usados/dados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87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Ficará ótimo se arrumar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anteriormente apontados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5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Melhorar modo noturno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5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Parabéns pelo trabalho!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8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Corrigir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dos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inputs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das propriedades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58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Fazer uso de setas no tutorial para indicar onde encaixar as peças, onde pegá-las, fazendo com que fique mais fácil e interativo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0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Remover Spline e Polígono da Fábrica de Peças, visto que não funcionam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04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acesso ao gabarito dentro da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6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Poder mover objetos utilizando o mouse como na Unity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80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Arrumar bugs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22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Aumentar tela de visualização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17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Arrumar acentuação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090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56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843" y="724323"/>
            <a:ext cx="41296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Comparação entre os correlatos e aplicação desenvolvida</a:t>
            </a:r>
          </a:p>
        </p:txBody>
      </p:sp>
      <p:graphicFrame>
        <p:nvGraphicFramePr>
          <p:cNvPr id="15" name="Espaço Reservado para Conteúdo 14">
            <a:extLst>
              <a:ext uri="{FF2B5EF4-FFF2-40B4-BE49-F238E27FC236}">
                <a16:creationId xmlns:a16="http://schemas.microsoft.com/office/drawing/2014/main" id="{559C6262-102D-E1D7-8465-C6887A102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743500"/>
              </p:ext>
            </p:extLst>
          </p:nvPr>
        </p:nvGraphicFramePr>
        <p:xfrm>
          <a:off x="457199" y="1001322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7">
                  <a:extLst>
                    <a:ext uri="{9D8B030D-6E8A-4147-A177-3AD203B41FA5}">
                      <a16:colId xmlns:a16="http://schemas.microsoft.com/office/drawing/2014/main" val="289365922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2412948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7076512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43356794"/>
                    </a:ext>
                  </a:extLst>
                </a:gridCol>
                <a:gridCol w="1378495">
                  <a:extLst>
                    <a:ext uri="{9D8B030D-6E8A-4147-A177-3AD203B41FA5}">
                      <a16:colId xmlns:a16="http://schemas.microsoft.com/office/drawing/2014/main" val="7101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+mn-lt"/>
                        </a:rPr>
                        <a:t>Características\Trabalhos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Scratchim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(Rodrigues; Gomes; Carneiro,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GeNiAl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(Barros; Sousa; Viana,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OrbitAndo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Siedler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et al.,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GRADE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0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Existe interação por meio de peças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4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É um software educacional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6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exercícios para validação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64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tutorial explicando o seu uso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conteúdos teóricos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80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Possui acesso off-line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Apenas após carregamento completo da página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0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Foi desenvolvido em 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Dois dos três jogos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91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Disponibilidade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Físico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Multiplataforma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7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093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Satisfação por parte dos alunos;</a:t>
            </a:r>
          </a:p>
          <a:p>
            <a:r>
              <a:rPr lang="pt-BR" dirty="0"/>
              <a:t>Evolução ao longo dos exercícios;</a:t>
            </a:r>
          </a:p>
          <a:p>
            <a:r>
              <a:rPr lang="pt-BR" dirty="0"/>
              <a:t>Softwares escolhidos foram adequados e empenharam bem seu papel;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Polígono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pt-BR" dirty="0"/>
              <a:t> não foram implementados e Câmera deixou a desejar.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4400" dirty="0"/>
              <a:t>Possíveis extensões:</a:t>
            </a:r>
          </a:p>
          <a:p>
            <a:pPr lvl="1"/>
            <a:r>
              <a:rPr lang="pt-BR" sz="4000" dirty="0"/>
              <a:t>construir as peças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pt-BR" sz="4000" dirty="0"/>
              <a:t> e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Polígono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fazer com que as propriedades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LookAt</a:t>
            </a:r>
            <a:r>
              <a:rPr lang="pt-BR" sz="4000" dirty="0"/>
              <a:t>,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Near</a:t>
            </a:r>
            <a:r>
              <a:rPr lang="pt-BR" sz="4000" dirty="0"/>
              <a:t> e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</a:t>
            </a:r>
            <a:r>
              <a:rPr lang="pt-BR" sz="4000" dirty="0"/>
              <a:t> da Câmera funcionem de forma satisfatória;</a:t>
            </a:r>
          </a:p>
          <a:p>
            <a:pPr lvl="1"/>
            <a:r>
              <a:rPr lang="pt-BR" sz="4000" dirty="0"/>
              <a:t>corrigir validação dos campos de propriedades para que o texto não perca a visibilidade;</a:t>
            </a:r>
          </a:p>
          <a:p>
            <a:pPr lvl="1"/>
            <a:r>
              <a:rPr lang="pt-BR" sz="4000" dirty="0"/>
              <a:t>corrigir cálculo da porcentagem de acertos dos exercícios;</a:t>
            </a:r>
          </a:p>
          <a:p>
            <a:pPr lvl="1"/>
            <a:r>
              <a:rPr lang="pt-BR" sz="4000" dirty="0"/>
              <a:t>arrumar as propriedades das peças, para que não seja necessário clicar nelas quando forem importadas nem herdadas;</a:t>
            </a:r>
          </a:p>
          <a:p>
            <a:pPr lvl="1"/>
            <a:r>
              <a:rPr lang="pt-BR" sz="4000" dirty="0"/>
              <a:t>fazer um esquema de temporização ao longo do exercício e, quando o aluno estiver levando muito tempo para fazer, disponibilizar acesso a dicas de como resolver;</a:t>
            </a:r>
          </a:p>
          <a:p>
            <a:pPr lvl="1"/>
            <a:r>
              <a:rPr lang="pt-BR" sz="4000" dirty="0"/>
              <a:t>trazer o modo noturno para a tela de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trazer setas indicando o caminho durante o tutorial.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100" dirty="0"/>
              <a:t>Disponibilizar uma nova versão do projeto para ser utilizado na disciplina de Computação Gráfica na forma de material de apoio;</a:t>
            </a:r>
          </a:p>
          <a:p>
            <a:r>
              <a:rPr lang="pt-BR" sz="3100" dirty="0"/>
              <a:t>Específicos: </a:t>
            </a:r>
          </a:p>
          <a:p>
            <a:pPr lvl="1"/>
            <a:r>
              <a:rPr lang="pt-BR" dirty="0"/>
              <a:t>validar se o ambiente desenvolvido consegue representar objetos gráficos 3D definidos em um Grafo de Cena;</a:t>
            </a:r>
          </a:p>
          <a:p>
            <a:pPr lvl="1"/>
            <a:r>
              <a:rPr lang="pt-BR" dirty="0"/>
              <a:t>validar se estes objetos gráficos 3D podem ser manipulados por Transformações Geométricas;</a:t>
            </a:r>
          </a:p>
          <a:p>
            <a:pPr lvl="1"/>
            <a:r>
              <a:rPr lang="pt-BR" dirty="0"/>
              <a:t>avaliar se a utilização de exercícios, usando o ambiente desenvolvido, pode auxiliar no entendimento dos assuntos abordados em aula.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88740"/>
            <a:ext cx="7992888" cy="468052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altLang="pt-BR" sz="1900" b="1" dirty="0"/>
              <a:t>ABSTRAÇÃO DO ESPAÇO 3D: </a:t>
            </a:r>
          </a:p>
          <a:p>
            <a:pPr lvl="1">
              <a:defRPr/>
            </a:pPr>
            <a:r>
              <a:rPr lang="pt-BR" altLang="pt-BR" sz="1750" dirty="0" err="1"/>
              <a:t>Settimy</a:t>
            </a:r>
            <a:r>
              <a:rPr lang="pt-BR" altLang="pt-BR" sz="1750" dirty="0"/>
              <a:t> e Barral (2020);</a:t>
            </a:r>
          </a:p>
          <a:p>
            <a:pPr lvl="1">
              <a:defRPr/>
            </a:pPr>
            <a:r>
              <a:rPr lang="pt-BR" altLang="pt-BR" sz="1750" dirty="0"/>
              <a:t>Dificuldade abstração 3D – aprendizado de geometria raso;</a:t>
            </a:r>
          </a:p>
          <a:p>
            <a:pPr lvl="1">
              <a:defRPr/>
            </a:pPr>
            <a:r>
              <a:rPr lang="pt-BR" altLang="pt-BR" sz="1750" dirty="0"/>
              <a:t>Geometria é fundamental para aprender CG;</a:t>
            </a:r>
          </a:p>
          <a:p>
            <a:pPr eaLnBrk="1" hangingPunct="1">
              <a:defRPr/>
            </a:pPr>
            <a:r>
              <a:rPr lang="pt-BR" altLang="pt-BR" sz="1900" b="1" dirty="0"/>
              <a:t>COMPUTAÇÃO GRÁFICA: </a:t>
            </a:r>
          </a:p>
          <a:p>
            <a:pPr lvl="1">
              <a:defRPr/>
            </a:pPr>
            <a:r>
              <a:rPr lang="pt-BR" altLang="pt-BR" sz="1750" dirty="0" err="1"/>
              <a:t>Manssour</a:t>
            </a:r>
            <a:r>
              <a:rPr lang="pt-BR" altLang="pt-BR" sz="1750" dirty="0"/>
              <a:t> e Cohen (2006) – conceito de CG;</a:t>
            </a:r>
          </a:p>
          <a:p>
            <a:pPr lvl="1">
              <a:defRPr/>
            </a:pPr>
            <a:r>
              <a:rPr lang="pt-BR" altLang="pt-BR" sz="1750" dirty="0"/>
              <a:t>Outros assuntos devem ser abordados:</a:t>
            </a:r>
          </a:p>
          <a:p>
            <a:pPr lvl="2">
              <a:defRPr/>
            </a:pPr>
            <a:r>
              <a:rPr lang="pt-BR" altLang="pt-BR" sz="1750" dirty="0"/>
              <a:t>Grafo de cena;</a:t>
            </a:r>
          </a:p>
          <a:p>
            <a:pPr lvl="2">
              <a:defRPr/>
            </a:pPr>
            <a:r>
              <a:rPr lang="pt-BR" altLang="pt-BR" sz="1750" dirty="0"/>
              <a:t>Objetos gráficos;</a:t>
            </a:r>
          </a:p>
          <a:p>
            <a:pPr lvl="2">
              <a:defRPr/>
            </a:pPr>
            <a:r>
              <a:rPr lang="pt-BR" altLang="pt-BR" sz="1750" dirty="0"/>
              <a:t>Transformações geométricas homogêneas;</a:t>
            </a:r>
          </a:p>
          <a:p>
            <a:pPr lvl="2">
              <a:defRPr/>
            </a:pPr>
            <a:r>
              <a:rPr lang="pt-BR" altLang="pt-BR" sz="1750" dirty="0"/>
              <a:t>Câmera sintética;</a:t>
            </a:r>
          </a:p>
          <a:p>
            <a:pPr lvl="2">
              <a:defRPr/>
            </a:pPr>
            <a:r>
              <a:rPr lang="pt-BR" altLang="pt-BR" sz="1750" dirty="0"/>
              <a:t>Iluminação;</a:t>
            </a:r>
          </a:p>
          <a:p>
            <a:r>
              <a:rPr lang="pt-BR" sz="1900" b="1" dirty="0"/>
              <a:t>FUNDAMENTOS NA CRIAÇÃO DE TUTORIAIS:</a:t>
            </a:r>
          </a:p>
          <a:p>
            <a:pPr lvl="1"/>
            <a:r>
              <a:rPr lang="pt-BR" sz="1750" dirty="0" err="1"/>
              <a:t>Cieślak</a:t>
            </a:r>
            <a:r>
              <a:rPr lang="pt-BR" sz="1750" dirty="0"/>
              <a:t> (2021) – Primeiro contato do usuário com a aplicação;</a:t>
            </a:r>
          </a:p>
          <a:p>
            <a:pPr lvl="1"/>
            <a:r>
              <a:rPr lang="pt-BR" sz="1750" dirty="0"/>
              <a:t>Ganha familiaridade;</a:t>
            </a:r>
          </a:p>
          <a:p>
            <a:pPr lvl="1"/>
            <a:r>
              <a:rPr lang="pt-BR" sz="1750" dirty="0"/>
              <a:t>Lista de oito dicas para montar um tutorial perfeito;</a:t>
            </a:r>
          </a:p>
          <a:p>
            <a:pPr lvl="1"/>
            <a:r>
              <a:rPr lang="pt-BR" sz="1750" dirty="0"/>
              <a:t>Exemplos: ser breve, entre cinco e nove etapas.</a:t>
            </a:r>
          </a:p>
          <a:p>
            <a:pPr marL="0" indent="0">
              <a:buNone/>
              <a:defRPr/>
            </a:pPr>
            <a:endParaRPr lang="pt-BR" altLang="pt-BR" sz="2600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900280"/>
              </p:ext>
            </p:extLst>
          </p:nvPr>
        </p:nvGraphicFramePr>
        <p:xfrm>
          <a:off x="755576" y="1696244"/>
          <a:ext cx="7632848" cy="324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72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5698976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45250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Rodrigues, Gomes e Carneiro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76196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Material físico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Pensamento computacional para crianças</a:t>
                      </a:r>
                    </a:p>
                    <a:p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Encaixar blocos para atingir o objetivo de cada tarefa proposta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59507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Blocos de materiais acessíveis e coloridos (exemplo: EVA)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632715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Sucesso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Alunos levaram muito tempo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845237"/>
              </p:ext>
            </p:extLst>
          </p:nvPr>
        </p:nvGraphicFramePr>
        <p:xfrm>
          <a:off x="492191" y="1551523"/>
          <a:ext cx="8229600" cy="375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96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28818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Barros, Sousa e Viana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5795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Ensinar sobre a tabela periódica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97922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Três trilhas: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Germânio (Ge – memorizar elemento; Níquel (Ni) – relacionar com cotidiano; e Alumínio (Al) – relacionar posição da tabela com características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576534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 – Next.js e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React,js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115306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Alto desempenho – alcançaram aprendizado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Sentimento de satisfação por parte dos alunos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A5134C88-5556-1520-C443-FD2D9305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</p:spTree>
    <p:extLst>
      <p:ext uri="{BB962C8B-B14F-4D97-AF65-F5344CB8AC3E}">
        <p14:creationId xmlns:p14="http://schemas.microsoft.com/office/powerpoint/2010/main" val="391645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914901"/>
              </p:ext>
            </p:extLst>
          </p:nvPr>
        </p:nvGraphicFramePr>
        <p:xfrm>
          <a:off x="323528" y="1331640"/>
          <a:ext cx="8599984" cy="454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6655768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26861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Siedler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2343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Ensinar astronomia de forma mais interessante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Plataforma que ensinasse astronomia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168137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Primeiro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dois módulos,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Aluno: Professor posta atividades, Aluno as faz e visualiza resultados e conteúdos</a:t>
                      </a:r>
                      <a:b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</a:br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Segundo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dinâmica de fases (planetas). Tarefas para chegar no próximo planeta e ler as informações</a:t>
                      </a:r>
                    </a:p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Terceiro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 RA – visualiza planetas em 3D sobre o card, sem RA – vê o planeta em 2D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Primeiro jogo: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HyperText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Markup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Language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5 (HTML5),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JavaScript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NodeJS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MongoDB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Segundo jogo: Unity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Terceiro jogo: Unity e Vuforia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72343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Mais interesse e aprendizado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Alunos se ajudaram no segundo jogo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787723-E321-0E57-65A4-F65C9797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</p:spTree>
    <p:extLst>
      <p:ext uri="{BB962C8B-B14F-4D97-AF65-F5344CB8AC3E}">
        <p14:creationId xmlns:p14="http://schemas.microsoft.com/office/powerpoint/2010/main" val="255501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B4D27-93F6-9BC8-16C9-5A5389DB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Anterior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6764A-EE61-1493-CB14-48D9D879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10" y="1331640"/>
            <a:ext cx="8229600" cy="4680520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Tutorial de sete passos;</a:t>
            </a:r>
          </a:p>
          <a:p>
            <a:pPr eaLnBrk="1" hangingPunct="1"/>
            <a:r>
              <a:rPr lang="pt-BR" altLang="pt-BR" sz="2000" dirty="0"/>
              <a:t>Quatro telas: Fábrica de Peças, </a:t>
            </a:r>
            <a:r>
              <a:rPr lang="pt-BR" altLang="pt-BR" sz="2000" dirty="0" err="1"/>
              <a:t>Renderer</a:t>
            </a:r>
            <a:r>
              <a:rPr lang="pt-BR" altLang="pt-BR" sz="2000" dirty="0"/>
              <a:t>, Ambiente Gráfico e Visualizador;</a:t>
            </a:r>
          </a:p>
          <a:p>
            <a:pPr eaLnBrk="1" hangingPunct="1"/>
            <a:r>
              <a:rPr lang="pt-BR" altLang="pt-BR" sz="2000" dirty="0"/>
              <a:t>Nove tipos de objetos/componentes de cena;</a:t>
            </a:r>
          </a:p>
          <a:p>
            <a:pPr eaLnBrk="1" hangingPunct="1"/>
            <a:r>
              <a:rPr lang="pt-BR" altLang="pt-BR" sz="2000" dirty="0"/>
              <a:t>Faltou </a:t>
            </a:r>
            <a:r>
              <a:rPr lang="pt-BR" altLang="pt-BR" sz="2000" dirty="0" err="1"/>
              <a:t>Spline</a:t>
            </a:r>
            <a:r>
              <a:rPr lang="pt-BR" altLang="pt-BR" sz="2000" dirty="0"/>
              <a:t>, Polígono, propriedades da Câmera, tutorial limitado.</a:t>
            </a:r>
          </a:p>
          <a:p>
            <a:endParaRPr lang="pt-BR" dirty="0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9B96ED20-28F2-C915-E4F2-CC358A77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159" y="4768319"/>
            <a:ext cx="1733554" cy="25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a-DK" altLang="pt-BR" sz="1000" dirty="0"/>
              <a:t>Fonte: Buttenberg (2020)</a:t>
            </a:r>
            <a:endParaRPr lang="pt-BR" altLang="pt-BR" sz="1000" dirty="0"/>
          </a:p>
        </p:txBody>
      </p:sp>
      <p:pic>
        <p:nvPicPr>
          <p:cNvPr id="6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A1AE98F-0C7F-F299-8905-1A14EAD5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72203"/>
            <a:ext cx="6105559" cy="34351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49283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2378</Words>
  <Application>Microsoft Office PowerPoint</Application>
  <PresentationFormat>Apresentação na tela (4:3)</PresentationFormat>
  <Paragraphs>425</Paragraphs>
  <Slides>36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Aptos</vt:lpstr>
      <vt:lpstr>Arial</vt:lpstr>
      <vt:lpstr>Courier</vt:lpstr>
      <vt:lpstr>Courier New</vt:lpstr>
      <vt:lpstr>Design padrão</vt:lpstr>
      <vt:lpstr>GRADE: AMBIENTE GRÁFICO DE DESENVOLVIMENTO PARA ENSINO DE COMPUTAÇÃO GRÁFICA</vt:lpstr>
      <vt:lpstr>Roteiro</vt:lpstr>
      <vt:lpstr>Introdução</vt:lpstr>
      <vt:lpstr>Objetivos</vt:lpstr>
      <vt:lpstr>Fundamentação Teórica</vt:lpstr>
      <vt:lpstr>Trabalhos Correlatos</vt:lpstr>
      <vt:lpstr>Trabalhos Correlatos</vt:lpstr>
      <vt:lpstr>Trabalhos Correlatos</vt:lpstr>
      <vt:lpstr>Versão Anterior do Software</vt:lpstr>
      <vt:lpstr>Requisitos</vt:lpstr>
      <vt:lpstr>Requisitos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Implementação</vt:lpstr>
      <vt:lpstr>Implementação</vt:lpstr>
      <vt:lpstr>Apresentação do PowerPoint</vt:lpstr>
      <vt:lpstr>Implementação</vt:lpstr>
      <vt:lpstr>Implementação</vt:lpstr>
      <vt:lpstr>Implementação</vt:lpstr>
      <vt:lpstr>Apresentação do PowerPoint</vt:lpstr>
      <vt:lpstr>Implementação</vt:lpstr>
      <vt:lpstr>Análise dos 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 e Sugestões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Natália Sens Weise</cp:lastModifiedBy>
  <cp:revision>127</cp:revision>
  <dcterms:created xsi:type="dcterms:W3CDTF">2012-05-08T00:10:24Z</dcterms:created>
  <dcterms:modified xsi:type="dcterms:W3CDTF">2024-06-28T22:51:13Z</dcterms:modified>
</cp:coreProperties>
</file>