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4094A-E70E-4A83-83A3-F76D2F06DDE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8C8D31C-2173-48CA-9A1B-E42873B1267B}">
      <dgm:prSet phldrT="[Text]"/>
      <dgm:spPr/>
      <dgm:t>
        <a:bodyPr/>
        <a:lstStyle/>
        <a:p>
          <a:r>
            <a:rPr lang="en-US" dirty="0"/>
            <a:t>Retail</a:t>
          </a:r>
        </a:p>
        <a:p>
          <a:r>
            <a:rPr lang="en-US" dirty="0"/>
            <a:t>Financial Advisor</a:t>
          </a:r>
        </a:p>
        <a:p>
          <a:r>
            <a:rPr lang="en-US" dirty="0"/>
            <a:t>[Banks, Insurance companies]</a:t>
          </a:r>
          <a:br>
            <a:rPr lang="en-US" dirty="0"/>
          </a:br>
          <a:endParaRPr lang="en-US" dirty="0"/>
        </a:p>
      </dgm:t>
    </dgm:pt>
    <dgm:pt modelId="{8FEB2E6E-F07D-4E37-A532-48856685B989}" type="parTrans" cxnId="{BE0E6280-CAFC-4B00-894E-6FBC088312E0}">
      <dgm:prSet/>
      <dgm:spPr/>
      <dgm:t>
        <a:bodyPr/>
        <a:lstStyle/>
        <a:p>
          <a:endParaRPr lang="en-US"/>
        </a:p>
      </dgm:t>
    </dgm:pt>
    <dgm:pt modelId="{251B9927-7797-43AC-8A32-5420679AB3BC}" type="sibTrans" cxnId="{BE0E6280-CAFC-4B00-894E-6FBC088312E0}">
      <dgm:prSet/>
      <dgm:spPr/>
      <dgm:t>
        <a:bodyPr/>
        <a:lstStyle/>
        <a:p>
          <a:endParaRPr lang="en-US"/>
        </a:p>
      </dgm:t>
    </dgm:pt>
    <dgm:pt modelId="{4D71158F-A10C-42F2-83CD-689A36ACD79D}">
      <dgm:prSet phldrT="[Text]"/>
      <dgm:spPr/>
      <dgm:t>
        <a:bodyPr/>
        <a:lstStyle/>
        <a:p>
          <a:r>
            <a:rPr lang="en-US" dirty="0"/>
            <a:t>DIY</a:t>
          </a:r>
        </a:p>
        <a:p>
          <a:r>
            <a:rPr lang="en-US" dirty="0"/>
            <a:t>[Mint + Robinhood] </a:t>
          </a:r>
        </a:p>
      </dgm:t>
    </dgm:pt>
    <dgm:pt modelId="{ECBB7C21-9340-452E-94CD-6C8232909E66}" type="parTrans" cxnId="{37D2689A-516A-4E68-87BB-DC6F67AFA204}">
      <dgm:prSet/>
      <dgm:spPr/>
      <dgm:t>
        <a:bodyPr/>
        <a:lstStyle/>
        <a:p>
          <a:endParaRPr lang="en-US"/>
        </a:p>
      </dgm:t>
    </dgm:pt>
    <dgm:pt modelId="{F0CC583B-2FBE-4F4D-9692-D435DBDD0FDD}" type="sibTrans" cxnId="{37D2689A-516A-4E68-87BB-DC6F67AFA204}">
      <dgm:prSet/>
      <dgm:spPr/>
      <dgm:t>
        <a:bodyPr/>
        <a:lstStyle/>
        <a:p>
          <a:endParaRPr lang="en-US"/>
        </a:p>
      </dgm:t>
    </dgm:pt>
    <dgm:pt modelId="{3BF9EBC4-3A04-4A0A-838F-1EB4A3D1D06D}">
      <dgm:prSet phldrT="[Text]"/>
      <dgm:spPr/>
      <dgm:t>
        <a:bodyPr/>
        <a:lstStyle/>
        <a:p>
          <a:r>
            <a:rPr lang="en-US" dirty="0"/>
            <a:t>Robo Advisor</a:t>
          </a:r>
        </a:p>
        <a:p>
          <a:r>
            <a:rPr lang="en-US" dirty="0"/>
            <a:t>[Vanguard, </a:t>
          </a:r>
          <a:r>
            <a:rPr lang="en-US" dirty="0" err="1"/>
            <a:t>Fidelty</a:t>
          </a:r>
          <a:r>
            <a:rPr lang="en-US" dirty="0"/>
            <a:t>, </a:t>
          </a:r>
          <a:r>
            <a:rPr lang="en-US" dirty="0" err="1"/>
            <a:t>Wealthfront</a:t>
          </a:r>
          <a:r>
            <a:rPr lang="en-US" dirty="0"/>
            <a:t>, Betterment]</a:t>
          </a:r>
        </a:p>
      </dgm:t>
    </dgm:pt>
    <dgm:pt modelId="{D8264105-8CB7-44A7-955F-3BB328999983}" type="parTrans" cxnId="{77C538B0-5B05-4950-85DA-FE678F7F8A31}">
      <dgm:prSet/>
      <dgm:spPr/>
      <dgm:t>
        <a:bodyPr/>
        <a:lstStyle/>
        <a:p>
          <a:endParaRPr lang="en-US"/>
        </a:p>
      </dgm:t>
    </dgm:pt>
    <dgm:pt modelId="{A998D5C6-7950-4680-9E98-1CA11CC6F142}" type="sibTrans" cxnId="{77C538B0-5B05-4950-85DA-FE678F7F8A31}">
      <dgm:prSet/>
      <dgm:spPr/>
      <dgm:t>
        <a:bodyPr/>
        <a:lstStyle/>
        <a:p>
          <a:endParaRPr lang="en-US"/>
        </a:p>
      </dgm:t>
    </dgm:pt>
    <dgm:pt modelId="{6CFE415D-B304-4E2D-8D05-1BBAEDF233E1}" type="pres">
      <dgm:prSet presAssocID="{F124094A-E70E-4A83-83A3-F76D2F06DDEA}" presName="compositeShape" presStyleCnt="0">
        <dgm:presLayoutVars>
          <dgm:chMax val="7"/>
          <dgm:dir/>
          <dgm:resizeHandles val="exact"/>
        </dgm:presLayoutVars>
      </dgm:prSet>
      <dgm:spPr/>
    </dgm:pt>
    <dgm:pt modelId="{CBB798E6-19DB-4E12-975D-BC2CEE66EBED}" type="pres">
      <dgm:prSet presAssocID="{68C8D31C-2173-48CA-9A1B-E42873B1267B}" presName="circ1" presStyleLbl="vennNode1" presStyleIdx="0" presStyleCnt="3"/>
      <dgm:spPr/>
    </dgm:pt>
    <dgm:pt modelId="{1A05CFA2-D11D-4388-A73A-F2E1AA20D845}" type="pres">
      <dgm:prSet presAssocID="{68C8D31C-2173-48CA-9A1B-E42873B1267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5E2A88-2B1E-4836-A8F2-1043DEFD501E}" type="pres">
      <dgm:prSet presAssocID="{4D71158F-A10C-42F2-83CD-689A36ACD79D}" presName="circ2" presStyleLbl="vennNode1" presStyleIdx="1" presStyleCnt="3" custLinFactNeighborX="516" custLinFactNeighborY="701"/>
      <dgm:spPr/>
    </dgm:pt>
    <dgm:pt modelId="{72AD28D1-2C76-48B8-8A6B-14717D090E69}" type="pres">
      <dgm:prSet presAssocID="{4D71158F-A10C-42F2-83CD-689A36ACD79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C2CDB1B-6770-4232-90A9-CDFB57AF7022}" type="pres">
      <dgm:prSet presAssocID="{3BF9EBC4-3A04-4A0A-838F-1EB4A3D1D06D}" presName="circ3" presStyleLbl="vennNode1" presStyleIdx="2" presStyleCnt="3"/>
      <dgm:spPr/>
    </dgm:pt>
    <dgm:pt modelId="{AAF1B8E1-2B17-4C87-A4EF-77AE3DB20BC0}" type="pres">
      <dgm:prSet presAssocID="{3BF9EBC4-3A04-4A0A-838F-1EB4A3D1D06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CA6708-931C-4BCD-8170-180E3EC71F84}" type="presOf" srcId="{68C8D31C-2173-48CA-9A1B-E42873B1267B}" destId="{1A05CFA2-D11D-4388-A73A-F2E1AA20D845}" srcOrd="1" destOrd="0" presId="urn:microsoft.com/office/officeart/2005/8/layout/venn1"/>
    <dgm:cxn modelId="{B964630F-AB61-454B-9BD5-A90FEE1405F8}" type="presOf" srcId="{F124094A-E70E-4A83-83A3-F76D2F06DDEA}" destId="{6CFE415D-B304-4E2D-8D05-1BBAEDF233E1}" srcOrd="0" destOrd="0" presId="urn:microsoft.com/office/officeart/2005/8/layout/venn1"/>
    <dgm:cxn modelId="{FBF20513-E087-4E24-B24E-7A0D493550D1}" type="presOf" srcId="{68C8D31C-2173-48CA-9A1B-E42873B1267B}" destId="{CBB798E6-19DB-4E12-975D-BC2CEE66EBED}" srcOrd="0" destOrd="0" presId="urn:microsoft.com/office/officeart/2005/8/layout/venn1"/>
    <dgm:cxn modelId="{DE89041F-942E-41AC-B937-F38B50F25EA3}" type="presOf" srcId="{4D71158F-A10C-42F2-83CD-689A36ACD79D}" destId="{2F5E2A88-2B1E-4836-A8F2-1043DEFD501E}" srcOrd="0" destOrd="0" presId="urn:microsoft.com/office/officeart/2005/8/layout/venn1"/>
    <dgm:cxn modelId="{5CF86C6D-3AB4-4830-915A-5CB6319B1374}" type="presOf" srcId="{4D71158F-A10C-42F2-83CD-689A36ACD79D}" destId="{72AD28D1-2C76-48B8-8A6B-14717D090E69}" srcOrd="1" destOrd="0" presId="urn:microsoft.com/office/officeart/2005/8/layout/venn1"/>
    <dgm:cxn modelId="{BE0E6280-CAFC-4B00-894E-6FBC088312E0}" srcId="{F124094A-E70E-4A83-83A3-F76D2F06DDEA}" destId="{68C8D31C-2173-48CA-9A1B-E42873B1267B}" srcOrd="0" destOrd="0" parTransId="{8FEB2E6E-F07D-4E37-A532-48856685B989}" sibTransId="{251B9927-7797-43AC-8A32-5420679AB3BC}"/>
    <dgm:cxn modelId="{37D2689A-516A-4E68-87BB-DC6F67AFA204}" srcId="{F124094A-E70E-4A83-83A3-F76D2F06DDEA}" destId="{4D71158F-A10C-42F2-83CD-689A36ACD79D}" srcOrd="1" destOrd="0" parTransId="{ECBB7C21-9340-452E-94CD-6C8232909E66}" sibTransId="{F0CC583B-2FBE-4F4D-9692-D435DBDD0FDD}"/>
    <dgm:cxn modelId="{D39DCBA8-BB7F-4EAE-B89A-098C67C1B0DA}" type="presOf" srcId="{3BF9EBC4-3A04-4A0A-838F-1EB4A3D1D06D}" destId="{9C2CDB1B-6770-4232-90A9-CDFB57AF7022}" srcOrd="0" destOrd="0" presId="urn:microsoft.com/office/officeart/2005/8/layout/venn1"/>
    <dgm:cxn modelId="{77C538B0-5B05-4950-85DA-FE678F7F8A31}" srcId="{F124094A-E70E-4A83-83A3-F76D2F06DDEA}" destId="{3BF9EBC4-3A04-4A0A-838F-1EB4A3D1D06D}" srcOrd="2" destOrd="0" parTransId="{D8264105-8CB7-44A7-955F-3BB328999983}" sibTransId="{A998D5C6-7950-4680-9E98-1CA11CC6F142}"/>
    <dgm:cxn modelId="{22E1C2B6-2FF4-4D05-884B-1BE6B055E1C6}" type="presOf" srcId="{3BF9EBC4-3A04-4A0A-838F-1EB4A3D1D06D}" destId="{AAF1B8E1-2B17-4C87-A4EF-77AE3DB20BC0}" srcOrd="1" destOrd="0" presId="urn:microsoft.com/office/officeart/2005/8/layout/venn1"/>
    <dgm:cxn modelId="{5CD5D2BA-04EF-478E-98E5-EC7FC4DCC719}" type="presParOf" srcId="{6CFE415D-B304-4E2D-8D05-1BBAEDF233E1}" destId="{CBB798E6-19DB-4E12-975D-BC2CEE66EBED}" srcOrd="0" destOrd="0" presId="urn:microsoft.com/office/officeart/2005/8/layout/venn1"/>
    <dgm:cxn modelId="{3C2644C2-DDE4-41C7-9FE4-25FB92E3F2B3}" type="presParOf" srcId="{6CFE415D-B304-4E2D-8D05-1BBAEDF233E1}" destId="{1A05CFA2-D11D-4388-A73A-F2E1AA20D845}" srcOrd="1" destOrd="0" presId="urn:microsoft.com/office/officeart/2005/8/layout/venn1"/>
    <dgm:cxn modelId="{19C47C79-F6A0-4C28-A3C9-D7FC2B1C27CD}" type="presParOf" srcId="{6CFE415D-B304-4E2D-8D05-1BBAEDF233E1}" destId="{2F5E2A88-2B1E-4836-A8F2-1043DEFD501E}" srcOrd="2" destOrd="0" presId="urn:microsoft.com/office/officeart/2005/8/layout/venn1"/>
    <dgm:cxn modelId="{AFB89042-B27E-4630-8EBD-7340F437FA1C}" type="presParOf" srcId="{6CFE415D-B304-4E2D-8D05-1BBAEDF233E1}" destId="{72AD28D1-2C76-48B8-8A6B-14717D090E69}" srcOrd="3" destOrd="0" presId="urn:microsoft.com/office/officeart/2005/8/layout/venn1"/>
    <dgm:cxn modelId="{57492D8C-BC1E-4866-8711-8C2B6BE2D765}" type="presParOf" srcId="{6CFE415D-B304-4E2D-8D05-1BBAEDF233E1}" destId="{9C2CDB1B-6770-4232-90A9-CDFB57AF7022}" srcOrd="4" destOrd="0" presId="urn:microsoft.com/office/officeart/2005/8/layout/venn1"/>
    <dgm:cxn modelId="{FDB1E24F-7223-4CA1-8B28-7AFFD4B87743}" type="presParOf" srcId="{6CFE415D-B304-4E2D-8D05-1BBAEDF233E1}" destId="{AAF1B8E1-2B17-4C87-A4EF-77AE3DB20B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98E6-19DB-4E12-975D-BC2CEE66EBED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Retail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 Advisor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[Banks, Insurance companies]</a:t>
          </a:r>
          <a:br>
            <a:rPr lang="en-US" sz="1800" kern="1200" dirty="0"/>
          </a:br>
          <a:endParaRPr lang="en-US" sz="1800" kern="1200" dirty="0"/>
        </a:p>
      </dsp:txBody>
      <dsp:txXfrm>
        <a:off x="2871893" y="636693"/>
        <a:ext cx="2384213" cy="1463040"/>
      </dsp:txXfrm>
    </dsp:sp>
    <dsp:sp modelId="{2F5E2A88-2B1E-4836-A8F2-1043DEFD501E}">
      <dsp:nvSpPr>
        <dsp:cNvPr id="0" name=""/>
        <dsp:cNvSpPr/>
      </dsp:nvSpPr>
      <dsp:spPr>
        <a:xfrm>
          <a:off x="3628317" y="2122524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[Mint + Robinhood] </a:t>
          </a:r>
        </a:p>
      </dsp:txBody>
      <dsp:txXfrm>
        <a:off x="4622642" y="2962417"/>
        <a:ext cx="1950720" cy="1788160"/>
      </dsp:txXfrm>
    </dsp:sp>
    <dsp:sp modelId="{9C2CDB1B-6770-4232-90A9-CDFB57AF7022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Robo Advisor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[Vanguard, </a:t>
          </a:r>
          <a:r>
            <a:rPr lang="en-US" sz="1800" kern="1200" dirty="0" err="1"/>
            <a:t>Fidelty</a:t>
          </a:r>
          <a:r>
            <a:rPr lang="en-US" sz="1800" kern="1200" dirty="0"/>
            <a:t>, </a:t>
          </a:r>
          <a:r>
            <a:rPr lang="en-US" sz="1800" kern="1200" dirty="0" err="1"/>
            <a:t>Wealthfront</a:t>
          </a:r>
          <a:r>
            <a:rPr lang="en-US" sz="1800" kern="1200" dirty="0"/>
            <a:t>, Betterment]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C643-69AC-496A-95F3-5005869F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B3F31-1BD4-40BA-8A21-59485589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BFB9-BDF1-47EB-92BB-07F2E5F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827D-1BB6-41E0-AC2E-5E32B1D3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D68F-C69C-4326-87FC-88279AB4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F306-E5FA-4DF5-A974-CAFB2F17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E8355-BD46-4645-8E60-CD2970E6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7E4D-9D68-4945-91E2-E2E4C7F5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F8E9-34DE-43B0-A806-B0636A92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F9A5-2B2D-42EA-AE86-EF18B216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63D1C-99E7-4847-B4A2-556EA909D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3847-5228-4C6F-9D63-443A7BDF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19BA-75B6-4041-B3B2-68DA5F9A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9CA1-F614-471C-8CBA-1E672577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EA03-224B-4A86-BD29-B4F4C251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F630-2996-40E9-BBAA-2D67685D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40D8-F791-4713-AB57-81243151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3D1F-D926-486C-8EE8-BBE37D6C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66F1-163F-4B1E-9276-41DF9C4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C55B-B5FE-4E2B-AAAD-6F999977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83E-9CF8-4519-9B6C-1B8B3BBD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B7EF-1855-48FB-B702-3D46EB39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2CF9-48CA-4DB7-A6F4-D50F4C0F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94B8-7220-460C-B431-E471971C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295F-F7D2-44D4-8F03-F75F957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A15-0046-4BFC-A6A3-0CC18EA7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B2F8-3AFD-4A89-851A-83D3D0BA2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AD0DB-01BB-4CD8-82E4-C9D2CF85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DAE9-2204-467E-BD8C-04B28B29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D200-B60F-4CD1-BCAF-7FA59C50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AF604-B7FF-4742-8C34-4D267A03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88F2-CF15-4CF9-AFA7-CDA0492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C777-03E2-4100-9A4C-44708577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0E78E-A13F-443F-AFB1-7DA8D6F7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1B5ED-6DE2-4E65-A7D0-81295A6E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71B42-AC8C-4F0C-8A35-1E1F0296C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B20BB-327E-4D8E-8B59-954A9D08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FBB5A-E3BD-45A6-BBB3-F8F8EE10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13F03-E35C-4B2B-B663-7F3D708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645-28E8-4CD4-93AA-8CE237DD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B85D-AC39-41E4-8C7A-F52A4D3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A1FD4-2B25-4533-9703-D15C2D03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BCF7A-7AB0-409B-AC01-6E253E77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51C57-2350-4378-9145-C8B8BD31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6458-8DF6-42A2-BA36-5AD31A2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5F2F-9C72-4D7C-9C1B-A66B9A2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156-6B61-407A-88E3-D9EC71E6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152-600A-470A-8BB0-66D39414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6113-28F0-4EF8-ACC1-2994F58B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A067-9C6E-4827-9168-0CE40666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E6092-A9B6-498D-92F2-9FA29523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E2AB-213F-4074-94F9-BD31D971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0DDE-F337-42A9-BC18-4B1B2D94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3497E-12E2-4CA0-85A0-ED2C6088B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25F5C-23F5-4F0D-9779-91AAB1DF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F1F5-7A60-4B32-BE62-40CC51F2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0C2E-DD0F-4A5B-B620-E4A2B7C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7381-AC26-4BC9-83E7-2FA51933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647D1-39AF-45AA-AFFA-4F0B38E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29DA-1884-4E00-9574-A8D66679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7486-A2AD-46DC-BAFC-A82391B78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5AE3-2125-4780-B321-389524EFEFA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99D1-0FE6-436F-ABA8-B79CA5E7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5C68-120C-4653-81BA-1B3AED2EF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7B43-5CB2-419D-9DF8-944EAE73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E3222-7AD0-4029-BD2E-EBFF9A3E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Financial Advice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BA6F5-FA03-4534-B78B-C077C6D67729}"/>
              </a:ext>
            </a:extLst>
          </p:cNvPr>
          <p:cNvSpPr txBox="1"/>
          <p:nvPr/>
        </p:nvSpPr>
        <p:spPr>
          <a:xfrm>
            <a:off x="1536970" y="5437762"/>
            <a:ext cx="93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13420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E3222-7AD0-4029-BD2E-EBFF9A3E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Financial Services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227333-2120-4FB5-B96C-7BDEFF679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492325"/>
              </p:ext>
            </p:extLst>
          </p:nvPr>
        </p:nvGraphicFramePr>
        <p:xfrm>
          <a:off x="2803787" y="1181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2E28F7-BED8-4F79-8FC4-C2793C31E127}"/>
              </a:ext>
            </a:extLst>
          </p:cNvPr>
          <p:cNvSpPr/>
          <p:nvPr/>
        </p:nvSpPr>
        <p:spPr>
          <a:xfrm>
            <a:off x="637563" y="2045228"/>
            <a:ext cx="3414320" cy="386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Fails to consider: </a:t>
            </a:r>
          </a:p>
          <a:p>
            <a:pPr algn="ctr"/>
            <a:r>
              <a:rPr lang="en-US" dirty="0"/>
              <a:t>[Insurance]</a:t>
            </a:r>
          </a:p>
          <a:p>
            <a:pPr algn="ctr"/>
            <a:r>
              <a:rPr lang="en-US" dirty="0"/>
              <a:t>Non-steady income </a:t>
            </a:r>
            <a:br>
              <a:rPr lang="en-US" dirty="0"/>
            </a:br>
            <a:r>
              <a:rPr lang="en-US" dirty="0"/>
              <a:t>(non-W2 employees)</a:t>
            </a:r>
          </a:p>
          <a:p>
            <a:pPr algn="ctr"/>
            <a:r>
              <a:rPr lang="en-US" dirty="0"/>
              <a:t>Non-standard income producing assets/gig work (</a:t>
            </a:r>
            <a:r>
              <a:rPr lang="en-US" dirty="0" err="1"/>
              <a:t>AirBnB</a:t>
            </a:r>
            <a:r>
              <a:rPr lang="en-US" dirty="0"/>
              <a:t>, </a:t>
            </a:r>
            <a:r>
              <a:rPr lang="en-US" dirty="0" err="1"/>
              <a:t>UpWork</a:t>
            </a:r>
            <a:r>
              <a:rPr lang="en-US" dirty="0"/>
              <a:t>, Etsy)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Income sources are diversifying; Increased unique attributes of investors (more buckets, more individualized, different life paths) </a:t>
            </a:r>
            <a:r>
              <a:rPr lang="en-US" dirty="0">
                <a:sym typeface="Wingdings" panose="05000000000000000000" pitchFamily="2" charset="2"/>
              </a:rPr>
              <a:t> confluence of these trends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14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90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Evolution of Financial Advice</vt:lpstr>
      <vt:lpstr>Consumer Financial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Financial Advice</dc:title>
  <dc:creator>Rina Niles</dc:creator>
  <cp:lastModifiedBy>Rina Niles</cp:lastModifiedBy>
  <cp:revision>4</cp:revision>
  <dcterms:created xsi:type="dcterms:W3CDTF">2021-03-17T13:11:23Z</dcterms:created>
  <dcterms:modified xsi:type="dcterms:W3CDTF">2021-03-18T01:35:34Z</dcterms:modified>
</cp:coreProperties>
</file>