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0EE46D-AE73-4CCD-A43A-A9A77E14EC8B}">
  <a:tblStyle styleId="{310EE46D-AE73-4CCD-A43A-A9A77E14E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c3edb930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c3edb93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c3edb930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c3edb930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3edb930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3edb930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c3edb930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c3edb930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c1be20f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c1be20f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c3edb930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c3edb93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c3edb930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c3edb93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c3edb930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c3edb930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c3edb930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c3edb930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c3edb93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c3edb93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c3edb930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c3edb93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1" Type="http://schemas.openxmlformats.org/officeDocument/2006/relationships/slide" Target="/ppt/slides/slide11.xml"/><Relationship Id="rId10" Type="http://schemas.openxmlformats.org/officeDocument/2006/relationships/slide" Target="/ppt/slides/slide10.xml"/><Relationship Id="rId12" Type="http://schemas.openxmlformats.org/officeDocument/2006/relationships/slide" Target="/ppt/slides/slide12.xml"/><Relationship Id="rId9" Type="http://schemas.openxmlformats.org/officeDocument/2006/relationships/slide" Target="/ppt/slides/slide9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92850" y="2162550"/>
            <a:ext cx="41583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419" sz="3220">
                <a:solidFill>
                  <a:schemeClr val="dk1"/>
                </a:solidFill>
              </a:rPr>
              <a:t>Diccionario de Datos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2"/>
          <p:cNvGraphicFramePr/>
          <p:nvPr/>
        </p:nvGraphicFramePr>
        <p:xfrm>
          <a:off x="2344125" y="19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{310EE46D-AE73-4CCD-A43A-A9A77E14EC8B}</a:tableStyleId>
              </a:tblPr>
              <a:tblGrid>
                <a:gridCol w="2266625"/>
                <a:gridCol w="2266625"/>
                <a:gridCol w="2266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COLUMNA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TIPO DE DATO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state_id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primaria única, que representa cada estado.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state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Nombre del Estado.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50" y="2001000"/>
            <a:ext cx="1543489" cy="1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603050" y="1525200"/>
            <a:ext cx="725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state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3"/>
          <p:cNvGraphicFramePr/>
          <p:nvPr/>
        </p:nvGraphicFramePr>
        <p:xfrm>
          <a:off x="2323975" y="29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{310EE46D-AE73-4CCD-A43A-A9A77E14EC8B}</a:tableStyleId>
              </a:tblPr>
              <a:tblGrid>
                <a:gridCol w="1246550"/>
                <a:gridCol w="1412150"/>
                <a:gridCol w="4161325"/>
              </a:tblGrid>
              <a:tr h="75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COLUMNA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TIPO DE DATO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user_id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BIGINT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primaria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única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, que referencia a cada usuario de la tabla user_google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Nombre del usuario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creation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DATETIME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Fecha de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creación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de la cuenta.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review_count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Cantidad de reseñas realizadas por el usuario.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stars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Promedio de estrellas asignado en sus reseñas.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7" name="Google Shape;127;p23"/>
          <p:cNvSpPr txBox="1"/>
          <p:nvPr/>
        </p:nvSpPr>
        <p:spPr>
          <a:xfrm>
            <a:off x="378825" y="918225"/>
            <a:ext cx="1586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user_google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38" y="1465600"/>
            <a:ext cx="2019175" cy="2443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4"/>
          <p:cNvGraphicFramePr/>
          <p:nvPr/>
        </p:nvGraphicFramePr>
        <p:xfrm>
          <a:off x="18297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{310EE46D-AE73-4CCD-A43A-A9A77E14EC8B}</a:tableStyleId>
              </a:tblPr>
              <a:tblGrid>
                <a:gridCol w="2413000"/>
                <a:gridCol w="2413000"/>
                <a:gridCol w="2413000"/>
              </a:tblGrid>
              <a:tr h="55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COLUMNA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TIPO DE DATO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user_id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primaria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única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, que referencia a cada usuario de la tabla user_yelp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Nombre del usuario.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creation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TIMESTAMP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Fecha de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creación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de la cuenta.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review_count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Cantidad de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reseñas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realizadas por el usuario.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influence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stars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Promedio de estrellas otorgado por el usuario.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4" name="Google Shape;134;p24"/>
          <p:cNvSpPr txBox="1"/>
          <p:nvPr/>
        </p:nvSpPr>
        <p:spPr>
          <a:xfrm>
            <a:off x="256700" y="794975"/>
            <a:ext cx="1299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user_yelp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075"/>
            <a:ext cx="1600200" cy="2196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25250" y="2130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" name="Google Shape;60;p14"/>
          <p:cNvSpPr txBox="1"/>
          <p:nvPr/>
        </p:nvSpPr>
        <p:spPr>
          <a:xfrm>
            <a:off x="58450" y="26879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" name="Google Shape;61;p14"/>
          <p:cNvSpPr txBox="1"/>
          <p:nvPr/>
        </p:nvSpPr>
        <p:spPr>
          <a:xfrm>
            <a:off x="58450" y="33566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" name="Google Shape;62;p14"/>
          <p:cNvSpPr txBox="1"/>
          <p:nvPr/>
        </p:nvSpPr>
        <p:spPr>
          <a:xfrm>
            <a:off x="167750" y="3916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4"/>
          <p:cNvSpPr txBox="1"/>
          <p:nvPr/>
        </p:nvSpPr>
        <p:spPr>
          <a:xfrm>
            <a:off x="292225" y="43586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" name="Google Shape;64;p14"/>
          <p:cNvSpPr txBox="1"/>
          <p:nvPr/>
        </p:nvSpPr>
        <p:spPr>
          <a:xfrm>
            <a:off x="0" y="876800"/>
            <a:ext cx="9144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reviews_yelp</a:t>
            </a:r>
            <a:r>
              <a:rPr lang="es-419" sz="1500">
                <a:solidFill>
                  <a:schemeClr val="dk1"/>
                </a:solidFill>
              </a:rPr>
              <a:t>				. . . . . . page 3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business_google</a:t>
            </a:r>
            <a:r>
              <a:rPr lang="es-419" sz="1500">
                <a:solidFill>
                  <a:schemeClr val="dk1"/>
                </a:solidFill>
              </a:rPr>
              <a:t>			. . . . . . page 4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bussiness_yelp</a:t>
            </a:r>
            <a:r>
              <a:rPr lang="es-419" sz="1500">
                <a:solidFill>
                  <a:schemeClr val="dk1"/>
                </a:solidFill>
              </a:rPr>
              <a:t>				. . . . . . page 5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hlink"/>
                </a:solidFill>
                <a:uFill>
                  <a:noFill/>
                </a:uFill>
                <a:hlinkClick action="ppaction://hlinksldjump" r:id="rId6"/>
              </a:rPr>
              <a:t>Categories</a:t>
            </a:r>
            <a:r>
              <a:rPr lang="es-419" sz="1500">
                <a:solidFill>
                  <a:schemeClr val="dk1"/>
                </a:solidFill>
              </a:rPr>
              <a:t>				. . . . . . page 6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hlink"/>
                </a:solidFill>
                <a:uFill>
                  <a:noFill/>
                </a:uFill>
                <a:hlinkClick action="ppaction://hlinksldjump" r:id="rId7"/>
              </a:rPr>
              <a:t>categories_google</a:t>
            </a:r>
            <a:r>
              <a:rPr lang="es-419" sz="1500">
                <a:solidFill>
                  <a:schemeClr val="dk1"/>
                </a:solidFill>
              </a:rPr>
              <a:t>			. . . . . . page 7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hlink"/>
                </a:solidFill>
                <a:uFill>
                  <a:noFill/>
                </a:uFill>
                <a:hlinkClick action="ppaction://hlinksldjump" r:id="rId8"/>
              </a:rPr>
              <a:t>categories_yelp</a:t>
            </a:r>
            <a:r>
              <a:rPr lang="es-419" sz="1500">
                <a:solidFill>
                  <a:schemeClr val="dk1"/>
                </a:solidFill>
              </a:rPr>
              <a:t>				. . . . . . page 8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hlink"/>
                </a:solidFill>
                <a:uFill>
                  <a:noFill/>
                </a:uFill>
                <a:hlinkClick action="ppaction://hlinksldjump" r:id="rId9"/>
              </a:rPr>
              <a:t>reviews_google</a:t>
            </a:r>
            <a:r>
              <a:rPr lang="es-419" sz="1500">
                <a:solidFill>
                  <a:schemeClr val="dk1"/>
                </a:solidFill>
              </a:rPr>
              <a:t>				. . . . . . page 9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</a:rPr>
              <a:t>  </a:t>
            </a:r>
            <a:r>
              <a:rPr lang="es-419" sz="1500">
                <a:solidFill>
                  <a:schemeClr val="hlink"/>
                </a:solidFill>
                <a:uFill>
                  <a:noFill/>
                </a:uFill>
                <a:hlinkClick action="ppaction://hlinksldjump" r:id="rId10"/>
              </a:rPr>
              <a:t>state</a:t>
            </a:r>
            <a:r>
              <a:rPr lang="es-419" sz="1500">
                <a:solidFill>
                  <a:schemeClr val="dk1"/>
                </a:solidFill>
              </a:rPr>
              <a:t>					  . . . . . . page 10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</a:rPr>
              <a:t>  </a:t>
            </a:r>
            <a:r>
              <a:rPr lang="es-419" sz="1500">
                <a:solidFill>
                  <a:schemeClr val="hlink"/>
                </a:solidFill>
                <a:uFill>
                  <a:noFill/>
                </a:uFill>
                <a:hlinkClick action="ppaction://hlinksldjump" r:id="rId11"/>
              </a:rPr>
              <a:t>user_google</a:t>
            </a:r>
            <a:r>
              <a:rPr lang="es-419" sz="1500">
                <a:solidFill>
                  <a:schemeClr val="dk1"/>
                </a:solidFill>
              </a:rPr>
              <a:t>				  . . . . . . page 11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</a:rPr>
              <a:t>  </a:t>
            </a:r>
            <a:r>
              <a:rPr lang="es-419" sz="1500">
                <a:solidFill>
                  <a:schemeClr val="hlink"/>
                </a:solidFill>
                <a:uFill>
                  <a:noFill/>
                </a:uFill>
                <a:hlinkClick action="ppaction://hlinksldjump" r:id="rId12"/>
              </a:rPr>
              <a:t>user_yelp</a:t>
            </a:r>
            <a:r>
              <a:rPr lang="es-419" sz="1500">
                <a:solidFill>
                  <a:schemeClr val="dk1"/>
                </a:solidFill>
              </a:rPr>
              <a:t>				  . . . . . . page 12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79400" y="160375"/>
            <a:ext cx="98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ÍNDICE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5"/>
          <p:cNvGraphicFramePr/>
          <p:nvPr/>
        </p:nvGraphicFramePr>
        <p:xfrm>
          <a:off x="2259075" y="14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{310EE46D-AE73-4CCD-A43A-A9A77E14EC8B}</a:tableStyleId>
              </a:tblPr>
              <a:tblGrid>
                <a:gridCol w="1526775"/>
                <a:gridCol w="2219825"/>
                <a:gridCol w="3138325"/>
              </a:tblGrid>
              <a:tr h="7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COLUMNA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TIPO DE DATO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review_id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primaria única que identifica cada reseña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user_id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lave foránea que referencia la tabla de </a:t>
                      </a: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user_yelp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business_id 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BIGINT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lave foránea que referencia a la tabla </a:t>
                      </a: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business_yelp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stars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sentiment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Resultado del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análisis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de sentimiento realizado a la columna de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reseñas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, donde 0 es negativo, 1 es neutral y 2 es positivo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date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Fecha en la que se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realizó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la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reseña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294850" y="868400"/>
            <a:ext cx="16533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reviews_yelp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3" y="1416675"/>
            <a:ext cx="1954275" cy="231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6"/>
          <p:cNvGraphicFramePr/>
          <p:nvPr/>
        </p:nvGraphicFramePr>
        <p:xfrm>
          <a:off x="2213950" y="510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{310EE46D-AE73-4CCD-A43A-A9A77E14EC8B}</a:tableStyleId>
              </a:tblPr>
              <a:tblGrid>
                <a:gridCol w="1669875"/>
                <a:gridCol w="1611400"/>
                <a:gridCol w="3648775"/>
              </a:tblGrid>
              <a:tr h="56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COLUMNA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TIPO DE DATO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gmad_id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primaria representativa de cada comercio dentro de la tabla.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Nombre del comercio.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latitude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Latitud correspondiente a la ubicación del comercio.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longitude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Longitud correspondiente a la ubicación del comercio.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avg_</a:t>
                      </a: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stars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Promedio de estrellas asignado por las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reseñas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de los clientes.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state_id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foránea que hace referencia a la tabla state, en la cual se encuentran los nombres de los estados.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0" y="1161350"/>
            <a:ext cx="2063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business_google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5" y="1818675"/>
            <a:ext cx="1909150" cy="2343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7"/>
          <p:cNvGraphicFramePr/>
          <p:nvPr/>
        </p:nvGraphicFramePr>
        <p:xfrm>
          <a:off x="2046950" y="70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{310EE46D-AE73-4CCD-A43A-A9A77E14EC8B}</a:tableStyleId>
              </a:tblPr>
              <a:tblGrid>
                <a:gridCol w="1436075"/>
                <a:gridCol w="1544600"/>
                <a:gridCol w="4116375"/>
              </a:tblGrid>
              <a:tr h="52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COLUMNA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TIPO DE DATO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business_id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primaria representativa de cada comercio dentro de la tabla.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Nombre del comercio.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latitude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Latitud correspondiente a la ubicación del comercio.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longitude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Longitud correspondiente a la ubicación del comercio.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avg_</a:t>
                      </a: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stars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Promedio de estrellas asignado por las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reseñas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de los clientes.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state_id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foránea que hace referencia a la tabla state, en la cual se encuentran los nombres de los estados.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56325" y="971100"/>
            <a:ext cx="1905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business_yelp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50" y="1539775"/>
            <a:ext cx="1742150" cy="206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8"/>
          <p:cNvGraphicFramePr/>
          <p:nvPr/>
        </p:nvGraphicFramePr>
        <p:xfrm>
          <a:off x="2861200" y="212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{310EE46D-AE73-4CCD-A43A-A9A77E14EC8B}</a:tableStyleId>
              </a:tblPr>
              <a:tblGrid>
                <a:gridCol w="1306375"/>
                <a:gridCol w="1465050"/>
                <a:gridCol w="285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COLUMNA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TIPO DE DATO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categories_id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primaria que representa cada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categoría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name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Nombre de la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categoría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2" name="Google Shape;92;p18"/>
          <p:cNvSpPr txBox="1"/>
          <p:nvPr/>
        </p:nvSpPr>
        <p:spPr>
          <a:xfrm>
            <a:off x="569838" y="1595575"/>
            <a:ext cx="1443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Categories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50" y="2104737"/>
            <a:ext cx="1760475" cy="13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25" y="2089250"/>
            <a:ext cx="1710350" cy="1326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9"/>
          <p:cNvGraphicFramePr/>
          <p:nvPr/>
        </p:nvGraphicFramePr>
        <p:xfrm>
          <a:off x="2235600" y="175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{310EE46D-AE73-4CCD-A43A-A9A77E14EC8B}</a:tableStyleId>
              </a:tblPr>
              <a:tblGrid>
                <a:gridCol w="1509550"/>
                <a:gridCol w="1259075"/>
                <a:gridCol w="4139775"/>
              </a:tblGrid>
              <a:tr h="48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COLUMNA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TIPO DE DATO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gmap_id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foránea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que referencia a los comercios ubicados dentro de la tabla llamada business_google.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6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categories_id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foránea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que referencia al cada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categoría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dentro de la tabla categories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0" name="Google Shape;100;p19"/>
          <p:cNvSpPr txBox="1"/>
          <p:nvPr/>
        </p:nvSpPr>
        <p:spPr>
          <a:xfrm>
            <a:off x="-36200" y="1387800"/>
            <a:ext cx="2221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categories_google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62025" y="1845350"/>
            <a:ext cx="20718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categories_yelp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26740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{310EE46D-AE73-4CCD-A43A-A9A77E14EC8B}</a:tableStyleId>
              </a:tblPr>
              <a:tblGrid>
                <a:gridCol w="1247650"/>
                <a:gridCol w="2577850"/>
                <a:gridCol w="2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COLUMNA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TIPO DE DATO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business_id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foránea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que referencia a los comercios ubicados dentro de la tabla llamada business_yelp.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categories_id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foránea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que referencia al cada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categoría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dentro de la tabla categories.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22" y="2396443"/>
            <a:ext cx="2071800" cy="130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1"/>
          <p:cNvGraphicFramePr/>
          <p:nvPr/>
        </p:nvGraphicFramePr>
        <p:xfrm>
          <a:off x="1980125" y="6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{310EE46D-AE73-4CCD-A43A-A9A77E14EC8B}</a:tableStyleId>
              </a:tblPr>
              <a:tblGrid>
                <a:gridCol w="1552975"/>
                <a:gridCol w="1836850"/>
                <a:gridCol w="3849175"/>
              </a:tblGrid>
              <a:tr h="4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COLUMNA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TIPO DE DATO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review_id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user_id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foránea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que referencia la tabla de user_google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time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TIMESTAMP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fecha en la que se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realizó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la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reseña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gmap_id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clave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foránea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que referencia a la tabla bussiness_google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stars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sentiment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date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TIMESTAMP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fecha en la que el comercio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realizó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la respuesta a la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reseña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resp_sentiment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resultado del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análisis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de sentimiento realizado a la columna de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reseñas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, donde 0 es negativo, 1 es neutral y 2 es positivo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resp_date</a:t>
                      </a:r>
                      <a:r>
                        <a:rPr b="1" lang="es-419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TIMESTAMP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resultado del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análisis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 de sentimiento realizado a la columna de 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reseñas</a:t>
                      </a:r>
                      <a:r>
                        <a:rPr lang="es-419" sz="1200">
                          <a:solidFill>
                            <a:schemeClr val="dk1"/>
                          </a:solidFill>
                        </a:rPr>
                        <a:t>, donde 0 es negativo, 1 es neutral y 2 es positivo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3" name="Google Shape;113;p21"/>
          <p:cNvSpPr txBox="1"/>
          <p:nvPr/>
        </p:nvSpPr>
        <p:spPr>
          <a:xfrm>
            <a:off x="0" y="1162350"/>
            <a:ext cx="19203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reviews_google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8450"/>
            <a:ext cx="1615500" cy="253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