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65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raff" initials="AG" lastIdx="1" clrIdx="0">
    <p:extLst>
      <p:ext uri="{19B8F6BF-5375-455C-9EA6-DF929625EA0E}">
        <p15:presenceInfo xmlns:p15="http://schemas.microsoft.com/office/powerpoint/2012/main" userId="Andrew Gra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54" autoAdjust="0"/>
  </p:normalViewPr>
  <p:slideViewPr>
    <p:cSldViewPr snapToGrid="0">
      <p:cViewPr>
        <p:scale>
          <a:sx n="100" d="100"/>
          <a:sy n="100" d="100"/>
        </p:scale>
        <p:origin x="106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23:47:09.85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23:47:09.85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1E41DE-94A7-496C-9D46-70C7C5D3FD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65B84-DA51-4D21-B3D2-5FE25F28E6A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705CE-0EF0-4543-857A-C22473CEC63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2214E-E359-412F-AF4F-70EE036B343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43C54E-A9BD-4927-91BF-6AD2394A4139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28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A036F-EA30-4D94-B19E-BCCD7FF00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998" y="899998"/>
            <a:ext cx="6119996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493BF-E64F-48A8-91C5-08E576373DE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FB0F0F1-E946-4431-9699-1A91673297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EEB2-6232-4E8D-B9F2-9BE85311839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B720F-D6EB-4D7C-8644-8D6110479C5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4EB3-F110-4BFE-919F-567CB2D79B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ED81B9B7-C82F-442E-8A7D-2A6E77B177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A10BEEC-FFA4-41E7-B9C5-3E5AD9E6B08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74292F-C519-46DE-AA08-E7005B57D5A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7104855-9034-499A-AACD-C4B0C2663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097673E-BAB2-43AF-9BBA-E32B0AB2C1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>
            <a:spAutoFit/>
          </a:bodyPr>
          <a:lstStyle/>
          <a:p>
            <a:pPr lvl="0"/>
            <a:r>
              <a:rPr lang="en-US"/>
              <a:t>Add numbers to all slides</a:t>
            </a:r>
          </a:p>
          <a:p>
            <a:pPr lvl="0"/>
            <a:r>
              <a:rPr lang="en-US"/>
              <a:t>There is Boise State templates – you might want to use those.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356369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2F1DC31-12EE-40E6-B1FF-978BC3D49A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8F1EE-C718-46CE-9BE0-2987F586608F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39EA23-7373-4146-893D-B94D4E844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BFB654F-0A13-4739-B095-EAB5E8967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Do a live demo – it should not take long time or requires elaborate connections to some servers. Everything runs local. Just to make sure have all the windows open for demo.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EF5EF3-E0A8-43BC-BDB5-108039FEEA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4AA85A-EFFD-4526-84AB-5D9820225F0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63E96B2-CB5A-465A-BB1B-7239043C7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559DE1-A590-430C-9B14-9861E03F9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F2F0480-97D4-4767-A230-4742C77227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6A0CB-8EA4-4B14-A32E-F91CE0E0DA2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A84A741-B7BA-4986-86DD-EA0ED35FA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D068C26-53C5-4EBD-B310-70E4565F0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Make a case somewhere that with TSL we can make less test cases by reducing categories or collapsing some values of a category together. For example, for an integer input instead of have positive, zero and negative choices, we reduce it no zero and non-zero. With such approach we coarsen the test suite. While CASA allows us to stay at the same granularity level, but still give us a smaller test suite due to t-way coverage optimization.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5AFF72-8D3F-4B15-B8CD-7D43A39DFD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9170FD-C6FA-41DA-8976-545B57CA7A6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76EB389-8239-49BC-80C5-133767763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509926-A877-436A-A350-EC9BFAA1B6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 bit better formating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94D985-F584-4091-A36E-0E85713A0B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B1100F-B4D8-42F6-98B6-7C0A66D9F6DB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9F64607-D81C-41C6-9B4E-A05C767ED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6E7B1AB-7969-4F42-B9BC-D67ED60E2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4004AFF-4509-4525-80B8-2D7335340B2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48D502-4025-4887-BD1C-F7401EBA8DD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FBC042-4B0C-40A1-AD8C-88166ED4B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8189B0D-495B-417B-916C-CF4A52FE8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5D84C18-05DB-4624-9F2B-C85CB7CFA8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94993A-D477-4514-B0DC-3ACC9DD40F0E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A4BEE2B-50CD-49EC-831B-83AAD7D1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97E419-F242-4920-BA89-03EFE13F9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31BA92-17AF-4579-AB6F-38D0218A599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60B9F3-93A9-4D57-A0D5-D45DA56A128D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F7B0DA9-B903-464A-A46B-AF6159383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044ACE-857A-439B-A311-47426218BB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am afraid that t-way combination is not clear here. Can you give a simple example: 3 categories and each has 2 choice. I think we had something like that: </a:t>
            </a:r>
          </a:p>
          <a:p>
            <a:pPr lvl="0"/>
            <a:r>
              <a:rPr lang="en-US" dirty="0"/>
              <a:t>The show 2-way (pairwise) result vs exhaustive result. Without such example it will not click for the committee.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will add a slide on this tomorrow.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40378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674-E7EE-4E2E-9CC7-DF4C086265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2D2A6-1F03-4A59-BDF5-27C709CBAF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5894-8AEA-4CD1-8513-6F99488C82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D76E-5CEF-4377-83E2-3B9411B22B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713C-8B2D-4C33-9613-58E73663C7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1F17B-5955-44B1-A2A1-4D8095E58C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1141-A266-4F66-8499-7AB0380D37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BBE6-A2BD-43A4-9F68-B9D2942E488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4A10-C57D-4169-8067-8604063ADB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6265-8070-4904-8CA2-3AEF04C5A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6EEA-BB69-4626-8832-97E25A0602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36A232-76ED-4C91-BB28-CF1F693EAA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316E7-8544-41D4-BCEF-B125FD937F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15898"/>
            <a:ext cx="2266953" cy="44402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9D20-6430-43AE-9018-4257A5C03D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15898"/>
            <a:ext cx="6653210" cy="44402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924B-5A00-4467-B853-28FB948C61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45E2-3D3F-4FDC-84C7-66A6EA9B2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7AAD-CB82-4C34-952D-5A2F65ACA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9C475A-7D13-4D11-9E88-DE85DAA33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FBAF-2693-426D-85BB-5F28160097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C59E-2BF4-4007-9D75-F18059D9CE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FCDB-64A2-49CB-A9BD-426C3DC65E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8ACA-077C-4994-82EB-6245B8BB3C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0C68-B721-4AEC-8FBF-EF20D71E28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674A28-0485-4CD0-BB45-BB47D4B4D7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381B-C166-4C9D-9DDE-B1CCDE1B7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204-AF37-43AA-A6A1-FF84A0F00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766E-0312-436C-84AF-C03E1919E5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DD7-34E5-46A4-B82B-08A9D896C0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40DC-5FC7-4F1D-8AD1-EB8B50669B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F0C602-7E8A-4688-BDEE-BD931167B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9EE-B65D-412F-AD40-47A0045907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21BE-66B3-4756-9E3B-4BA1C8118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68427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B8E7-2DF0-496A-AFA0-F3D21421334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68427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E1781-F379-43B0-8023-27B9E5E14B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3AB4-78E4-47C2-84B2-3FA62EED15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8376-894D-4540-BFCB-2EC2D8B7C4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91F34E-334D-4294-980B-9B0211899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ECEF-945C-4ABC-9BEA-D9245606F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D4C2-DED8-43C1-A836-BD977F54D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3E71B-F84A-49C0-8621-BC3EDBC29F7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86DB2-FED8-46D9-857C-38F3E9EAA2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812B-66D7-483D-8169-0EDD5872B88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40472-6172-47A1-A182-8038008DF5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7F7FA-980F-42F5-90DC-F022A679B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445E0-2428-4481-9FA0-52DF243402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050D52-D907-43C6-A3BD-BA1DDFBA9A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B4A6-1C09-4F17-9E57-B3A4B7DD7B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F804-774F-40C3-A333-DDF3193D33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AF83-DF36-4E38-A030-7D78FEE37D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9982C-9075-4F4B-AAC3-E0EAC7AAB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400F72-CD71-443B-A323-A8100682C6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2C71B-E64F-4BB5-A01F-1396F319D0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5FE2D-6A32-46F0-8454-1CF82A4A94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5375-D4F0-42A7-943D-7930956B34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C12AB-F6E1-4767-9E73-8D24136386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85C-3C76-430A-A8EB-0CE6B16F6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F9A-C4FD-4B38-8374-59B904CDB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F8E-ED42-4ABB-AEEE-A676F282FA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B518-74E2-43FA-91A6-BDBAAFF57E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F958-E690-4127-A5C1-E8F7D940CB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F56D-C982-4573-9162-6C53DAEC01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E12AFA-2827-46A2-8E14-1C3D7BE83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DF78-90E7-4CDF-A2B2-47E869978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914C-6A4B-4C70-8737-A5A4DC734DF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733D-C0BE-4B3F-B3F1-05D4CCFDD1C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3DA63-FDE9-4F01-A819-1FFCB69834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9DF9-11C0-4F2D-B27C-3D5CDDC56A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A05E-879D-4493-8DC9-ADDE78F76B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BCABD8-ACFD-4831-9E43-00E8ACDC48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9BA18B5-A21E-4F51-A32B-D90249E9175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0997"/>
            <a:ext cx="7794363" cy="12056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4C6FFE8-0025-4613-A2D2-473456610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15999"/>
            <a:ext cx="7020004" cy="935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359D5-BCB4-4299-91BC-0F6C92EA1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67997"/>
            <a:ext cx="9072000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CB09-B94E-4D93-AC92-28C85D58C7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7698-737C-4BAA-A8B5-6D8C65CA29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4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A893-7BCA-4A5E-9CB5-0B1BBBBB79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815945D5-74DF-465E-AC60-77F977086C3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570" b="0" i="0" u="none" strike="noStrike" kern="1200" cap="none" spc="0" baseline="0">
          <a:solidFill>
            <a:srgbClr val="FFFFFF"/>
          </a:solidFill>
          <a:uFillTx/>
          <a:latin typeface="Liberation Sans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150"/>
        </a:spcAft>
        <a:buNone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Liberation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F5AD-25F3-46CC-9A57-8F5C3AD9E7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MS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E03F-A7F0-486A-9B3F-CD3DFD5B88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US" sz="3200" i="1">
                <a:latin typeface="Arial" pitchFamily="18"/>
              </a:rPr>
              <a:t>Integrating A Category-Partition Testing Tool With A Combinatorial Interaction Testing Tool To Product T-Way Adequate Test Frames</a:t>
            </a:r>
          </a:p>
          <a:p>
            <a:pPr lvl="0" algn="ctr"/>
            <a:endParaRPr lang="en-US" sz="3200" i="1">
              <a:latin typeface="Arial" pitchFamily="18"/>
            </a:endParaRPr>
          </a:p>
          <a:p>
            <a:pPr lvl="0" algn="ctr"/>
            <a:r>
              <a:rPr lang="en-US" sz="2000">
                <a:latin typeface="Arial" pitchFamily="18"/>
              </a:rPr>
              <a:t>Andrew Graff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1B8F-3DE6-4B93-9480-F765CCCECD2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 algn="l"/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361" y="1922214"/>
            <a:ext cx="1332719" cy="1245961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4962531" y="3312533"/>
            <a:ext cx="373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.constraints</a:t>
            </a:r>
            <a:r>
              <a:rPr lang="en-US" dirty="0"/>
              <a:t> file specifies our restrictions based on certain </a:t>
            </a:r>
            <a:r>
              <a:rPr lang="en-US" i="1" dirty="0"/>
              <a:t>choices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BD86B-7291-472F-B96F-269D1656F6A5}"/>
              </a:ext>
            </a:extLst>
          </p:cNvPr>
          <p:cNvSpPr txBox="1"/>
          <p:nvPr/>
        </p:nvSpPr>
        <p:spPr>
          <a:xfrm>
            <a:off x="4962532" y="4032131"/>
            <a:ext cx="3739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The rules in the </a:t>
            </a:r>
            <a:r>
              <a:rPr lang="en-US" sz="18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.constraints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 file will map back to the </a:t>
            </a:r>
            <a:r>
              <a:rPr lang="en-US" sz="18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properties </a:t>
            </a:r>
            <a:r>
              <a:rPr lang="en-US" sz="1800" b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and</a:t>
            </a:r>
            <a:r>
              <a:rPr lang="en-US" sz="1800" b="0" u="none" strike="noStrike" kern="1200" cap="none" spc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1800" b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prepositional logic used to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control which options are possible from the original </a:t>
            </a:r>
            <a:r>
              <a:rPr lang="en-US" i="1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tsl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input file.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0058C5-FD32-43E7-8C55-94287691F8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117" y="1695243"/>
            <a:ext cx="4835643" cy="28623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Freeform 23">
            <a:extLst>
              <a:ext uri="{FF2B5EF4-FFF2-40B4-BE49-F238E27FC236}">
                <a16:creationId xmlns:a16="http://schemas.microsoft.com/office/drawing/2014/main" id="{B45B376A-8027-4323-91E8-60EB37D2749F}"/>
              </a:ext>
            </a:extLst>
          </p:cNvPr>
          <p:cNvSpPr/>
          <p:nvPr/>
        </p:nvSpPr>
        <p:spPr>
          <a:xfrm>
            <a:off x="423779" y="2429840"/>
            <a:ext cx="142636" cy="1622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rgbClr val="FF0000"/>
            </a:solidFill>
            <a:prstDash val="solid"/>
            <a:miter/>
          </a:ln>
        </p:spPr>
        <p:txBody>
          <a:bodyPr vert="horz" wrap="none" lIns="104397" tIns="59399" rIns="104397" bIns="59399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B3A9B57D-6849-4490-87E9-E798E1397C5E}"/>
              </a:ext>
            </a:extLst>
          </p:cNvPr>
          <p:cNvSpPr/>
          <p:nvPr/>
        </p:nvSpPr>
        <p:spPr>
          <a:xfrm>
            <a:off x="5657838" y="2385135"/>
            <a:ext cx="737689" cy="3244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/>
            </a:solidFill>
            <a:prstDash val="solid"/>
            <a:miter/>
          </a:ln>
        </p:spPr>
        <p:txBody>
          <a:bodyPr vert="horz" wrap="none" lIns="104397" tIns="59399" rIns="104397" bIns="59399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accent1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42041874-A0E6-47EC-A094-672F239F40FC}"/>
              </a:ext>
            </a:extLst>
          </p:cNvPr>
          <p:cNvSpPr/>
          <p:nvPr/>
        </p:nvSpPr>
        <p:spPr>
          <a:xfrm>
            <a:off x="402025" y="2879098"/>
            <a:ext cx="186144" cy="2427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/>
            </a:solidFill>
            <a:prstDash val="solid"/>
            <a:miter/>
          </a:ln>
        </p:spPr>
        <p:txBody>
          <a:bodyPr vert="horz" wrap="none" lIns="104397" tIns="59399" rIns="104397" bIns="59399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chemeClr val="accent1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373CD90F-05AA-4D7F-88D2-53A04A6BB609}"/>
              </a:ext>
            </a:extLst>
          </p:cNvPr>
          <p:cNvSpPr/>
          <p:nvPr/>
        </p:nvSpPr>
        <p:spPr>
          <a:xfrm flipV="1">
            <a:off x="5210446" y="2423527"/>
            <a:ext cx="245896" cy="2433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rgbClr val="FF0000"/>
            </a:solidFill>
            <a:prstDash val="solid"/>
            <a:miter/>
          </a:ln>
        </p:spPr>
        <p:txBody>
          <a:bodyPr vert="horz" wrap="none" lIns="104397" tIns="59399" rIns="104397" bIns="59399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652F0-4837-449B-8644-3CD380FAC6D1}"/>
              </a:ext>
            </a:extLst>
          </p:cNvPr>
          <p:cNvCxnSpPr>
            <a:stCxn id="27" idx="1"/>
          </p:cNvCxnSpPr>
          <p:nvPr/>
        </p:nvCxnSpPr>
        <p:spPr>
          <a:xfrm flipV="1">
            <a:off x="566415" y="2510951"/>
            <a:ext cx="32181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9E2E43-FA26-4A66-9522-BA5B63DB59CF}"/>
              </a:ext>
            </a:extLst>
          </p:cNvPr>
          <p:cNvSpPr/>
          <p:nvPr/>
        </p:nvSpPr>
        <p:spPr>
          <a:xfrm>
            <a:off x="3683000" y="2879098"/>
            <a:ext cx="101600" cy="24272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367B-0F5A-4C57-AE0D-E4C27ADCE4C8}"/>
              </a:ext>
            </a:extLst>
          </p:cNvPr>
          <p:cNvCxnSpPr>
            <a:stCxn id="31" idx="1"/>
            <a:endCxn id="35" idx="1"/>
          </p:cNvCxnSpPr>
          <p:nvPr/>
        </p:nvCxnSpPr>
        <p:spPr>
          <a:xfrm>
            <a:off x="588169" y="3000459"/>
            <a:ext cx="3094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aight Connector 16">
            <a:extLst>
              <a:ext uri="{FF2B5EF4-FFF2-40B4-BE49-F238E27FC236}">
                <a16:creationId xmlns:a16="http://schemas.microsoft.com/office/drawing/2014/main" id="{41DA6163-5551-412E-AFC1-5EC1552C5E44}"/>
              </a:ext>
            </a:extLst>
          </p:cNvPr>
          <p:cNvSpPr/>
          <p:nvPr/>
        </p:nvSpPr>
        <p:spPr>
          <a:xfrm>
            <a:off x="6407961" y="2528096"/>
            <a:ext cx="365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3C0A3-5032-4AB2-AB7C-812A84080C84}"/>
              </a:ext>
            </a:extLst>
          </p:cNvPr>
          <p:cNvSpPr txBox="1"/>
          <p:nvPr/>
        </p:nvSpPr>
        <p:spPr>
          <a:xfrm>
            <a:off x="6773721" y="2359974"/>
            <a:ext cx="481207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If 3,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D69678-238B-479D-B3C4-0B27BBF04038}"/>
              </a:ext>
            </a:extLst>
          </p:cNvPr>
          <p:cNvSpPr txBox="1"/>
          <p:nvPr/>
        </p:nvSpPr>
        <p:spPr>
          <a:xfrm>
            <a:off x="7070094" y="236071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kern="1200" cap="none" spc="0" baseline="0" dirty="0">
                <a:solidFill>
                  <a:schemeClr val="accent1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then 5 or 6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43D79ACA-4751-4869-A11B-48147BEAE0E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991F34E-334D-4294-980B-9B0211899A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8" y="1911881"/>
            <a:ext cx="1431493" cy="223833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95E93-724F-4322-A567-8922C62BE458}"/>
              </a:ext>
            </a:extLst>
          </p:cNvPr>
          <p:cNvSpPr txBox="1"/>
          <p:nvPr/>
        </p:nvSpPr>
        <p:spPr>
          <a:xfrm>
            <a:off x="2967135" y="1821116"/>
            <a:ext cx="27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total combinations found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7C47F69-4EA7-4A7C-B85B-7FCDA1C3173C}"/>
              </a:ext>
            </a:extLst>
          </p:cNvPr>
          <p:cNvSpPr/>
          <p:nvPr/>
        </p:nvSpPr>
        <p:spPr>
          <a:xfrm>
            <a:off x="1935491" y="2175387"/>
            <a:ext cx="313638" cy="1887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A911389-A680-4744-806E-0E5676E85B7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733967" y="2005782"/>
            <a:ext cx="1515163" cy="1113503"/>
          </a:xfrm>
          <a:prstGeom prst="bentConnector3">
            <a:avLst>
              <a:gd name="adj1" fmla="val -41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1409F55-0075-4B79-9B27-E5524BAA3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3" y="4569419"/>
            <a:ext cx="1191452" cy="6475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3C4AD9-D180-4916-BF24-6A0A179E0EC4}"/>
              </a:ext>
            </a:extLst>
          </p:cNvPr>
          <p:cNvSpPr txBox="1"/>
          <p:nvPr/>
        </p:nvSpPr>
        <p:spPr>
          <a:xfrm>
            <a:off x="1821244" y="472543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i="1" dirty="0"/>
              <a:t> </a:t>
            </a:r>
            <a:r>
              <a:rPr lang="en-US" dirty="0"/>
              <a:t>input</a:t>
            </a:r>
            <a:endParaRPr lang="en-US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64E657-8101-4CB2-94E1-C47A8FA96EDA}"/>
              </a:ext>
            </a:extLst>
          </p:cNvPr>
          <p:cNvSpPr txBox="1"/>
          <p:nvPr/>
        </p:nvSpPr>
        <p:spPr>
          <a:xfrm>
            <a:off x="2967135" y="2175387"/>
            <a:ext cx="590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represents a </a:t>
            </a:r>
            <a:r>
              <a:rPr lang="en-US" i="1" dirty="0"/>
              <a:t>category</a:t>
            </a:r>
            <a:r>
              <a:rPr lang="en-US" dirty="0"/>
              <a:t> from the </a:t>
            </a:r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1C549D-01C9-44D8-BB2F-D5E44D2FD7A8}"/>
              </a:ext>
            </a:extLst>
          </p:cNvPr>
          <p:cNvSpPr/>
          <p:nvPr/>
        </p:nvSpPr>
        <p:spPr>
          <a:xfrm>
            <a:off x="503997" y="2153752"/>
            <a:ext cx="13835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DC620-84D1-4BB8-98A8-BDFB2FB24BF3}"/>
              </a:ext>
            </a:extLst>
          </p:cNvPr>
          <p:cNvSpPr/>
          <p:nvPr/>
        </p:nvSpPr>
        <p:spPr>
          <a:xfrm>
            <a:off x="503997" y="5040536"/>
            <a:ext cx="172278" cy="1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D242-AE97-4B2B-AA33-3C0F1F1C5411}"/>
              </a:ext>
            </a:extLst>
          </p:cNvPr>
          <p:cNvSpPr/>
          <p:nvPr/>
        </p:nvSpPr>
        <p:spPr>
          <a:xfrm>
            <a:off x="711738" y="2153752"/>
            <a:ext cx="13835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1558F-9A10-4C62-B635-9BD5430A866B}"/>
              </a:ext>
            </a:extLst>
          </p:cNvPr>
          <p:cNvSpPr/>
          <p:nvPr/>
        </p:nvSpPr>
        <p:spPr>
          <a:xfrm>
            <a:off x="711738" y="5040536"/>
            <a:ext cx="172278" cy="1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6B631-B70B-4543-8862-F529B15F6424}"/>
              </a:ext>
            </a:extLst>
          </p:cNvPr>
          <p:cNvSpPr/>
          <p:nvPr/>
        </p:nvSpPr>
        <p:spPr>
          <a:xfrm>
            <a:off x="922771" y="2150134"/>
            <a:ext cx="13835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DD82A-A213-478B-876F-466490F47C89}"/>
              </a:ext>
            </a:extLst>
          </p:cNvPr>
          <p:cNvSpPr/>
          <p:nvPr/>
        </p:nvSpPr>
        <p:spPr>
          <a:xfrm>
            <a:off x="922771" y="5036918"/>
            <a:ext cx="172278" cy="18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F2875-038A-492A-8E2D-20D1495DB35D}"/>
              </a:ext>
            </a:extLst>
          </p:cNvPr>
          <p:cNvSpPr/>
          <p:nvPr/>
        </p:nvSpPr>
        <p:spPr>
          <a:xfrm>
            <a:off x="1132837" y="2153752"/>
            <a:ext cx="13835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8496FB-C846-456D-B57A-6B33DCAC9236}"/>
              </a:ext>
            </a:extLst>
          </p:cNvPr>
          <p:cNvSpPr/>
          <p:nvPr/>
        </p:nvSpPr>
        <p:spPr>
          <a:xfrm>
            <a:off x="1132837" y="5040536"/>
            <a:ext cx="172278" cy="1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030B4E-8004-47C1-B793-4D429EFFEE34}"/>
              </a:ext>
            </a:extLst>
          </p:cNvPr>
          <p:cNvSpPr/>
          <p:nvPr/>
        </p:nvSpPr>
        <p:spPr>
          <a:xfrm>
            <a:off x="1342903" y="2149885"/>
            <a:ext cx="22519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6323-DD32-41AF-9C1D-1D8787A82397}"/>
              </a:ext>
            </a:extLst>
          </p:cNvPr>
          <p:cNvSpPr/>
          <p:nvPr/>
        </p:nvSpPr>
        <p:spPr>
          <a:xfrm>
            <a:off x="1334837" y="5036669"/>
            <a:ext cx="144091" cy="1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FB203-D087-48D1-964C-B3897A7C0AE4}"/>
              </a:ext>
            </a:extLst>
          </p:cNvPr>
          <p:cNvSpPr/>
          <p:nvPr/>
        </p:nvSpPr>
        <p:spPr>
          <a:xfrm>
            <a:off x="1657782" y="2143066"/>
            <a:ext cx="225190" cy="193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02A55-F708-4864-AAC5-2C2481B4CA2C}"/>
              </a:ext>
            </a:extLst>
          </p:cNvPr>
          <p:cNvSpPr/>
          <p:nvPr/>
        </p:nvSpPr>
        <p:spPr>
          <a:xfrm>
            <a:off x="1546684" y="5036669"/>
            <a:ext cx="144091" cy="18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906B5-1CB7-4499-A2ED-7D652B5B27BC}"/>
              </a:ext>
            </a:extLst>
          </p:cNvPr>
          <p:cNvSpPr txBox="1"/>
          <p:nvPr/>
        </p:nvSpPr>
        <p:spPr>
          <a:xfrm>
            <a:off x="2967134" y="2544719"/>
            <a:ext cx="55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number is a </a:t>
            </a:r>
            <a:r>
              <a:rPr lang="en-US" i="1" dirty="0"/>
              <a:t>choice</a:t>
            </a:r>
            <a:r>
              <a:rPr lang="en-US" dirty="0"/>
              <a:t> within it’s range of the </a:t>
            </a:r>
            <a:r>
              <a:rPr lang="en-US" i="1" dirty="0"/>
              <a:t>category.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05733-ABF4-42AD-8028-1FD7F28CF006}"/>
              </a:ext>
            </a:extLst>
          </p:cNvPr>
          <p:cNvSpPr txBox="1"/>
          <p:nvPr/>
        </p:nvSpPr>
        <p:spPr>
          <a:xfrm>
            <a:off x="2966493" y="2898990"/>
            <a:ext cx="550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first </a:t>
            </a:r>
            <a:r>
              <a:rPr lang="en-US" i="1" dirty="0"/>
              <a:t>category</a:t>
            </a:r>
            <a:r>
              <a:rPr lang="en-US" dirty="0"/>
              <a:t> has 3 </a:t>
            </a:r>
            <a:r>
              <a:rPr lang="en-US" i="1" dirty="0"/>
              <a:t>choices</a:t>
            </a:r>
            <a:r>
              <a:rPr lang="en-US" dirty="0"/>
              <a:t>, so the valid</a:t>
            </a:r>
          </a:p>
          <a:p>
            <a:r>
              <a:rPr lang="en-US" dirty="0"/>
              <a:t>range is 0-2.</a:t>
            </a:r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F923EC-706A-4AB0-873D-F7CB550716CF}"/>
              </a:ext>
            </a:extLst>
          </p:cNvPr>
          <p:cNvSpPr/>
          <p:nvPr/>
        </p:nvSpPr>
        <p:spPr>
          <a:xfrm>
            <a:off x="499323" y="3900488"/>
            <a:ext cx="138350" cy="188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18881-D048-41A4-B034-2FDE28D5CA62}"/>
              </a:ext>
            </a:extLst>
          </p:cNvPr>
          <p:cNvSpPr txBox="1"/>
          <p:nvPr/>
        </p:nvSpPr>
        <p:spPr>
          <a:xfrm>
            <a:off x="2966492" y="3566617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</a:t>
            </a:r>
            <a:r>
              <a:rPr lang="en-US" i="1" dirty="0"/>
              <a:t>category</a:t>
            </a:r>
            <a:r>
              <a:rPr lang="en-US" dirty="0"/>
              <a:t> has 2  </a:t>
            </a:r>
            <a:r>
              <a:rPr lang="en-US" i="1" dirty="0"/>
              <a:t>choices</a:t>
            </a:r>
            <a:r>
              <a:rPr lang="en-US" dirty="0"/>
              <a:t>, so the range is 3-4</a:t>
            </a:r>
          </a:p>
          <a:p>
            <a:r>
              <a:rPr lang="en-US" dirty="0"/>
              <a:t>and so 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9304C7-7B9D-4323-B75F-AB38C9D415FD}"/>
              </a:ext>
            </a:extLst>
          </p:cNvPr>
          <p:cNvSpPr/>
          <p:nvPr/>
        </p:nvSpPr>
        <p:spPr>
          <a:xfrm>
            <a:off x="713384" y="3900488"/>
            <a:ext cx="136704" cy="188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F379F1B5-B95C-4317-A034-560B2963037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991F34E-334D-4294-980B-9B0211899A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8" y="1911881"/>
            <a:ext cx="1431493" cy="2238334"/>
          </a:xfr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3AED522-9CA0-436A-BFEF-5B81F4B9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9" y="1674124"/>
            <a:ext cx="5357602" cy="3171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42A4B-5A34-41BB-8430-E72D25547EF7}"/>
              </a:ext>
            </a:extLst>
          </p:cNvPr>
          <p:cNvSpPr txBox="1"/>
          <p:nvPr/>
        </p:nvSpPr>
        <p:spPr>
          <a:xfrm>
            <a:off x="380222" y="5051625"/>
            <a:ext cx="50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we will map this back to the original inputs!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0AEA-1172-445C-8ADF-1443B757B1C4}"/>
              </a:ext>
            </a:extLst>
          </p:cNvPr>
          <p:cNvSpPr/>
          <p:nvPr/>
        </p:nvSpPr>
        <p:spPr>
          <a:xfrm>
            <a:off x="503998" y="2117969"/>
            <a:ext cx="160310" cy="2032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357BD-B38A-4E0B-B9FA-FB26A7088561}"/>
              </a:ext>
            </a:extLst>
          </p:cNvPr>
          <p:cNvSpPr/>
          <p:nvPr/>
        </p:nvSpPr>
        <p:spPr>
          <a:xfrm>
            <a:off x="3163529" y="1911881"/>
            <a:ext cx="132736" cy="344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669DFC-3F7C-4720-AF86-BD16A0CD679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64308" y="2084192"/>
            <a:ext cx="2499221" cy="1049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9036BAE-44E4-4D4C-A006-01E8F7B685C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991F34E-334D-4294-980B-9B0211899A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BE1-48EA-43B4-841D-AB1E1DF11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Demo – progress to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8526-7B1D-48C2-9961-AF290F5BD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F4CC-BD34-4528-9BA7-3121EFB0F40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110-7A9D-44C1-B8D4-125F6BD6E9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/>
          <a:lstStyle/>
          <a:p>
            <a:pPr lvl="0"/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EC4-34E8-439C-9042-7E5C269E8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233" y="1421324"/>
            <a:ext cx="9072563" cy="328771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Introduction</a:t>
            </a:r>
          </a:p>
          <a:p>
            <a:pPr marL="342900" lvl="0" indent="-342900"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Objective of the project</a:t>
            </a:r>
          </a:p>
          <a:p>
            <a:pPr marL="342900" lvl="0" indent="-342900" algn="l"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Background on category partition method</a:t>
            </a:r>
          </a:p>
          <a:p>
            <a:pPr marL="10287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TSL tool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Background on combinatorial interaction testing</a:t>
            </a:r>
          </a:p>
          <a:p>
            <a:pPr marL="10287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CASA tool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Demo</a:t>
            </a:r>
          </a:p>
          <a:p>
            <a:pPr marL="342900" lvl="0" indent="-342900"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Remaining work and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406F-26DE-48A1-AD25-6C1612EE341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BFC-562F-4ACF-A817-761DA55E79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99-2AE0-43E5-AFA7-AF3CA14F85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sz="2400" dirty="0"/>
              <a:t>Testing is necessary to reduce faults in software.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sz="2400" dirty="0"/>
              <a:t>Black box testing helps to find functional faults.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2200" dirty="0"/>
              <a:t>Category partition method allows for systematic design of test inputs software (TSL tool)</a:t>
            </a:r>
          </a:p>
          <a:p>
            <a:pPr lvl="2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1900" dirty="0"/>
              <a:t>+Specification language translated into easy to run test frames</a:t>
            </a:r>
          </a:p>
          <a:p>
            <a:pPr lvl="2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1900" dirty="0"/>
              <a:t>- All possible inputs add up quickly which is costly in execution time.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2200" dirty="0"/>
              <a:t>Combinatorial interaction testing select a subset of test cases that t-way adequate (CASA tool)</a:t>
            </a:r>
          </a:p>
          <a:p>
            <a:pPr lvl="2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1900" dirty="0"/>
              <a:t>+Can reduce the number of test frames to a manageable level.</a:t>
            </a:r>
          </a:p>
          <a:p>
            <a:pPr lvl="2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sz="1900" dirty="0"/>
              <a:t>- Not user-friendly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BB476-3797-4213-9AB2-9AF43D08B63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E2A-0531-462B-A0D0-3F1E33CD0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120C-0EA8-433E-B242-E2104B5804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3720236"/>
            <a:ext cx="9072000" cy="935998"/>
          </a:xfrm>
        </p:spPr>
        <p:txBody>
          <a:bodyPr/>
          <a:lstStyle/>
          <a:p>
            <a:pPr lvl="1" indent="0">
              <a:buNone/>
            </a:pPr>
            <a:r>
              <a:rPr lang="en-US" sz="2000"/>
              <a:t>TSL a tool that uses category partitioning to generate test frames</a:t>
            </a:r>
          </a:p>
          <a:p>
            <a:pPr lvl="1" indent="0">
              <a:buNone/>
            </a:pPr>
            <a:r>
              <a:rPr lang="en-US" sz="2000"/>
              <a:t>CASA a tool that uses the combinatorial interaction method known as simulated annealing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792B83F-AD60-457D-BBD3-BC04C439BB36}"/>
              </a:ext>
            </a:extLst>
          </p:cNvPr>
          <p:cNvSpPr txBox="1"/>
          <p:nvPr/>
        </p:nvSpPr>
        <p:spPr>
          <a:xfrm>
            <a:off x="1346271" y="1788328"/>
            <a:ext cx="6426128" cy="1200332"/>
          </a:xfrm>
          <a:prstGeom prst="rect">
            <a:avLst/>
          </a:prstGeom>
          <a:solidFill>
            <a:srgbClr val="4472C4">
              <a:alpha val="29678"/>
            </a:srgbClr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Combine the user-friendly input/output interface of 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TSL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with the powerful test case optimization algorithm of 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CASA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A5DD-488D-4442-9D67-8FBCA41D928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7CE-1928-41CC-B653-75B27C5604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6FC2-9559-4B70-929B-594778182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Testing Specification Language (TSL) – a good front-end interface for category partition method.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Create a single </a:t>
            </a:r>
            <a:r>
              <a:rPr lang="en-US" i="1"/>
              <a:t>.tsl</a:t>
            </a:r>
            <a:r>
              <a:rPr lang="en-US"/>
              <a:t> file that describes the categories and choices within those categories.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Generates all possible test frames with each category as an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0E90A-EB3B-458E-AFC7-FDEC388A29B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864-0DE0-4EB4-9884-7F095C0E1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F041-1BB8-47E6-ABDE-9B9F437B5C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367997"/>
            <a:ext cx="4480560" cy="3288237"/>
          </a:xfrm>
        </p:spPr>
        <p:txBody>
          <a:bodyPr anchorCtr="1"/>
          <a:lstStyle/>
          <a:p>
            <a:pPr lvl="0" algn="ctr"/>
            <a:r>
              <a:rPr lang="en-US" sz="1800" dirty="0"/>
              <a:t>Software under test: ‘Tabs’ options in a browser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777C-5610-4FA0-9B12-75E16642D5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71520" y="1367997"/>
            <a:ext cx="5095439" cy="3288237"/>
          </a:xfrm>
        </p:spPr>
        <p:txBody>
          <a:bodyPr anchorCtr="1"/>
          <a:lstStyle/>
          <a:p>
            <a:pPr lvl="0" algn="ctr">
              <a:spcAft>
                <a:spcPts val="0"/>
              </a:spcAft>
            </a:pPr>
            <a:r>
              <a:rPr lang="en-US" sz="1800"/>
              <a:t>Create </a:t>
            </a:r>
            <a:r>
              <a:rPr lang="en-US" sz="1800" i="1"/>
              <a:t>tabs.tsl</a:t>
            </a:r>
            <a:r>
              <a:rPr lang="en-US" sz="1800"/>
              <a:t> to formally specify the categories and choices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4BCEA9B-71F4-4A8C-BD9F-DBEA34DE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2011680"/>
            <a:ext cx="3281397" cy="3275280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781C33A-194F-4E77-94C2-E905177526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71520" y="2011680"/>
            <a:ext cx="5095439" cy="302976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C3AF14D-4FDC-4979-94B4-884215F90F28}"/>
              </a:ext>
            </a:extLst>
          </p:cNvPr>
          <p:cNvSpPr/>
          <p:nvPr/>
        </p:nvSpPr>
        <p:spPr>
          <a:xfrm>
            <a:off x="4297680" y="3291840"/>
            <a:ext cx="45720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CFE7F5"/>
          </a:solidFill>
          <a:ln w="0" cap="flat">
            <a:solidFill>
              <a:srgbClr val="80808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1F6B2E-C224-4BAA-971F-7D6A5491F75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F000-DD1D-4832-B2FC-7B1CEEFD6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output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B84BD25-07C0-4ABC-8D7F-4E6E863ACA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0" y="1463040"/>
            <a:ext cx="3793681" cy="507235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5CEF4A8-79F1-4A7F-B002-7871749A73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0" y="1980361"/>
            <a:ext cx="5303520" cy="3597478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A605-90D9-4CEB-ABD7-64BC6FA2549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9EE-A439-4C33-BC2E-3E09C3344F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12C6-391F-49AB-A905-B335661B64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Covering Arrays by Simulated Annealing (CASA) – tool that implements the combinatorial interaction method of simulated annealing.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It can find t-way combinations of inputs to reduce the overall number of test frames required.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Programming the input is complicated.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E4467-441E-4877-A3CC-EC7A0858480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19C12AB-F6E1-4767-9E73-8D241363866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A2D6-63B0-4B47-9DFE-64BD3D088E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 algn="l"/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1901834-BD6E-445A-8931-0A7F72E24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92" y="2045878"/>
            <a:ext cx="1423492" cy="773637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5509E34-0005-4C2D-858C-426B35F2652D}"/>
              </a:ext>
            </a:extLst>
          </p:cNvPr>
          <p:cNvSpPr/>
          <p:nvPr/>
        </p:nvSpPr>
        <p:spPr>
          <a:xfrm>
            <a:off x="700599" y="2179436"/>
            <a:ext cx="15544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7FD2F-A50B-40B3-9EF6-7D23A30B5542}"/>
              </a:ext>
            </a:extLst>
          </p:cNvPr>
          <p:cNvSpPr txBox="1"/>
          <p:nvPr/>
        </p:nvSpPr>
        <p:spPr>
          <a:xfrm>
            <a:off x="2216198" y="2011314"/>
            <a:ext cx="1335956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2-way interaction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DD658DA-1455-4660-B4A0-18A1A8E54553}"/>
              </a:ext>
            </a:extLst>
          </p:cNvPr>
          <p:cNvSpPr/>
          <p:nvPr/>
        </p:nvSpPr>
        <p:spPr>
          <a:xfrm>
            <a:off x="700599" y="2453756"/>
            <a:ext cx="15544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C749F-DE19-4BBA-986B-CFB5A2AF446E}"/>
              </a:ext>
            </a:extLst>
          </p:cNvPr>
          <p:cNvSpPr txBox="1"/>
          <p:nvPr/>
        </p:nvSpPr>
        <p:spPr>
          <a:xfrm>
            <a:off x="2216198" y="2285634"/>
            <a:ext cx="1014481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6 categories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FAE42E1-886A-4A02-A8E3-C98AD55B326F}"/>
              </a:ext>
            </a:extLst>
          </p:cNvPr>
          <p:cNvSpPr/>
          <p:nvPr/>
        </p:nvSpPr>
        <p:spPr>
          <a:xfrm>
            <a:off x="1889319" y="2728076"/>
            <a:ext cx="365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5487F-294C-4060-A245-FE47DFA0950B}"/>
              </a:ext>
            </a:extLst>
          </p:cNvPr>
          <p:cNvSpPr txBox="1"/>
          <p:nvPr/>
        </p:nvSpPr>
        <p:spPr>
          <a:xfrm>
            <a:off x="2216198" y="2559954"/>
            <a:ext cx="1031040" cy="4287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# of choices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per category</a:t>
            </a: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6361" y="1922214"/>
            <a:ext cx="1332719" cy="1245961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3467B13-C3AE-47F9-9990-ADC4D8C7A965}"/>
              </a:ext>
            </a:extLst>
          </p:cNvPr>
          <p:cNvSpPr/>
          <p:nvPr/>
        </p:nvSpPr>
        <p:spPr>
          <a:xfrm>
            <a:off x="5219241" y="2070896"/>
            <a:ext cx="15544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65248-ECA2-452D-A222-026A1F168E87}"/>
              </a:ext>
            </a:extLst>
          </p:cNvPr>
          <p:cNvSpPr txBox="1"/>
          <p:nvPr/>
        </p:nvSpPr>
        <p:spPr>
          <a:xfrm>
            <a:off x="6774443" y="1888016"/>
            <a:ext cx="639357" cy="44244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2 rules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CD2FE40B-E645-40BA-B654-BF44D185DA9F}"/>
              </a:ext>
            </a:extLst>
          </p:cNvPr>
          <p:cNvSpPr/>
          <p:nvPr/>
        </p:nvSpPr>
        <p:spPr>
          <a:xfrm>
            <a:off x="5219241" y="2292299"/>
            <a:ext cx="155520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A0146-F33C-433E-97E9-A74589F812F1}"/>
              </a:ext>
            </a:extLst>
          </p:cNvPr>
          <p:cNvSpPr txBox="1"/>
          <p:nvPr/>
        </p:nvSpPr>
        <p:spPr>
          <a:xfrm>
            <a:off x="6774443" y="2093216"/>
            <a:ext cx="2423882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3 terms in this conjunctive clause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39D91EA-6FED-4D7F-9788-B6EC8C278594}"/>
              </a:ext>
            </a:extLst>
          </p:cNvPr>
          <p:cNvSpPr/>
          <p:nvPr/>
        </p:nvSpPr>
        <p:spPr>
          <a:xfrm>
            <a:off x="6407961" y="2528096"/>
            <a:ext cx="365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D1BFB-0ED7-4ACB-A267-A5021593A5D6}"/>
              </a:ext>
            </a:extLst>
          </p:cNvPr>
          <p:cNvSpPr txBox="1"/>
          <p:nvPr/>
        </p:nvSpPr>
        <p:spPr>
          <a:xfrm>
            <a:off x="6773721" y="2359974"/>
            <a:ext cx="1212476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If 3, then 5 or 6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7029A68C-3AE7-4954-8227-9F5C20B522CD}"/>
              </a:ext>
            </a:extLst>
          </p:cNvPr>
          <p:cNvSpPr/>
          <p:nvPr/>
        </p:nvSpPr>
        <p:spPr>
          <a:xfrm>
            <a:off x="5219241" y="2802416"/>
            <a:ext cx="15544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6F8CD-6A36-427D-B72F-49E35214D641}"/>
              </a:ext>
            </a:extLst>
          </p:cNvPr>
          <p:cNvSpPr txBox="1"/>
          <p:nvPr/>
        </p:nvSpPr>
        <p:spPr>
          <a:xfrm>
            <a:off x="6773721" y="2619536"/>
            <a:ext cx="2423882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2 terms in this conjunctive clause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10D6A59D-B859-462C-B0E5-1600494A72CE}"/>
              </a:ext>
            </a:extLst>
          </p:cNvPr>
          <p:cNvSpPr/>
          <p:nvPr/>
        </p:nvSpPr>
        <p:spPr>
          <a:xfrm>
            <a:off x="5950761" y="3067372"/>
            <a:ext cx="8229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C8247-5596-4765-AF20-4E9F1255E47E}"/>
              </a:ext>
            </a:extLst>
          </p:cNvPr>
          <p:cNvSpPr txBox="1"/>
          <p:nvPr/>
        </p:nvSpPr>
        <p:spPr>
          <a:xfrm>
            <a:off x="6773721" y="2908614"/>
            <a:ext cx="906115" cy="2595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If 4, then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AD097-287A-4ECD-8B40-02B0E771DEB3}"/>
              </a:ext>
            </a:extLst>
          </p:cNvPr>
          <p:cNvSpPr txBox="1"/>
          <p:nvPr/>
        </p:nvSpPr>
        <p:spPr>
          <a:xfrm>
            <a:off x="465492" y="3306417"/>
            <a:ext cx="373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describes the t-way interaction and the size of </a:t>
            </a:r>
            <a:r>
              <a:rPr lang="en-US" i="1" dirty="0"/>
              <a:t>categories</a:t>
            </a:r>
            <a:r>
              <a:rPr lang="en-US" dirty="0"/>
              <a:t> and </a:t>
            </a:r>
            <a:r>
              <a:rPr lang="en-US" i="1" dirty="0"/>
              <a:t>choices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4962531" y="3312533"/>
            <a:ext cx="373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.constraints</a:t>
            </a:r>
            <a:r>
              <a:rPr lang="en-US" dirty="0"/>
              <a:t> file specifies our restrictions based on certain </a:t>
            </a:r>
            <a:r>
              <a:rPr lang="en-US" i="1" dirty="0"/>
              <a:t>choices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102A80A-A8D2-4CD4-A36D-13DC11D243E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991F34E-334D-4294-980B-9B0211899A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 build="p"/>
      <p:bldP spid="11" grpId="0" uiExpand="1" build="p"/>
      <p:bldP spid="14" grpId="0" build="p"/>
      <p:bldP spid="16" grpId="0" build="p"/>
      <p:bldP spid="18" grpId="0" build="p"/>
      <p:bldP spid="20" grpId="0" build="p"/>
      <p:bldP spid="22" grpId="0" build="p"/>
      <p:bldP spid="29" grpId="0"/>
      <p:bldP spid="30" grpId="0"/>
    </p:bldLst>
  </p:timing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760</Words>
  <Application>Microsoft Office PowerPoint</Application>
  <PresentationFormat>Widescreen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Liberation Sans</vt:lpstr>
      <vt:lpstr>StarSymbol</vt:lpstr>
      <vt:lpstr>BrightBlue</vt:lpstr>
      <vt:lpstr>MS Project Proposal</vt:lpstr>
      <vt:lpstr>Overview</vt:lpstr>
      <vt:lpstr>Introduction</vt:lpstr>
      <vt:lpstr>Objective of the project</vt:lpstr>
      <vt:lpstr>TSL</vt:lpstr>
      <vt:lpstr>TSL – example input</vt:lpstr>
      <vt:lpstr>TSL – example output</vt:lpstr>
      <vt:lpstr>CASA</vt:lpstr>
      <vt:lpstr>CASA – example input</vt:lpstr>
      <vt:lpstr>CASA – example input</vt:lpstr>
      <vt:lpstr>CASA – example output </vt:lpstr>
      <vt:lpstr>CASA – example output </vt:lpstr>
      <vt:lpstr>Demo – progress to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Andrew Graff</dc:creator>
  <cp:lastModifiedBy>Andrew Graff</cp:lastModifiedBy>
  <cp:revision>15</cp:revision>
  <dcterms:created xsi:type="dcterms:W3CDTF">2021-05-04T03:57:05Z</dcterms:created>
  <dcterms:modified xsi:type="dcterms:W3CDTF">2021-05-05T17:10:02Z</dcterms:modified>
</cp:coreProperties>
</file>