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67" r:id="rId13"/>
    <p:sldId id="265" r:id="rId14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3" autoAdjust="0"/>
    <p:restoredTop sz="62993" autoAdjust="0"/>
  </p:normalViewPr>
  <p:slideViewPr>
    <p:cSldViewPr>
      <p:cViewPr varScale="1">
        <p:scale>
          <a:sx n="78" d="100"/>
          <a:sy n="78" d="100"/>
        </p:scale>
        <p:origin x="1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EF5EF3-E0A8-43BC-BDB5-108039FEEA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4AA85A-EFFD-4526-84AB-5D9820225F0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63E96B2-CB5A-465A-BB1B-7239043C7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559DE1-A590-430C-9B14-9861E03F9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6487E-518C-43F7-A8EE-728BE39564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6487E-518C-43F7-A8EE-728BE39564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2F1DC31-12EE-40E6-B1FF-978BC3D49A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8F1EE-C718-46CE-9BE0-2987F586608F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39EA23-7373-4146-893D-B94D4E844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BFB654F-0A13-4739-B095-EAB5E8967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Do a live demo – it should not take long time or requires elaborate connections to some servers. Everything runs local. Just to make sure have all the windows open for demo.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F2F0480-97D4-4767-A230-4742C77227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6A0CB-8EA4-4B14-A32E-F91CE0E0DA2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A84A741-B7BA-4986-86DD-EA0ED35FA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2313" y="900113"/>
            <a:ext cx="6116637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D068C26-53C5-4EBD-B310-70E4565F0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Make a case somewhere that with TSL we can make less test cases by reducing categories or collapsing some values of a category together. For example, for an integer input instead of have positive, zero and negative choices, we reduce it no zero and non-zero. With such approach we coarsen the test suite. While CASA allows us to stay at the same granularity level, but still give us a smaller test suite due to t-way coverage optimization.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5AFF72-8D3F-4B15-B8CD-7D43A39DFD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9170FD-C6FA-41DA-8976-545B57CA7A6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76EB389-8239-49BC-80C5-133767763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509926-A877-436A-A350-EC9BFAA1B6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 bit better formating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94D985-F584-4091-A36E-0E85713A0B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B1100F-B4D8-42F6-98B6-7C0A66D9F6DB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9F64607-D81C-41C6-9B4E-A05C767ED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6E7B1AB-7969-4F42-B9BC-D67ED60E2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4004AFF-4509-4525-80B8-2D7335340B2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48D502-4025-4887-BD1C-F7401EBA8DD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FBC042-4B0C-40A1-AD8C-88166ED4B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8189B0D-495B-417B-916C-CF4A52FE8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5D84C18-05DB-4624-9F2B-C85CB7CFA8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94993A-D477-4514-B0DC-3ACC9DD40F0E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A4BEE2B-50CD-49EC-831B-83AAD7D1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97E419-F242-4920-BA89-03EFE13F9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31BA92-17AF-4579-AB6F-38D0218A599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60B9F3-93A9-4D57-A0D5-D45DA56A128D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F7B0DA9-B903-464A-A46B-AF6159383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044ACE-857A-439B-A311-47426218BB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am afraid that t-way combination is not clear here. Can you give a simple example: 3 categories and each has 2 choice. I think we had something like that: </a:t>
            </a:r>
          </a:p>
          <a:p>
            <a:pPr lvl="0"/>
            <a:r>
              <a:rPr lang="en-US" dirty="0"/>
              <a:t>The show 2-way (pairwise) result vs exhaustive result. Without such example it will not click for the committee.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will add a slide on this tomorrow.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403788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35636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055" y="6454557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3617"/>
            <a:ext cx="2482851" cy="493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i="1" dirty="0">
                <a:latin typeface="Arial" pitchFamily="18"/>
              </a:rPr>
              <a:t>Integrating A Category-Partition Testing Tool With A Combinatorial Interaction Testing Tool To Product T-Way Adequate Test Frames</a:t>
            </a:r>
            <a:br>
              <a:rPr lang="en-US" i="1" dirty="0">
                <a:latin typeface="Arial" pitchFamily="18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MS Project Proposal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Andrew Graff</a:t>
            </a:r>
          </a:p>
        </p:txBody>
      </p:sp>
    </p:spTree>
    <p:extLst>
      <p:ext uri="{BB962C8B-B14F-4D97-AF65-F5344CB8AC3E}">
        <p14:creationId xmlns:p14="http://schemas.microsoft.com/office/powerpoint/2010/main" val="296032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0" y="1371600"/>
            <a:ext cx="5384800" cy="4525963"/>
          </a:xfrm>
        </p:spPr>
        <p:txBody>
          <a:bodyPr/>
          <a:lstStyle/>
          <a:p>
            <a:pPr marL="0" lvl="0" indent="0" algn="l">
              <a:buNone/>
            </a:pPr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91222" y="2096138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3777598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BD86B-7291-472F-B96F-269D1656F6A5}"/>
              </a:ext>
            </a:extLst>
          </p:cNvPr>
          <p:cNvSpPr txBox="1"/>
          <p:nvPr/>
        </p:nvSpPr>
        <p:spPr>
          <a:xfrm>
            <a:off x="6001932" y="4647885"/>
            <a:ext cx="4522271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The rules in the </a:t>
            </a:r>
            <a:r>
              <a:rPr lang="en-US" sz="2177" i="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.constraints</a:t>
            </a:r>
            <a:r>
              <a:rPr lang="en-US" sz="2177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 file will map back to the </a:t>
            </a:r>
            <a:r>
              <a:rPr lang="en-US" sz="2177" i="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properties </a:t>
            </a:r>
            <a:r>
              <a:rPr lang="en-US" sz="2177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and prepositional logic used to control which options are possible from the original </a:t>
            </a:r>
            <a:r>
              <a:rPr lang="en-US" sz="2177" i="1" dirty="0" err="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tsl</a:t>
            </a:r>
            <a:r>
              <a:rPr lang="en-US" sz="2177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 input file.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0058C5-FD32-43E7-8C55-94287691F8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151" y="2050238"/>
            <a:ext cx="5848258" cy="34617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Freeform 23">
            <a:extLst>
              <a:ext uri="{FF2B5EF4-FFF2-40B4-BE49-F238E27FC236}">
                <a16:creationId xmlns:a16="http://schemas.microsoft.com/office/drawing/2014/main" id="{B45B376A-8027-4323-91E8-60EB37D2749F}"/>
              </a:ext>
            </a:extLst>
          </p:cNvPr>
          <p:cNvSpPr/>
          <p:nvPr/>
        </p:nvSpPr>
        <p:spPr>
          <a:xfrm>
            <a:off x="512735" y="2938665"/>
            <a:ext cx="172505" cy="196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rgbClr val="FF0000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B3A9B57D-6849-4490-87E9-E798E1397C5E}"/>
              </a:ext>
            </a:extLst>
          </p:cNvPr>
          <p:cNvSpPr/>
          <p:nvPr/>
        </p:nvSpPr>
        <p:spPr>
          <a:xfrm>
            <a:off x="6842840" y="2655997"/>
            <a:ext cx="892166" cy="3923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chemeClr val="accent1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42041874-A0E6-47EC-A094-672F239F40FC}"/>
              </a:ext>
            </a:extLst>
          </p:cNvPr>
          <p:cNvSpPr/>
          <p:nvPr/>
        </p:nvSpPr>
        <p:spPr>
          <a:xfrm>
            <a:off x="486425" y="3482000"/>
            <a:ext cx="225124" cy="2935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 dirty="0">
              <a:solidFill>
                <a:schemeClr val="accent1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373CD90F-05AA-4D7F-88D2-53A04A6BB609}"/>
              </a:ext>
            </a:extLst>
          </p:cNvPr>
          <p:cNvSpPr/>
          <p:nvPr/>
        </p:nvSpPr>
        <p:spPr>
          <a:xfrm flipV="1">
            <a:off x="6301761" y="2702428"/>
            <a:ext cx="297388" cy="294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rgbClr val="FF0000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652F0-4837-449B-8644-3CD380FAC6D1}"/>
              </a:ext>
            </a:extLst>
          </p:cNvPr>
          <p:cNvCxnSpPr>
            <a:stCxn id="27" idx="1"/>
          </p:cNvCxnSpPr>
          <p:nvPr/>
        </p:nvCxnSpPr>
        <p:spPr>
          <a:xfrm flipV="1">
            <a:off x="685240" y="3036761"/>
            <a:ext cx="38920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9E2E43-FA26-4A66-9522-BA5B63DB59CF}"/>
              </a:ext>
            </a:extLst>
          </p:cNvPr>
          <p:cNvSpPr/>
          <p:nvPr/>
        </p:nvSpPr>
        <p:spPr>
          <a:xfrm>
            <a:off x="4454458" y="3516450"/>
            <a:ext cx="122876" cy="293550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367B-0F5A-4C57-AE0D-E4C27ADCE4C8}"/>
              </a:ext>
            </a:extLst>
          </p:cNvPr>
          <p:cNvCxnSpPr>
            <a:stCxn id="31" idx="1"/>
            <a:endCxn id="35" idx="1"/>
          </p:cNvCxnSpPr>
          <p:nvPr/>
        </p:nvCxnSpPr>
        <p:spPr>
          <a:xfrm>
            <a:off x="711549" y="3628775"/>
            <a:ext cx="3742909" cy="3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aight Connector 16">
            <a:extLst>
              <a:ext uri="{FF2B5EF4-FFF2-40B4-BE49-F238E27FC236}">
                <a16:creationId xmlns:a16="http://schemas.microsoft.com/office/drawing/2014/main" id="{41DA6163-5551-412E-AFC1-5EC1552C5E44}"/>
              </a:ext>
            </a:extLst>
          </p:cNvPr>
          <p:cNvSpPr/>
          <p:nvPr/>
        </p:nvSpPr>
        <p:spPr>
          <a:xfrm>
            <a:off x="7750043" y="2828895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3C0A3-5032-4AB2-AB7C-812A84080C84}"/>
              </a:ext>
            </a:extLst>
          </p:cNvPr>
          <p:cNvSpPr txBox="1"/>
          <p:nvPr/>
        </p:nvSpPr>
        <p:spPr>
          <a:xfrm>
            <a:off x="8192396" y="2625567"/>
            <a:ext cx="581722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If 3,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D69678-238B-479D-B3C4-0B27BBF04038}"/>
              </a:ext>
            </a:extLst>
          </p:cNvPr>
          <p:cNvSpPr txBox="1"/>
          <p:nvPr/>
        </p:nvSpPr>
        <p:spPr>
          <a:xfrm>
            <a:off x="8550832" y="2626468"/>
            <a:ext cx="1077539" cy="315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then 5 or 6</a:t>
            </a:r>
            <a:endParaRPr lang="en-US" sz="1451" dirty="0">
              <a:solidFill>
                <a:schemeClr val="bg2"/>
              </a:solidFill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43D79ACA-4751-4869-A11B-48147BEAE0E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67521" y="6072150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F991F34E-334D-4294-980B-9B0211899A8F}" type="slidenum">
              <a:rPr lang="en-US" smtClean="0">
                <a:solidFill>
                  <a:schemeClr val="bg2"/>
                </a:solidFill>
              </a:rPr>
              <a:pPr lvl="0"/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95E93-724F-4322-A567-8922C62BE458}"/>
              </a:ext>
            </a:extLst>
          </p:cNvPr>
          <p:cNvSpPr txBox="1"/>
          <p:nvPr/>
        </p:nvSpPr>
        <p:spPr>
          <a:xfrm>
            <a:off x="3588687" y="2202470"/>
            <a:ext cx="324396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9 total combinations found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7C47F69-4EA7-4A7C-B85B-7FCDA1C3173C}"/>
              </a:ext>
            </a:extLst>
          </p:cNvPr>
          <p:cNvSpPr/>
          <p:nvPr/>
        </p:nvSpPr>
        <p:spPr>
          <a:xfrm>
            <a:off x="2341009" y="2630927"/>
            <a:ext cx="379316" cy="2283110"/>
          </a:xfrm>
          <a:prstGeom prst="righ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A911389-A680-4744-806E-0E5676E85B7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887879" y="2425806"/>
            <a:ext cx="1832448" cy="1346678"/>
          </a:xfrm>
          <a:prstGeom prst="bentConnector3">
            <a:avLst>
              <a:gd name="adj1" fmla="val -41985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1409F55-0075-4B79-9B27-E5524BAA3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8" y="5526285"/>
            <a:ext cx="1440950" cy="783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3C4AD9-D180-4916-BF24-6A0A179E0EC4}"/>
              </a:ext>
            </a:extLst>
          </p:cNvPr>
          <p:cNvSpPr txBox="1"/>
          <p:nvPr/>
        </p:nvSpPr>
        <p:spPr>
          <a:xfrm>
            <a:off x="2202839" y="5714969"/>
            <a:ext cx="1895071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i="1" dirty="0">
                <a:solidFill>
                  <a:schemeClr val="bg2"/>
                </a:solidFill>
              </a:rPr>
              <a:t> </a:t>
            </a:r>
            <a:r>
              <a:rPr lang="en-US" sz="2177" dirty="0">
                <a:solidFill>
                  <a:schemeClr val="bg2"/>
                </a:solidFill>
              </a:rPr>
              <a:t>input</a:t>
            </a:r>
            <a:endParaRPr lang="en-US" sz="2177" i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64E657-8101-4CB2-94E1-C47A8FA96EDA}"/>
              </a:ext>
            </a:extLst>
          </p:cNvPr>
          <p:cNvSpPr txBox="1"/>
          <p:nvPr/>
        </p:nvSpPr>
        <p:spPr>
          <a:xfrm>
            <a:off x="3588686" y="2630928"/>
            <a:ext cx="6971204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column represents a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from 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1C549D-01C9-44D8-BB2F-D5E44D2FD7A8}"/>
              </a:ext>
            </a:extLst>
          </p:cNvPr>
          <p:cNvSpPr/>
          <p:nvPr/>
        </p:nvSpPr>
        <p:spPr>
          <a:xfrm>
            <a:off x="609751" y="2604762"/>
            <a:ext cx="167321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DC620-84D1-4BB8-98A8-BDFB2FB24BF3}"/>
              </a:ext>
            </a:extLst>
          </p:cNvPr>
          <p:cNvSpPr/>
          <p:nvPr/>
        </p:nvSpPr>
        <p:spPr>
          <a:xfrm>
            <a:off x="609751" y="6096057"/>
            <a:ext cx="208354" cy="21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D242-AE97-4B2B-AA33-3C0F1F1C5411}"/>
              </a:ext>
            </a:extLst>
          </p:cNvPr>
          <p:cNvSpPr/>
          <p:nvPr/>
        </p:nvSpPr>
        <p:spPr>
          <a:xfrm>
            <a:off x="860995" y="2604762"/>
            <a:ext cx="167321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1558F-9A10-4C62-B635-9BD5430A866B}"/>
              </a:ext>
            </a:extLst>
          </p:cNvPr>
          <p:cNvSpPr/>
          <p:nvPr/>
        </p:nvSpPr>
        <p:spPr>
          <a:xfrm>
            <a:off x="860995" y="6096057"/>
            <a:ext cx="208354" cy="21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6B631-B70B-4543-8862-F529B15F6424}"/>
              </a:ext>
            </a:extLst>
          </p:cNvPr>
          <p:cNvSpPr/>
          <p:nvPr/>
        </p:nvSpPr>
        <p:spPr>
          <a:xfrm>
            <a:off x="1116219" y="2600387"/>
            <a:ext cx="167321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DD82A-A213-478B-876F-466490F47C89}"/>
              </a:ext>
            </a:extLst>
          </p:cNvPr>
          <p:cNvSpPr/>
          <p:nvPr/>
        </p:nvSpPr>
        <p:spPr>
          <a:xfrm>
            <a:off x="1116219" y="6091681"/>
            <a:ext cx="208354" cy="221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F2875-038A-492A-8E2D-20D1495DB35D}"/>
              </a:ext>
            </a:extLst>
          </p:cNvPr>
          <p:cNvSpPr/>
          <p:nvPr/>
        </p:nvSpPr>
        <p:spPr>
          <a:xfrm>
            <a:off x="1370275" y="2604762"/>
            <a:ext cx="167321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8496FB-C846-456D-B57A-6B33DCAC9236}"/>
              </a:ext>
            </a:extLst>
          </p:cNvPr>
          <p:cNvSpPr/>
          <p:nvPr/>
        </p:nvSpPr>
        <p:spPr>
          <a:xfrm>
            <a:off x="1370274" y="6096057"/>
            <a:ext cx="208354" cy="21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030B4E-8004-47C1-B793-4D429EFFEE34}"/>
              </a:ext>
            </a:extLst>
          </p:cNvPr>
          <p:cNvSpPr/>
          <p:nvPr/>
        </p:nvSpPr>
        <p:spPr>
          <a:xfrm>
            <a:off x="1624330" y="2600086"/>
            <a:ext cx="272346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6323-DD32-41AF-9C1D-1D8787A82397}"/>
              </a:ext>
            </a:extLst>
          </p:cNvPr>
          <p:cNvSpPr/>
          <p:nvPr/>
        </p:nvSpPr>
        <p:spPr>
          <a:xfrm>
            <a:off x="1614575" y="6091380"/>
            <a:ext cx="174265" cy="21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FB203-D087-48D1-964C-B3897A7C0AE4}"/>
              </a:ext>
            </a:extLst>
          </p:cNvPr>
          <p:cNvSpPr/>
          <p:nvPr/>
        </p:nvSpPr>
        <p:spPr>
          <a:xfrm>
            <a:off x="2005146" y="2591839"/>
            <a:ext cx="272346" cy="2344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02A55-F708-4864-AAC5-2C2481B4CA2C}"/>
              </a:ext>
            </a:extLst>
          </p:cNvPr>
          <p:cNvSpPr/>
          <p:nvPr/>
        </p:nvSpPr>
        <p:spPr>
          <a:xfrm>
            <a:off x="1870784" y="6091380"/>
            <a:ext cx="174265" cy="218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906B5-1CB7-4499-A2ED-7D652B5B27BC}"/>
              </a:ext>
            </a:extLst>
          </p:cNvPr>
          <p:cNvSpPr txBox="1"/>
          <p:nvPr/>
        </p:nvSpPr>
        <p:spPr>
          <a:xfrm>
            <a:off x="3588686" y="3077600"/>
            <a:ext cx="6606167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number is a </a:t>
            </a:r>
            <a:r>
              <a:rPr lang="en-US" sz="2177" i="1" dirty="0">
                <a:solidFill>
                  <a:schemeClr val="bg2"/>
                </a:solidFill>
              </a:rPr>
              <a:t>choice</a:t>
            </a:r>
            <a:r>
              <a:rPr lang="en-US" sz="2177" dirty="0">
                <a:solidFill>
                  <a:schemeClr val="bg2"/>
                </a:solidFill>
              </a:rPr>
              <a:t> within it’s range of the </a:t>
            </a:r>
            <a:r>
              <a:rPr lang="en-US" sz="2177" i="1" dirty="0">
                <a:solidFill>
                  <a:schemeClr val="bg2"/>
                </a:solidFill>
              </a:rPr>
              <a:t>category.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05733-ABF4-42AD-8028-1FD7F28CF006}"/>
              </a:ext>
            </a:extLst>
          </p:cNvPr>
          <p:cNvSpPr txBox="1"/>
          <p:nvPr/>
        </p:nvSpPr>
        <p:spPr>
          <a:xfrm>
            <a:off x="3587910" y="3506057"/>
            <a:ext cx="6606489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For example, the first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3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valid</a:t>
            </a:r>
          </a:p>
          <a:p>
            <a:r>
              <a:rPr lang="en-US" sz="2177" dirty="0">
                <a:solidFill>
                  <a:schemeClr val="bg2"/>
                </a:solidFill>
              </a:rPr>
              <a:t>range is 0-2.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F923EC-706A-4AB0-873D-F7CB550716CF}"/>
              </a:ext>
            </a:extLst>
          </p:cNvPr>
          <p:cNvSpPr/>
          <p:nvPr/>
        </p:nvSpPr>
        <p:spPr>
          <a:xfrm>
            <a:off x="604099" y="4717276"/>
            <a:ext cx="167321" cy="227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18881-D048-41A4-B034-2FDE28D5CA62}"/>
              </a:ext>
            </a:extLst>
          </p:cNvPr>
          <p:cNvSpPr txBox="1"/>
          <p:nvPr/>
        </p:nvSpPr>
        <p:spPr>
          <a:xfrm>
            <a:off x="3587909" y="4313490"/>
            <a:ext cx="6332759" cy="76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second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2 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range is 3-4</a:t>
            </a:r>
          </a:p>
          <a:p>
            <a:r>
              <a:rPr lang="en-US" sz="2177" dirty="0">
                <a:solidFill>
                  <a:schemeClr val="bg2"/>
                </a:solidFill>
              </a:rPr>
              <a:t>and so 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9304C7-7B9D-4323-B75F-AB38C9D415FD}"/>
              </a:ext>
            </a:extLst>
          </p:cNvPr>
          <p:cNvSpPr/>
          <p:nvPr/>
        </p:nvSpPr>
        <p:spPr>
          <a:xfrm>
            <a:off x="862985" y="4717276"/>
            <a:ext cx="165331" cy="227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F379F1B5-B95C-4317-A034-560B2963037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0863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F991F34E-334D-4294-980B-9B0211899A8F}" type="slidenum">
              <a:rPr lang="en-US" smtClean="0">
                <a:solidFill>
                  <a:schemeClr val="bg2"/>
                </a:solidFill>
              </a:rPr>
              <a:pPr lvl="0"/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3AED522-9CA0-436A-BFEF-5B81F4B9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56" y="2024697"/>
            <a:ext cx="6479519" cy="383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42A4B-5A34-41BB-8430-E72D25547EF7}"/>
              </a:ext>
            </a:extLst>
          </p:cNvPr>
          <p:cNvSpPr txBox="1"/>
          <p:nvPr/>
        </p:nvSpPr>
        <p:spPr>
          <a:xfrm>
            <a:off x="354867" y="5928801"/>
            <a:ext cx="588577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Again, we will map this back to the original inputs!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0AEA-1172-445C-8ADF-1443B757B1C4}"/>
              </a:ext>
            </a:extLst>
          </p:cNvPr>
          <p:cNvSpPr/>
          <p:nvPr/>
        </p:nvSpPr>
        <p:spPr>
          <a:xfrm>
            <a:off x="609752" y="2561485"/>
            <a:ext cx="193880" cy="245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357BD-B38A-4E0B-B9FA-FB26A7088561}"/>
              </a:ext>
            </a:extLst>
          </p:cNvPr>
          <p:cNvSpPr/>
          <p:nvPr/>
        </p:nvSpPr>
        <p:spPr>
          <a:xfrm>
            <a:off x="3826206" y="2312241"/>
            <a:ext cx="160532" cy="4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669DFC-3F7C-4720-AF86-BD16A0CD679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803633" y="2520635"/>
            <a:ext cx="3022574" cy="1269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9036BAE-44E4-4D4C-A006-01E8F7B685C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39175" y="61424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F991F34E-334D-4294-980B-9B0211899A8F}" type="slidenum">
              <a:rPr lang="en-US" smtClean="0">
                <a:solidFill>
                  <a:schemeClr val="bg2"/>
                </a:solidFill>
              </a:rPr>
              <a:pPr lvl="0"/>
              <a:t>12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5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BE1-48EA-43B4-841D-AB1E1DF11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Demo – progress to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8526-7B1D-48C2-9961-AF290F5BD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F4CC-BD34-4528-9BA7-3121EFB0F40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172200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13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110-7A9D-44C1-B8D4-125F6BD6E9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5" y="261112"/>
            <a:ext cx="8491863" cy="1132760"/>
          </a:xfrm>
        </p:spPr>
        <p:txBody>
          <a:bodyPr/>
          <a:lstStyle/>
          <a:p>
            <a:pPr lvl="0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EC4-34E8-439C-9042-7E5C269E8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8794" y="1718959"/>
            <a:ext cx="10972417" cy="3976181"/>
          </a:xfrm>
        </p:spPr>
        <p:txBody>
          <a:bodyPr>
            <a:normAutofit/>
          </a:bodyPr>
          <a:lstStyle/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Introduction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Objective of the project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Background on category partition method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TSL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Background on combinatorial interaction testing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CASA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Demo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Remaining work and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406F-26DE-48A1-AD25-6C1612EE341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1625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BFC-562F-4ACF-A817-761DA55E79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99-2AE0-43E5-AFA7-AF3CA14F85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Testing is necessary to reduce faults in software.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Black box testing helps to find functional faults.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dirty="0"/>
              <a:t>Category partition method allows for systematic design of test inputs software (TSL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+Specification language translated into easy to run test frames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All possible inputs add up quickly which is costly in execution time.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dirty="0"/>
              <a:t>Combinatorial interaction testing select a subset of test cases that t-way adequate (CASA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+Can reduce the number of test frames to a manageable level.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Not a user-friendly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BB476-3797-4213-9AB2-9AF43D08B63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1625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3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E2A-0531-462B-A0D0-3F1E33CD0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120C-0EA8-433E-B242-E2104B5804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2" y="4499278"/>
            <a:ext cx="10971736" cy="1132002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19"/>
              <a:t>TSL a tool that uses category partitioning to generate test frames</a:t>
            </a:r>
          </a:p>
          <a:p>
            <a:pPr lvl="1" indent="0">
              <a:buNone/>
            </a:pPr>
            <a:r>
              <a:rPr lang="en-US" sz="2419"/>
              <a:t>CASA a tool that uses the combinatorial interaction method known as simulated annealing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792B83F-AD60-457D-BBD3-BC04C439BB36}"/>
              </a:ext>
            </a:extLst>
          </p:cNvPr>
          <p:cNvSpPr txBox="1"/>
          <p:nvPr/>
        </p:nvSpPr>
        <p:spPr>
          <a:xfrm>
            <a:off x="1628403" y="2162816"/>
            <a:ext cx="7771801" cy="1451843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3" dirty="0">
                <a:solidFill>
                  <a:srgbClr val="000000"/>
                </a:solidFill>
                <a:latin typeface="Calibri"/>
              </a:rPr>
              <a:t>Combine the user-friendly input/output interface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TSL </a:t>
            </a:r>
            <a:r>
              <a:rPr lang="en-US" sz="2903" dirty="0">
                <a:solidFill>
                  <a:srgbClr val="000000"/>
                </a:solidFill>
                <a:latin typeface="Calibri"/>
              </a:rPr>
              <a:t>with the powerful test case optimization algorithm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CASA</a:t>
            </a:r>
            <a:endParaRPr lang="en-US" sz="2903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2A5DD-488D-4442-9D67-8FBCA41D928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1625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7CE-1928-41CC-B653-75B27C5604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6FC2-9559-4B70-929B-594778182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Testing Specification Language (TSL) – a good front-end interface for category partition method.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Create a single </a:t>
            </a:r>
            <a:r>
              <a:rPr lang="en-US" i="1" dirty="0"/>
              <a:t>.</a:t>
            </a:r>
            <a:r>
              <a:rPr lang="en-US" i="1" dirty="0" err="1"/>
              <a:t>tsl</a:t>
            </a:r>
            <a:r>
              <a:rPr lang="en-US" dirty="0"/>
              <a:t> file that describes the categories and choices within those categories.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Generates all possible test frames with each category as an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0E90A-EB3B-458E-AFC7-FDEC388A29B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172200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5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864-0DE0-4EB4-9884-7F095C0E1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F041-1BB8-47E6-ABDE-9B9F437B5C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802" y="1654465"/>
            <a:ext cx="5418818" cy="3976815"/>
          </a:xfrm>
        </p:spPr>
        <p:txBody>
          <a:bodyPr anchorCtr="1"/>
          <a:lstStyle/>
          <a:p>
            <a:pPr lvl="0" algn="ctr"/>
            <a:r>
              <a:rPr lang="en-US" sz="2177" dirty="0"/>
              <a:t>Software under test: ‘Tabs’ options in a browser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777C-5610-4FA0-9B12-75E16642D5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91862" y="1654465"/>
            <a:ext cx="6162457" cy="3976815"/>
          </a:xfrm>
        </p:spPr>
        <p:txBody>
          <a:bodyPr anchorCtr="1"/>
          <a:lstStyle/>
          <a:p>
            <a:pPr algn="ctr"/>
            <a:r>
              <a:rPr lang="en-US" sz="2177"/>
              <a:t>Create </a:t>
            </a:r>
            <a:r>
              <a:rPr lang="en-US" sz="2177" i="1"/>
              <a:t>tabs.tsl</a:t>
            </a:r>
            <a:r>
              <a:rPr lang="en-US" sz="2177"/>
              <a:t> to formally specify the categories and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CEA9B-71F4-4A8C-BD9F-DBEA34DE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06096" y="2432939"/>
            <a:ext cx="3968543" cy="396114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C33A-194F-4E77-94C2-E905177526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91862" y="2432939"/>
            <a:ext cx="6162457" cy="366421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C3AF14D-4FDC-4979-94B4-884215F90F28}"/>
              </a:ext>
            </a:extLst>
          </p:cNvPr>
          <p:cNvSpPr/>
          <p:nvPr/>
        </p:nvSpPr>
        <p:spPr>
          <a:xfrm>
            <a:off x="5197856" y="3981173"/>
            <a:ext cx="552941" cy="55294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CFE7F5"/>
          </a:solidFill>
          <a:ln w="0" cap="flat">
            <a:solidFill>
              <a:srgbClr val="808080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1F6B2E-C224-4BAA-971F-7D6A5491F75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67521" y="618984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F000-DD1D-4832-B2FC-7B1CEEFD6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output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84BD25-07C0-4ABC-8D7F-4E6E863ACA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4918" y="1769411"/>
            <a:ext cx="4588102" cy="6134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EF4A8-79F1-4A7F-B002-7871749A73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64917" y="2395062"/>
            <a:ext cx="6414112" cy="435081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A605-90D9-4CEB-ABD7-64BC6FA2549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80779" y="60863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9EE-A439-4C33-BC2E-3E09C3344F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12C6-391F-49AB-A905-B335661B64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Covering Arrays by Simulated Annealing (CASA) – tool that implements the combinatorial interaction method of simulated annealing.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It can find t-way combinations of inputs to reduce the overall number of test frames required.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Programming the input is complicated.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E4467-441E-4877-A3CC-EC7A0858480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53600" y="6086396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619C12AB-F6E1-4767-9E73-8D241363866C}" type="slidenum">
              <a:rPr lang="en-US" smtClean="0">
                <a:solidFill>
                  <a:schemeClr val="bg2"/>
                </a:solidFill>
              </a:rPr>
              <a:pPr lvl="0"/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A2D6-63B0-4B47-9DFE-64BD3D088E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 algn="l"/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1834-BD6E-445A-8931-0A7F72E24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83" y="2474299"/>
            <a:ext cx="1721580" cy="935642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5509E34-0005-4C2D-858C-426B35F2652D}"/>
              </a:ext>
            </a:extLst>
          </p:cNvPr>
          <p:cNvSpPr/>
          <p:nvPr/>
        </p:nvSpPr>
        <p:spPr>
          <a:xfrm>
            <a:off x="847523" y="2635824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7FD2F-A50B-40B3-9EF6-7D23A30B5542}"/>
              </a:ext>
            </a:extLst>
          </p:cNvPr>
          <p:cNvSpPr txBox="1"/>
          <p:nvPr/>
        </p:nvSpPr>
        <p:spPr>
          <a:xfrm>
            <a:off x="2680499" y="2432496"/>
            <a:ext cx="162636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2-way interaction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DD658DA-1455-4660-B4A0-18A1A8E54553}"/>
              </a:ext>
            </a:extLst>
          </p:cNvPr>
          <p:cNvSpPr/>
          <p:nvPr/>
        </p:nvSpPr>
        <p:spPr>
          <a:xfrm>
            <a:off x="847523" y="2967588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C749F-DE19-4BBA-986B-CFB5A2AF446E}"/>
              </a:ext>
            </a:extLst>
          </p:cNvPr>
          <p:cNvSpPr txBox="1"/>
          <p:nvPr/>
        </p:nvSpPr>
        <p:spPr>
          <a:xfrm>
            <a:off x="2680499" y="2764261"/>
            <a:ext cx="1233503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6 categories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FAE42E1-886A-4A02-A8E3-C98AD55B326F}"/>
              </a:ext>
            </a:extLst>
          </p:cNvPr>
          <p:cNvSpPr/>
          <p:nvPr/>
        </p:nvSpPr>
        <p:spPr>
          <a:xfrm>
            <a:off x="2285168" y="3299353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5487F-294C-4060-A245-FE47DFA0950B}"/>
              </a:ext>
            </a:extLst>
          </p:cNvPr>
          <p:cNvSpPr txBox="1"/>
          <p:nvPr/>
        </p:nvSpPr>
        <p:spPr>
          <a:xfrm>
            <a:off x="2680499" y="3096025"/>
            <a:ext cx="1254085" cy="53758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# of choices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per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91222" y="2324739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3467B13-C3AE-47F9-9990-ADC4D8C7A965}"/>
              </a:ext>
            </a:extLst>
          </p:cNvPr>
          <p:cNvSpPr/>
          <p:nvPr/>
        </p:nvSpPr>
        <p:spPr>
          <a:xfrm>
            <a:off x="6312398" y="2504555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65248-ECA2-452D-A222-026A1F168E87}"/>
              </a:ext>
            </a:extLst>
          </p:cNvPr>
          <p:cNvSpPr txBox="1"/>
          <p:nvPr/>
        </p:nvSpPr>
        <p:spPr>
          <a:xfrm>
            <a:off x="8193269" y="2283379"/>
            <a:ext cx="778314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rules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CD2FE40B-E645-40BA-B654-BF44D185DA9F}"/>
              </a:ext>
            </a:extLst>
          </p:cNvPr>
          <p:cNvSpPr/>
          <p:nvPr/>
        </p:nvSpPr>
        <p:spPr>
          <a:xfrm>
            <a:off x="6312398" y="2772321"/>
            <a:ext cx="188087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A0146-F33C-433E-97E9-A74589F812F1}"/>
              </a:ext>
            </a:extLst>
          </p:cNvPr>
          <p:cNvSpPr txBox="1"/>
          <p:nvPr/>
        </p:nvSpPr>
        <p:spPr>
          <a:xfrm>
            <a:off x="8193270" y="2531549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3 terms in this conjunctive clause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39D91EA-6FED-4D7F-9788-B6EC8C278594}"/>
              </a:ext>
            </a:extLst>
          </p:cNvPr>
          <p:cNvSpPr/>
          <p:nvPr/>
        </p:nvSpPr>
        <p:spPr>
          <a:xfrm>
            <a:off x="7750043" y="3057496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D1BFB-0ED7-4ACB-A267-A5021593A5D6}"/>
              </a:ext>
            </a:extLst>
          </p:cNvPr>
          <p:cNvSpPr txBox="1"/>
          <p:nvPr/>
        </p:nvSpPr>
        <p:spPr>
          <a:xfrm>
            <a:off x="8192396" y="2854168"/>
            <a:ext cx="1471324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3, then 5 or 6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7029A68C-3AE7-4954-8227-9F5C20B522CD}"/>
              </a:ext>
            </a:extLst>
          </p:cNvPr>
          <p:cNvSpPr/>
          <p:nvPr/>
        </p:nvSpPr>
        <p:spPr>
          <a:xfrm>
            <a:off x="6312398" y="3389260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6F8CD-6A36-427D-B72F-49E35214D641}"/>
              </a:ext>
            </a:extLst>
          </p:cNvPr>
          <p:cNvSpPr txBox="1"/>
          <p:nvPr/>
        </p:nvSpPr>
        <p:spPr>
          <a:xfrm>
            <a:off x="8192397" y="3168084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terms in this conjunctive clause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10D6A59D-B859-462C-B0E5-1600494A72CE}"/>
              </a:ext>
            </a:extLst>
          </p:cNvPr>
          <p:cNvSpPr/>
          <p:nvPr/>
        </p:nvSpPr>
        <p:spPr>
          <a:xfrm>
            <a:off x="7197103" y="3709700"/>
            <a:ext cx="99529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C8247-5596-4765-AF20-4E9F1255E47E}"/>
              </a:ext>
            </a:extLst>
          </p:cNvPr>
          <p:cNvSpPr txBox="1"/>
          <p:nvPr/>
        </p:nvSpPr>
        <p:spPr>
          <a:xfrm>
            <a:off x="8192397" y="3517697"/>
            <a:ext cx="1099043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4, then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AD097-287A-4ECD-8B40-02B0E771DEB3}"/>
              </a:ext>
            </a:extLst>
          </p:cNvPr>
          <p:cNvSpPr txBox="1"/>
          <p:nvPr/>
        </p:nvSpPr>
        <p:spPr>
          <a:xfrm>
            <a:off x="563184" y="3998802"/>
            <a:ext cx="4522272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describes the t-way interaction and the size of </a:t>
            </a:r>
            <a:r>
              <a:rPr lang="en-US" sz="2177" i="1" dirty="0">
                <a:solidFill>
                  <a:schemeClr val="bg2"/>
                </a:solidFill>
              </a:rPr>
              <a:t>categories</a:t>
            </a:r>
            <a:r>
              <a:rPr lang="en-US" sz="2177" dirty="0">
                <a:solidFill>
                  <a:schemeClr val="bg2"/>
                </a:solidFill>
              </a:rPr>
              <a:t> and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4006199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102A80A-A8D2-4CD4-A36D-13DC11D243E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9767521" y="604835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34"/>
                <a:ea typeface="DejaVu Sans" pitchFamily="2"/>
                <a:cs typeface="DejaVu Sans" pitchFamily="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F991F34E-334D-4294-980B-9B0211899A8F}" type="slidenum">
              <a:rPr lang="en-US" smtClean="0">
                <a:solidFill>
                  <a:schemeClr val="bg2"/>
                </a:solidFill>
              </a:rPr>
              <a:pPr lvl="0"/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 build="p"/>
      <p:bldP spid="11" grpId="0" uiExpand="1" build="p"/>
      <p:bldP spid="14" grpId="0" build="p"/>
      <p:bldP spid="16" grpId="0" build="p"/>
      <p:bldP spid="18" grpId="0" build="p"/>
      <p:bldP spid="20" grpId="0" build="p"/>
      <p:bldP spid="22" grpId="0" build="p"/>
      <p:bldP spid="29" grpId="0"/>
      <p:bldP spid="30" grpId="0"/>
    </p:bldLst>
  </p:timing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BoiseState_Presentation_Standard.potx</Template>
  <TotalTime>6855</TotalTime>
  <Words>744</Words>
  <Application>Microsoft Macintosh PowerPoint</Application>
  <PresentationFormat>Widescreen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Gotham-Book</vt:lpstr>
      <vt:lpstr>Gotham-Medium</vt:lpstr>
      <vt:lpstr>Liberation Sans</vt:lpstr>
      <vt:lpstr>StarSymbol</vt:lpstr>
      <vt:lpstr>1_blank</vt:lpstr>
      <vt:lpstr>Integrating A Category-Partition Testing Tool With A Combinatorial Interaction Testing Tool To Product T-Way Adequate Test Frames </vt:lpstr>
      <vt:lpstr>Overview</vt:lpstr>
      <vt:lpstr>Introduction</vt:lpstr>
      <vt:lpstr>Objective of the project</vt:lpstr>
      <vt:lpstr>TSL</vt:lpstr>
      <vt:lpstr>TSL – example input</vt:lpstr>
      <vt:lpstr>TSL – example output</vt:lpstr>
      <vt:lpstr>CASA</vt:lpstr>
      <vt:lpstr>CASA – example input</vt:lpstr>
      <vt:lpstr>CASA – example input</vt:lpstr>
      <vt:lpstr>CASA – example output </vt:lpstr>
      <vt:lpstr>CASA – example output </vt:lpstr>
      <vt:lpstr>Demo – progress to date</vt:lpstr>
    </vt:vector>
  </TitlesOfParts>
  <Company>Boise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Elena Sherman</cp:lastModifiedBy>
  <cp:revision>27</cp:revision>
  <dcterms:created xsi:type="dcterms:W3CDTF">2015-02-18T20:10:19Z</dcterms:created>
  <dcterms:modified xsi:type="dcterms:W3CDTF">2021-05-06T04:46:47Z</dcterms:modified>
</cp:coreProperties>
</file>