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4" r:id="rId2"/>
    <p:sldId id="270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73" r:id="rId11"/>
    <p:sldId id="268" r:id="rId12"/>
    <p:sldId id="269" r:id="rId13"/>
    <p:sldId id="266" r:id="rId14"/>
    <p:sldId id="267" r:id="rId15"/>
    <p:sldId id="265" r:id="rId16"/>
    <p:sldId id="271" r:id="rId17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3" autoAdjust="0"/>
    <p:restoredTop sz="92479" autoAdjust="0"/>
  </p:normalViewPr>
  <p:slideViewPr>
    <p:cSldViewPr>
      <p:cViewPr varScale="1">
        <p:scale>
          <a:sx n="105" d="100"/>
          <a:sy n="105" d="100"/>
        </p:scale>
        <p:origin x="126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5A49E7-55F6-438E-A10A-B059500D5B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04936-2DF7-4324-AF02-A25979232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56265-6DDA-4730-889E-D301F982DFF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40008-9BB3-4AA0-BCF7-2AA302A303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4FC0-CB0C-4AC1-AB7B-78E6BA6E0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6FC2-6A64-4E8A-9807-754689A4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968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00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6F3D81D-70F6-4132-ABFE-80A3F04682B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B42667-85EE-4ACF-AD43-738A406F43C7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6947F6-D6CB-4076-A9BB-C0BDF47F4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FEAD438-33A4-49BF-A491-3581424F1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like this slide very much!</a:t>
            </a:r>
          </a:p>
        </p:txBody>
      </p:sp>
    </p:spTree>
    <p:extLst>
      <p:ext uri="{BB962C8B-B14F-4D97-AF65-F5344CB8AC3E}">
        <p14:creationId xmlns:p14="http://schemas.microsoft.com/office/powerpoint/2010/main" val="356369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4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8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2F1DC31-12EE-40E6-B1FF-978BC3D49A9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48F1EE-C718-46CE-9BE0-2987F586608F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839EA23-7373-4146-893D-B94D4E844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BFB654F-0A13-4739-B095-EAB5E89676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Do a live demo – it should not take long time or requires elaborate connections to some servers. Everything runs local. Just to make sure have all the windows open for demo.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1EF5EF3-E0A8-43BC-BDB5-108039FEEA9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4AA85A-EFFD-4526-84AB-5D9820225F0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63E96B2-CB5A-465A-BB1B-7239043C7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A559DE1-A590-430C-9B14-9861E03F9E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F2F0480-97D4-4767-A230-4742C772275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E6A0CB-8EA4-4B14-A32E-F91CE0E0DA25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A84A741-B7BA-4986-86DD-EA0ED35FA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2313" y="900113"/>
            <a:ext cx="6116637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D068C26-53C5-4EBD-B310-70E4565F0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Make a case somewhere that with TSL we can make less test cases by reducing categories or collapsing some values of a category together. For example, for an integer input instead of have positive, zero and negative choices, we reduce it no zero and non-zero. With such approach we coarsen the test suite. While CASA allows us to stay at the same granularity level, but still give us a smaller test suite due to t-way coverage optimization.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A5AFF72-8D3F-4B15-B8CD-7D43A39DFD9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9170FD-C6FA-41DA-8976-545B57CA7A6B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76EB389-8239-49BC-80C5-133767763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B509926-A877-436A-A350-EC9BFAA1B6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A bit better formating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94D985-F584-4091-A36E-0E85713A0B2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B1100F-B4D8-42F6-98B6-7C0A66D9F6DB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9F64607-D81C-41C6-9B4E-A05C767ED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6E7B1AB-7969-4F42-B9BC-D67ED60E2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4004AFF-4509-4525-80B8-2D7335340B2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48D502-4025-4887-BD1C-F7401EBA8DDD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FBC042-4B0C-40A1-AD8C-88166ED4B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8189B0D-495B-417B-916C-CF4A52FE8B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5D84C18-05DB-4624-9F2B-C85CB7CFA80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94993A-D477-4514-B0DC-3ACC9DD40F0E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A4BEE2B-50CD-49EC-831B-83AAD7D11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C97E419-F242-4920-BA89-03EFE13F9C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031BA92-17AF-4579-AB6F-38D0218A599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60B9F3-93A9-4D57-A0D5-D45DA56A128D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F7B0DA9-B903-464A-A46B-AF6159383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3044ACE-857A-439B-A311-47426218BB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am afraid that t-way combination is not clear here. Can you give a simple example: 3 categories and each has 2 choice. I think we had something like that: </a:t>
            </a:r>
          </a:p>
          <a:p>
            <a:pPr lvl="0"/>
            <a:r>
              <a:rPr lang="en-US" dirty="0"/>
              <a:t>The show 2-way (pairwise) result vs exhaustive result. Without such example it will not click for the committee.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will add a slide on this tomorrow.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6F3D81D-70F6-4132-ABFE-80A3F04682B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B42667-85EE-4ACF-AD43-738A406F43C7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6947F6-D6CB-4076-A9BB-C0BDF47F4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FEAD438-33A4-49BF-A491-3581424F1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like this slide very much!</a:t>
            </a:r>
          </a:p>
        </p:txBody>
      </p:sp>
    </p:spTree>
    <p:extLst>
      <p:ext uri="{BB962C8B-B14F-4D97-AF65-F5344CB8AC3E}">
        <p14:creationId xmlns:p14="http://schemas.microsoft.com/office/powerpoint/2010/main" val="403788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055" y="6454557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74400" y="645455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83617"/>
            <a:ext cx="2482851" cy="4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latin typeface="Gotham-Medium"/>
          <a:ea typeface="+mj-ea"/>
          <a:cs typeface="Gotham-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Gotham-Book"/>
          <a:ea typeface="+mn-ea"/>
          <a:cs typeface="Gotham-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Gotham-Book"/>
          <a:ea typeface="+mn-ea"/>
          <a:cs typeface="Gotham-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Gotham-Book"/>
          <a:ea typeface="+mn-ea"/>
          <a:cs typeface="Gotham-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i="1" dirty="0">
                <a:latin typeface="Arial" pitchFamily="18"/>
              </a:rPr>
              <a:t>Integrating A Category-Partition Testing Tool With A Combinatorial Interaction Testing Tool To Produce T-Way Adequate Test Frames</a:t>
            </a:r>
            <a:br>
              <a:rPr lang="en-US" i="1" dirty="0">
                <a:latin typeface="Arial" pitchFamily="18"/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MS Project Proposal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Andrew Graff</a:t>
            </a:r>
          </a:p>
        </p:txBody>
      </p:sp>
    </p:spTree>
    <p:extLst>
      <p:ext uri="{BB962C8B-B14F-4D97-AF65-F5344CB8AC3E}">
        <p14:creationId xmlns:p14="http://schemas.microsoft.com/office/powerpoint/2010/main" val="29603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"/>
    </mc:Choice>
    <mc:Fallback xmlns="">
      <p:transition spd="slow" advTm="14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908E-AD76-478B-9961-A5038CEF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t-way covering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DEBC-8471-48B5-9A42-1AA2C796E7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quick 2-way covering array example:</a:t>
            </a:r>
          </a:p>
          <a:p>
            <a:pPr lvl="1"/>
            <a:r>
              <a:rPr lang="en-US" dirty="0"/>
              <a:t>4 categories {A,B,C,D} have 2 choices {0,1} each</a:t>
            </a:r>
          </a:p>
          <a:p>
            <a:pPr lvl="1"/>
            <a:r>
              <a:rPr lang="en-US" dirty="0"/>
              <a:t>2-way indicates that if we pick a subset of entries, each pair of categories should have all combinations of choices represented.</a:t>
            </a:r>
          </a:p>
          <a:p>
            <a:pPr lvl="1"/>
            <a:r>
              <a:rPr lang="en-US" dirty="0"/>
              <a:t>Let’s create a table for all pairs and find a covering array.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8D6E8D2-F14E-438C-85A6-62D9B6B3F6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07574" y="1600200"/>
            <a:ext cx="764852" cy="452596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ACE07D-B733-4EAB-B2BA-64FB9B25F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519362"/>
            <a:ext cx="2647950" cy="181927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FCCB4B3-C5BB-4306-BCF3-6B6A0A917201}"/>
              </a:ext>
            </a:extLst>
          </p:cNvPr>
          <p:cNvSpPr/>
          <p:nvPr/>
        </p:nvSpPr>
        <p:spPr>
          <a:xfrm>
            <a:off x="8394700" y="2636358"/>
            <a:ext cx="990600" cy="2746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20D558-3F5E-4514-A4B7-567CB5D191C8}"/>
              </a:ext>
            </a:extLst>
          </p:cNvPr>
          <p:cNvSpPr txBox="1"/>
          <p:nvPr/>
        </p:nvSpPr>
        <p:spPr>
          <a:xfrm>
            <a:off x="2752344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BCE5C-D65F-4DB1-AEE9-139EDEDA12A5}"/>
              </a:ext>
            </a:extLst>
          </p:cNvPr>
          <p:cNvSpPr txBox="1"/>
          <p:nvPr/>
        </p:nvSpPr>
        <p:spPr>
          <a:xfrm>
            <a:off x="3204756" y="3238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FCC8A-759B-46E2-B8C6-5BFC39107412}"/>
              </a:ext>
            </a:extLst>
          </p:cNvPr>
          <p:cNvSpPr txBox="1"/>
          <p:nvPr/>
        </p:nvSpPr>
        <p:spPr>
          <a:xfrm>
            <a:off x="3648471" y="323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0F653-560E-4C3A-973A-F7407E2C2639}"/>
              </a:ext>
            </a:extLst>
          </p:cNvPr>
          <p:cNvSpPr txBox="1"/>
          <p:nvPr/>
        </p:nvSpPr>
        <p:spPr>
          <a:xfrm>
            <a:off x="4086088" y="3238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B2D65-4894-4099-8AA4-305D48D84E89}"/>
              </a:ext>
            </a:extLst>
          </p:cNvPr>
          <p:cNvSpPr txBox="1"/>
          <p:nvPr/>
        </p:nvSpPr>
        <p:spPr>
          <a:xfrm>
            <a:off x="4519715" y="3253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BBA7-0082-4FAE-8F07-499CED410EA7}"/>
              </a:ext>
            </a:extLst>
          </p:cNvPr>
          <p:cNvSpPr txBox="1"/>
          <p:nvPr/>
        </p:nvSpPr>
        <p:spPr>
          <a:xfrm>
            <a:off x="4945932" y="3969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60FD89-09D7-47FC-A89B-B03BF165A7A6}"/>
              </a:ext>
            </a:extLst>
          </p:cNvPr>
          <p:cNvSpPr/>
          <p:nvPr/>
        </p:nvSpPr>
        <p:spPr>
          <a:xfrm>
            <a:off x="8394700" y="2910996"/>
            <a:ext cx="990600" cy="26749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2B80D4-C678-4EE8-93A3-365E619661B3}"/>
              </a:ext>
            </a:extLst>
          </p:cNvPr>
          <p:cNvSpPr txBox="1"/>
          <p:nvPr/>
        </p:nvSpPr>
        <p:spPr>
          <a:xfrm>
            <a:off x="2759244" y="3238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A9CDB-816A-4400-A598-006A1006DF9A}"/>
              </a:ext>
            </a:extLst>
          </p:cNvPr>
          <p:cNvSpPr txBox="1"/>
          <p:nvPr/>
        </p:nvSpPr>
        <p:spPr>
          <a:xfrm>
            <a:off x="4955432" y="2880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00B67-EE33-472F-9544-9F1D9C3F7DE1}"/>
              </a:ext>
            </a:extLst>
          </p:cNvPr>
          <p:cNvSpPr txBox="1"/>
          <p:nvPr/>
        </p:nvSpPr>
        <p:spPr>
          <a:xfrm>
            <a:off x="4496408" y="3599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3BC94-8BC4-43FE-88F3-AE43C69A53B9}"/>
              </a:ext>
            </a:extLst>
          </p:cNvPr>
          <p:cNvSpPr txBox="1"/>
          <p:nvPr/>
        </p:nvSpPr>
        <p:spPr>
          <a:xfrm>
            <a:off x="3645122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2D2CE1-11FC-44C4-AACF-4B545D3F5870}"/>
              </a:ext>
            </a:extLst>
          </p:cNvPr>
          <p:cNvSpPr txBox="1"/>
          <p:nvPr/>
        </p:nvSpPr>
        <p:spPr>
          <a:xfrm>
            <a:off x="3195773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1AC145-7847-46E5-8464-56F1036B7081}"/>
              </a:ext>
            </a:extLst>
          </p:cNvPr>
          <p:cNvSpPr/>
          <p:nvPr/>
        </p:nvSpPr>
        <p:spPr>
          <a:xfrm>
            <a:off x="8388807" y="3994414"/>
            <a:ext cx="990600" cy="26749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C38C1-AB64-46FD-B3AF-E665AED11B2F}"/>
              </a:ext>
            </a:extLst>
          </p:cNvPr>
          <p:cNvSpPr txBox="1"/>
          <p:nvPr/>
        </p:nvSpPr>
        <p:spPr>
          <a:xfrm>
            <a:off x="2762076" y="36098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771BE5-CF49-49ED-8872-C09CED67B947}"/>
              </a:ext>
            </a:extLst>
          </p:cNvPr>
          <p:cNvSpPr txBox="1"/>
          <p:nvPr/>
        </p:nvSpPr>
        <p:spPr>
          <a:xfrm>
            <a:off x="3652061" y="36098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CE58BB-9EE7-4E38-946D-ED42BEC8A876}"/>
              </a:ext>
            </a:extLst>
          </p:cNvPr>
          <p:cNvSpPr txBox="1"/>
          <p:nvPr/>
        </p:nvSpPr>
        <p:spPr>
          <a:xfrm>
            <a:off x="4077704" y="3599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1CD907-982F-4F6E-ADAA-9DCFE6BD7636}"/>
              </a:ext>
            </a:extLst>
          </p:cNvPr>
          <p:cNvSpPr txBox="1"/>
          <p:nvPr/>
        </p:nvSpPr>
        <p:spPr>
          <a:xfrm>
            <a:off x="3199656" y="3614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2DB43C-0C14-4CCE-8CFE-2119FB784423}"/>
              </a:ext>
            </a:extLst>
          </p:cNvPr>
          <p:cNvSpPr/>
          <p:nvPr/>
        </p:nvSpPr>
        <p:spPr>
          <a:xfrm>
            <a:off x="8388807" y="5334000"/>
            <a:ext cx="990600" cy="26749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FA5C8-440E-40E2-8ABB-5F3E415DFE02}"/>
              </a:ext>
            </a:extLst>
          </p:cNvPr>
          <p:cNvSpPr txBox="1"/>
          <p:nvPr/>
        </p:nvSpPr>
        <p:spPr>
          <a:xfrm>
            <a:off x="2747639" y="3963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C1CE7-35B1-4551-8EEA-CEDCD2F4DAD8}"/>
              </a:ext>
            </a:extLst>
          </p:cNvPr>
          <p:cNvSpPr txBox="1"/>
          <p:nvPr/>
        </p:nvSpPr>
        <p:spPr>
          <a:xfrm>
            <a:off x="3652061" y="39711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B3568E-AA6B-4E32-9D18-7BB0BD6A569F}"/>
              </a:ext>
            </a:extLst>
          </p:cNvPr>
          <p:cNvSpPr txBox="1"/>
          <p:nvPr/>
        </p:nvSpPr>
        <p:spPr>
          <a:xfrm>
            <a:off x="4519715" y="3963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9B77EF-CB06-4B69-9AA5-5822F2ACA657}"/>
              </a:ext>
            </a:extLst>
          </p:cNvPr>
          <p:cNvSpPr txBox="1"/>
          <p:nvPr/>
        </p:nvSpPr>
        <p:spPr>
          <a:xfrm>
            <a:off x="4955432" y="3245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231B54-3434-48CB-A931-1141F39F50FE}"/>
              </a:ext>
            </a:extLst>
          </p:cNvPr>
          <p:cNvSpPr/>
          <p:nvPr/>
        </p:nvSpPr>
        <p:spPr>
          <a:xfrm>
            <a:off x="8388807" y="5596333"/>
            <a:ext cx="990600" cy="26749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3B4AF1-D304-4D71-80F0-8D9F8870A0F5}"/>
              </a:ext>
            </a:extLst>
          </p:cNvPr>
          <p:cNvSpPr txBox="1"/>
          <p:nvPr/>
        </p:nvSpPr>
        <p:spPr>
          <a:xfrm>
            <a:off x="4077873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FAEF89-84BC-4F50-866F-60E502147080}"/>
              </a:ext>
            </a:extLst>
          </p:cNvPr>
          <p:cNvSpPr txBox="1"/>
          <p:nvPr/>
        </p:nvSpPr>
        <p:spPr>
          <a:xfrm>
            <a:off x="4503516" y="2894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88DA72-1CBA-4C9C-8B7A-771706E50C9B}"/>
              </a:ext>
            </a:extLst>
          </p:cNvPr>
          <p:cNvSpPr txBox="1"/>
          <p:nvPr/>
        </p:nvSpPr>
        <p:spPr>
          <a:xfrm>
            <a:off x="3202537" y="39612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D916-0380-476D-9F59-AF8BC3703D02}"/>
              </a:ext>
            </a:extLst>
          </p:cNvPr>
          <p:cNvSpPr txBox="1"/>
          <p:nvPr/>
        </p:nvSpPr>
        <p:spPr>
          <a:xfrm>
            <a:off x="4084735" y="39612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909BBF-63D8-4FEC-94C7-18C97AD698CA}"/>
              </a:ext>
            </a:extLst>
          </p:cNvPr>
          <p:cNvSpPr txBox="1"/>
          <p:nvPr/>
        </p:nvSpPr>
        <p:spPr>
          <a:xfrm>
            <a:off x="4968665" y="3595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910B02-48C2-414D-8F00-7C53258C155B}"/>
              </a:ext>
            </a:extLst>
          </p:cNvPr>
          <p:cNvSpPr txBox="1"/>
          <p:nvPr/>
        </p:nvSpPr>
        <p:spPr>
          <a:xfrm>
            <a:off x="1698297" y="4534204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only takes 5 combinations to find a 2-way covering array from a total of 16 combinations!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650FF-585A-4304-81C6-93134C57E5C9}"/>
              </a:ext>
            </a:extLst>
          </p:cNvPr>
          <p:cNvSpPr txBox="1"/>
          <p:nvPr/>
        </p:nvSpPr>
        <p:spPr>
          <a:xfrm>
            <a:off x="1698297" y="5180535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this method, we can test all interactions between our inputs and reduce the total number of test frames required.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45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6"/>
    </mc:Choice>
    <mc:Fallback xmlns="">
      <p:transition spd="slow" advTm="2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 animBg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 animBg="1"/>
      <p:bldP spid="35" grpId="0"/>
      <p:bldP spid="35" grpId="1"/>
      <p:bldP spid="36" grpId="0"/>
      <p:bldP spid="36" grpId="1"/>
      <p:bldP spid="38" grpId="0"/>
      <p:bldP spid="38" grpId="1"/>
      <p:bldP spid="39" grpId="0"/>
      <p:bldP spid="39" grpId="1"/>
      <p:bldP spid="42" grpId="0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 animBg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E36-8613-4EAA-BC38-590EFF0A46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CASA – example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A2D6-63B0-4B47-9DFE-64BD3D088E8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en-US" i="1" dirty="0"/>
              <a:t>.</a:t>
            </a:r>
            <a:r>
              <a:rPr lang="en-US" i="1" dirty="0" err="1"/>
              <a:t>citmodel</a:t>
            </a:r>
            <a:r>
              <a:rPr lang="en-US" dirty="0"/>
              <a:t>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F680-565F-48E1-A9BB-D9092EA4AEED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en-US" i="1" dirty="0"/>
              <a:t>.constraints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01834-BD6E-445A-8931-0A7F72E24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83" y="2474299"/>
            <a:ext cx="1721580" cy="935642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5509E34-0005-4C2D-858C-426B35F2652D}"/>
              </a:ext>
            </a:extLst>
          </p:cNvPr>
          <p:cNvSpPr/>
          <p:nvPr/>
        </p:nvSpPr>
        <p:spPr>
          <a:xfrm>
            <a:off x="847523" y="2635824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7FD2F-A50B-40B3-9EF6-7D23A30B5542}"/>
              </a:ext>
            </a:extLst>
          </p:cNvPr>
          <p:cNvSpPr txBox="1"/>
          <p:nvPr/>
        </p:nvSpPr>
        <p:spPr>
          <a:xfrm>
            <a:off x="2680499" y="2432496"/>
            <a:ext cx="1626367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2-way interaction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DD658DA-1455-4660-B4A0-18A1A8E54553}"/>
              </a:ext>
            </a:extLst>
          </p:cNvPr>
          <p:cNvSpPr/>
          <p:nvPr/>
        </p:nvSpPr>
        <p:spPr>
          <a:xfrm>
            <a:off x="847523" y="2967588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C749F-DE19-4BBA-986B-CFB5A2AF446E}"/>
              </a:ext>
            </a:extLst>
          </p:cNvPr>
          <p:cNvSpPr txBox="1"/>
          <p:nvPr/>
        </p:nvSpPr>
        <p:spPr>
          <a:xfrm>
            <a:off x="2680499" y="2764261"/>
            <a:ext cx="1233503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6 categories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4FAE42E1-886A-4A02-A8E3-C98AD55B326F}"/>
              </a:ext>
            </a:extLst>
          </p:cNvPr>
          <p:cNvSpPr/>
          <p:nvPr/>
        </p:nvSpPr>
        <p:spPr>
          <a:xfrm>
            <a:off x="2285168" y="3299353"/>
            <a:ext cx="44235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5487F-294C-4060-A245-FE47DFA0950B}"/>
              </a:ext>
            </a:extLst>
          </p:cNvPr>
          <p:cNvSpPr txBox="1"/>
          <p:nvPr/>
        </p:nvSpPr>
        <p:spPr>
          <a:xfrm>
            <a:off x="2680499" y="3096025"/>
            <a:ext cx="1254085" cy="53758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# of choices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per category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328FCA-6D42-42F3-B90B-01315C56CF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91222" y="2324739"/>
            <a:ext cx="1611799" cy="150687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E3467B13-C3AE-47F9-9990-ADC4D8C7A965}"/>
              </a:ext>
            </a:extLst>
          </p:cNvPr>
          <p:cNvSpPr/>
          <p:nvPr/>
        </p:nvSpPr>
        <p:spPr>
          <a:xfrm>
            <a:off x="6312398" y="2504555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65248-ECA2-452D-A222-026A1F168E87}"/>
              </a:ext>
            </a:extLst>
          </p:cNvPr>
          <p:cNvSpPr txBox="1"/>
          <p:nvPr/>
        </p:nvSpPr>
        <p:spPr>
          <a:xfrm>
            <a:off x="8193269" y="2283379"/>
            <a:ext cx="778314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2 rules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CD2FE40B-E645-40BA-B654-BF44D185DA9F}"/>
              </a:ext>
            </a:extLst>
          </p:cNvPr>
          <p:cNvSpPr/>
          <p:nvPr/>
        </p:nvSpPr>
        <p:spPr>
          <a:xfrm>
            <a:off x="6312398" y="2772321"/>
            <a:ext cx="188087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A0146-F33C-433E-97E9-A74589F812F1}"/>
              </a:ext>
            </a:extLst>
          </p:cNvPr>
          <p:cNvSpPr txBox="1"/>
          <p:nvPr/>
        </p:nvSpPr>
        <p:spPr>
          <a:xfrm>
            <a:off x="8193270" y="2531549"/>
            <a:ext cx="2950127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3 terms in this conjunctive clause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39D91EA-6FED-4D7F-9788-B6EC8C278594}"/>
              </a:ext>
            </a:extLst>
          </p:cNvPr>
          <p:cNvSpPr/>
          <p:nvPr/>
        </p:nvSpPr>
        <p:spPr>
          <a:xfrm>
            <a:off x="7750043" y="3057496"/>
            <a:ext cx="44235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D1BFB-0ED7-4ACB-A267-A5021593A5D6}"/>
              </a:ext>
            </a:extLst>
          </p:cNvPr>
          <p:cNvSpPr txBox="1"/>
          <p:nvPr/>
        </p:nvSpPr>
        <p:spPr>
          <a:xfrm>
            <a:off x="8192396" y="2854168"/>
            <a:ext cx="2671268" cy="3238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If chose 3, then choose 5 or 6</a:t>
            </a: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7029A68C-3AE7-4954-8227-9F5C20B522CD}"/>
              </a:ext>
            </a:extLst>
          </p:cNvPr>
          <p:cNvSpPr/>
          <p:nvPr/>
        </p:nvSpPr>
        <p:spPr>
          <a:xfrm>
            <a:off x="6312398" y="3389260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6F8CD-6A36-427D-B72F-49E35214D641}"/>
              </a:ext>
            </a:extLst>
          </p:cNvPr>
          <p:cNvSpPr txBox="1"/>
          <p:nvPr/>
        </p:nvSpPr>
        <p:spPr>
          <a:xfrm>
            <a:off x="8192397" y="3168084"/>
            <a:ext cx="2950127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2 terms in this conjunctive clause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10D6A59D-B859-462C-B0E5-1600494A72CE}"/>
              </a:ext>
            </a:extLst>
          </p:cNvPr>
          <p:cNvSpPr/>
          <p:nvPr/>
        </p:nvSpPr>
        <p:spPr>
          <a:xfrm>
            <a:off x="7197103" y="3709700"/>
            <a:ext cx="99529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C8247-5596-4765-AF20-4E9F1255E47E}"/>
              </a:ext>
            </a:extLst>
          </p:cNvPr>
          <p:cNvSpPr txBox="1"/>
          <p:nvPr/>
        </p:nvSpPr>
        <p:spPr>
          <a:xfrm>
            <a:off x="8192397" y="3517697"/>
            <a:ext cx="2298987" cy="3238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If chose 4, then choose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AD097-287A-4ECD-8B40-02B0E771DEB3}"/>
              </a:ext>
            </a:extLst>
          </p:cNvPr>
          <p:cNvSpPr txBox="1"/>
          <p:nvPr/>
        </p:nvSpPr>
        <p:spPr>
          <a:xfrm>
            <a:off x="563184" y="3998802"/>
            <a:ext cx="4522272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</a:t>
            </a:r>
            <a:r>
              <a:rPr lang="en-US" sz="2177" i="1" dirty="0">
                <a:solidFill>
                  <a:schemeClr val="bg2"/>
                </a:solidFill>
              </a:rPr>
              <a:t>.</a:t>
            </a:r>
            <a:r>
              <a:rPr lang="en-US" sz="2177" i="1" dirty="0" err="1">
                <a:solidFill>
                  <a:schemeClr val="bg2"/>
                </a:solidFill>
              </a:rPr>
              <a:t>citmodel</a:t>
            </a:r>
            <a:r>
              <a:rPr lang="en-US" sz="2177" dirty="0">
                <a:solidFill>
                  <a:schemeClr val="bg2"/>
                </a:solidFill>
              </a:rPr>
              <a:t> describes the t-way interaction and the size of </a:t>
            </a:r>
            <a:r>
              <a:rPr lang="en-US" sz="2177" i="1" dirty="0">
                <a:solidFill>
                  <a:schemeClr val="bg2"/>
                </a:solidFill>
              </a:rPr>
              <a:t>categories</a:t>
            </a:r>
            <a:r>
              <a:rPr lang="en-US" sz="2177" dirty="0">
                <a:solidFill>
                  <a:schemeClr val="bg2"/>
                </a:solidFill>
              </a:rPr>
              <a:t> and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2A3AF-98F1-49F8-9649-E6B90622B4C4}"/>
              </a:ext>
            </a:extLst>
          </p:cNvPr>
          <p:cNvSpPr txBox="1"/>
          <p:nvPr/>
        </p:nvSpPr>
        <p:spPr>
          <a:xfrm>
            <a:off x="6001932" y="4006199"/>
            <a:ext cx="452227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</a:t>
            </a:r>
            <a:r>
              <a:rPr lang="en-US" sz="2177" i="1" dirty="0">
                <a:solidFill>
                  <a:schemeClr val="bg2"/>
                </a:solidFill>
              </a:rPr>
              <a:t>.constraints</a:t>
            </a:r>
            <a:r>
              <a:rPr lang="en-US" sz="2177" dirty="0">
                <a:solidFill>
                  <a:schemeClr val="bg2"/>
                </a:solidFill>
              </a:rPr>
              <a:t> file specifies our restrictions based on certain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0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9"/>
    </mc:Choice>
    <mc:Fallback xmlns="">
      <p:transition spd="slow" advTm="2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9" grpId="0" build="p"/>
      <p:bldP spid="11" grpId="0" uiExpand="1" build="p"/>
      <p:bldP spid="14" grpId="0" build="p"/>
      <p:bldP spid="16" grpId="0" build="p"/>
      <p:bldP spid="18" grpId="0" build="p"/>
      <p:bldP spid="20" grpId="0" build="p"/>
      <p:bldP spid="22" grpId="0" build="p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E36-8613-4EAA-BC38-590EFF0A46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CASA – example 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F680-565F-48E1-A9BB-D9092EA4AEE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0" y="1595932"/>
            <a:ext cx="5384800" cy="4525963"/>
          </a:xfrm>
        </p:spPr>
        <p:txBody>
          <a:bodyPr/>
          <a:lstStyle/>
          <a:p>
            <a:pPr marL="0" lvl="0" indent="0" algn="l">
              <a:buNone/>
            </a:pPr>
            <a:r>
              <a:rPr lang="en-US" i="1" dirty="0"/>
              <a:t>.constraints</a:t>
            </a:r>
            <a:r>
              <a:rPr lang="en-US" dirty="0"/>
              <a:t>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328FCA-6D42-42F3-B90B-01315C56CF7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91222" y="2320470"/>
            <a:ext cx="1611799" cy="150687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92A3AF-98F1-49F8-9649-E6B90622B4C4}"/>
              </a:ext>
            </a:extLst>
          </p:cNvPr>
          <p:cNvSpPr txBox="1"/>
          <p:nvPr/>
        </p:nvSpPr>
        <p:spPr>
          <a:xfrm>
            <a:off x="6001932" y="4001930"/>
            <a:ext cx="452227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</a:t>
            </a:r>
            <a:r>
              <a:rPr lang="en-US" sz="2177" i="1" dirty="0">
                <a:solidFill>
                  <a:schemeClr val="bg2"/>
                </a:solidFill>
              </a:rPr>
              <a:t>.constraints</a:t>
            </a:r>
            <a:r>
              <a:rPr lang="en-US" sz="2177" dirty="0">
                <a:solidFill>
                  <a:schemeClr val="bg2"/>
                </a:solidFill>
              </a:rPr>
              <a:t> file specifies our restrictions based on certain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BD86B-7291-472F-B96F-269D1656F6A5}"/>
              </a:ext>
            </a:extLst>
          </p:cNvPr>
          <p:cNvSpPr txBox="1"/>
          <p:nvPr/>
        </p:nvSpPr>
        <p:spPr>
          <a:xfrm>
            <a:off x="6001932" y="4872217"/>
            <a:ext cx="4522271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The rules in the </a:t>
            </a:r>
            <a:r>
              <a:rPr lang="en-US" sz="2177" i="1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.constraints</a:t>
            </a: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 file will map back to the </a:t>
            </a:r>
            <a:r>
              <a:rPr lang="en-US" sz="2177" i="1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properties </a:t>
            </a: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and prepositional logic </a:t>
            </a:r>
            <a:r>
              <a:rPr lang="en-US" sz="2177" i="1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selector</a:t>
            </a: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 statements used to control which options are possible from the original </a:t>
            </a:r>
            <a:r>
              <a:rPr lang="en-US" sz="2177" i="1" dirty="0" err="1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tsl</a:t>
            </a: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 input file.</a:t>
            </a:r>
          </a:p>
          <a:p>
            <a:endParaRPr lang="en-US" sz="2177" dirty="0">
              <a:solidFill>
                <a:schemeClr val="bg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10058C5-FD32-43E7-8C55-94287691F82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1151" y="2050238"/>
            <a:ext cx="5848258" cy="34617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Freeform 23">
            <a:extLst>
              <a:ext uri="{FF2B5EF4-FFF2-40B4-BE49-F238E27FC236}">
                <a16:creationId xmlns:a16="http://schemas.microsoft.com/office/drawing/2014/main" id="{B45B376A-8027-4323-91E8-60EB37D2749F}"/>
              </a:ext>
            </a:extLst>
          </p:cNvPr>
          <p:cNvSpPr/>
          <p:nvPr/>
        </p:nvSpPr>
        <p:spPr>
          <a:xfrm>
            <a:off x="512735" y="2938665"/>
            <a:ext cx="172505" cy="1961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2"/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B3A9B57D-6849-4490-87E9-E798E1397C5E}"/>
              </a:ext>
            </a:extLst>
          </p:cNvPr>
          <p:cNvSpPr/>
          <p:nvPr/>
        </p:nvSpPr>
        <p:spPr>
          <a:xfrm>
            <a:off x="6646171" y="2880329"/>
            <a:ext cx="1088835" cy="3923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chemeClr val="accent1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42041874-A0E6-47EC-A094-672F239F40FC}"/>
              </a:ext>
            </a:extLst>
          </p:cNvPr>
          <p:cNvSpPr/>
          <p:nvPr/>
        </p:nvSpPr>
        <p:spPr>
          <a:xfrm>
            <a:off x="486425" y="3482000"/>
            <a:ext cx="225124" cy="2935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 dirty="0">
              <a:solidFill>
                <a:srgbClr val="FFFF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373CD90F-05AA-4D7F-88D2-53A04A6BB609}"/>
              </a:ext>
            </a:extLst>
          </p:cNvPr>
          <p:cNvSpPr/>
          <p:nvPr/>
        </p:nvSpPr>
        <p:spPr>
          <a:xfrm flipV="1">
            <a:off x="6091222" y="2926760"/>
            <a:ext cx="507927" cy="294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2"/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7652F0-4837-449B-8644-3CD380FAC6D1}"/>
              </a:ext>
            </a:extLst>
          </p:cNvPr>
          <p:cNvCxnSpPr>
            <a:stCxn id="27" idx="1"/>
          </p:cNvCxnSpPr>
          <p:nvPr/>
        </p:nvCxnSpPr>
        <p:spPr>
          <a:xfrm flipV="1">
            <a:off x="685240" y="3036761"/>
            <a:ext cx="3892094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9E2E43-FA26-4A66-9522-BA5B63DB59CF}"/>
              </a:ext>
            </a:extLst>
          </p:cNvPr>
          <p:cNvSpPr/>
          <p:nvPr/>
        </p:nvSpPr>
        <p:spPr>
          <a:xfrm>
            <a:off x="4454458" y="3516450"/>
            <a:ext cx="122876" cy="293550"/>
          </a:xfrm>
          <a:prstGeom prst="leftBrac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77">
              <a:solidFill>
                <a:srgbClr val="FFFF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43367B-0F5A-4C57-AE0D-E4C27ADCE4C8}"/>
              </a:ext>
            </a:extLst>
          </p:cNvPr>
          <p:cNvCxnSpPr>
            <a:stCxn id="31" idx="1"/>
            <a:endCxn id="35" idx="1"/>
          </p:cNvCxnSpPr>
          <p:nvPr/>
        </p:nvCxnSpPr>
        <p:spPr>
          <a:xfrm>
            <a:off x="711549" y="3628775"/>
            <a:ext cx="3742909" cy="3445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traight Connector 16">
            <a:extLst>
              <a:ext uri="{FF2B5EF4-FFF2-40B4-BE49-F238E27FC236}">
                <a16:creationId xmlns:a16="http://schemas.microsoft.com/office/drawing/2014/main" id="{41DA6163-5551-412E-AFC1-5EC1552C5E44}"/>
              </a:ext>
            </a:extLst>
          </p:cNvPr>
          <p:cNvSpPr/>
          <p:nvPr/>
        </p:nvSpPr>
        <p:spPr>
          <a:xfrm>
            <a:off x="7750043" y="3053227"/>
            <a:ext cx="44235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B3C0A3-5032-4AB2-AB7C-812A84080C84}"/>
              </a:ext>
            </a:extLst>
          </p:cNvPr>
          <p:cNvSpPr txBox="1"/>
          <p:nvPr/>
        </p:nvSpPr>
        <p:spPr>
          <a:xfrm>
            <a:off x="8192396" y="2849899"/>
            <a:ext cx="1129949" cy="3238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 dirty="0">
                <a:solidFill>
                  <a:schemeClr val="accent2"/>
                </a:solidFill>
                <a:latin typeface="Arial" pitchFamily="18"/>
                <a:ea typeface="Droid Sans Fallback" pitchFamily="2"/>
                <a:cs typeface="Lohit Hindi" pitchFamily="2"/>
              </a:rPr>
              <a:t>If chose 3,</a:t>
            </a:r>
            <a:r>
              <a:rPr lang="en-US" sz="1451" dirty="0"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D69678-238B-479D-B3C4-0B27BBF04038}"/>
              </a:ext>
            </a:extLst>
          </p:cNvPr>
          <p:cNvSpPr txBox="1"/>
          <p:nvPr/>
        </p:nvSpPr>
        <p:spPr>
          <a:xfrm>
            <a:off x="9119933" y="2858172"/>
            <a:ext cx="1731564" cy="315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18"/>
                <a:ea typeface="Droid Sans Fallback" pitchFamily="2"/>
                <a:cs typeface="Lohit Hindi" pitchFamily="2"/>
              </a:rPr>
              <a:t>then choose 5 or 6</a:t>
            </a:r>
            <a:endParaRPr lang="en-US" sz="145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7"/>
    </mc:Choice>
    <mc:Fallback xmlns="">
      <p:transition spd="slow" advTm="2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DC4-1149-492A-A648-C91B134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example output 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E2C4EA-F639-4AEE-A09B-FB36E2CDBFA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3" y="2312241"/>
            <a:ext cx="1731257" cy="270705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495E93-724F-4322-A567-8922C62BE458}"/>
              </a:ext>
            </a:extLst>
          </p:cNvPr>
          <p:cNvSpPr txBox="1"/>
          <p:nvPr/>
        </p:nvSpPr>
        <p:spPr>
          <a:xfrm>
            <a:off x="3588687" y="2202470"/>
            <a:ext cx="3243965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9 total combinations found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7C47F69-4EA7-4A7C-B85B-7FCDA1C3173C}"/>
              </a:ext>
            </a:extLst>
          </p:cNvPr>
          <p:cNvSpPr/>
          <p:nvPr/>
        </p:nvSpPr>
        <p:spPr>
          <a:xfrm>
            <a:off x="2341009" y="2630927"/>
            <a:ext cx="379316" cy="2283110"/>
          </a:xfrm>
          <a:prstGeom prst="righ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A911389-A680-4744-806E-0E5676E85B7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887879" y="2425806"/>
            <a:ext cx="1832448" cy="1346678"/>
          </a:xfrm>
          <a:prstGeom prst="bentConnector3">
            <a:avLst>
              <a:gd name="adj1" fmla="val -41985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61409F55-0075-4B79-9B27-E5524BAA3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8" y="5526285"/>
            <a:ext cx="1440950" cy="783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3C4AD9-D180-4916-BF24-6A0A179E0EC4}"/>
              </a:ext>
            </a:extLst>
          </p:cNvPr>
          <p:cNvSpPr txBox="1"/>
          <p:nvPr/>
        </p:nvSpPr>
        <p:spPr>
          <a:xfrm>
            <a:off x="2202839" y="5714969"/>
            <a:ext cx="1895071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i="1" dirty="0">
                <a:solidFill>
                  <a:schemeClr val="bg2"/>
                </a:solidFill>
              </a:rPr>
              <a:t>.</a:t>
            </a:r>
            <a:r>
              <a:rPr lang="en-US" sz="2177" i="1" dirty="0" err="1">
                <a:solidFill>
                  <a:schemeClr val="bg2"/>
                </a:solidFill>
              </a:rPr>
              <a:t>citmodel</a:t>
            </a:r>
            <a:r>
              <a:rPr lang="en-US" sz="2177" i="1" dirty="0">
                <a:solidFill>
                  <a:schemeClr val="bg2"/>
                </a:solidFill>
              </a:rPr>
              <a:t> </a:t>
            </a:r>
            <a:r>
              <a:rPr lang="en-US" sz="2177" dirty="0">
                <a:solidFill>
                  <a:schemeClr val="bg2"/>
                </a:solidFill>
              </a:rPr>
              <a:t>input</a:t>
            </a:r>
            <a:endParaRPr lang="en-US" sz="2177" i="1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64E657-8101-4CB2-94E1-C47A8FA96EDA}"/>
              </a:ext>
            </a:extLst>
          </p:cNvPr>
          <p:cNvSpPr txBox="1"/>
          <p:nvPr/>
        </p:nvSpPr>
        <p:spPr>
          <a:xfrm>
            <a:off x="3588686" y="2630928"/>
            <a:ext cx="6971204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Each column represents a </a:t>
            </a:r>
            <a:r>
              <a:rPr lang="en-US" sz="2177" i="1" dirty="0">
                <a:solidFill>
                  <a:schemeClr val="bg2"/>
                </a:solidFill>
              </a:rPr>
              <a:t>category</a:t>
            </a:r>
            <a:r>
              <a:rPr lang="en-US" sz="2177" dirty="0">
                <a:solidFill>
                  <a:schemeClr val="bg2"/>
                </a:solidFill>
              </a:rPr>
              <a:t> from the </a:t>
            </a:r>
            <a:r>
              <a:rPr lang="en-US" sz="2177" i="1" dirty="0">
                <a:solidFill>
                  <a:schemeClr val="bg2"/>
                </a:solidFill>
              </a:rPr>
              <a:t>.</a:t>
            </a:r>
            <a:r>
              <a:rPr lang="en-US" sz="2177" i="1" dirty="0" err="1">
                <a:solidFill>
                  <a:schemeClr val="bg2"/>
                </a:solidFill>
              </a:rPr>
              <a:t>citmodel</a:t>
            </a:r>
            <a:r>
              <a:rPr lang="en-US" sz="2177" dirty="0">
                <a:solidFill>
                  <a:schemeClr val="bg2"/>
                </a:solidFill>
              </a:rPr>
              <a:t> input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1C549D-01C9-44D8-BB2F-D5E44D2FD7A8}"/>
              </a:ext>
            </a:extLst>
          </p:cNvPr>
          <p:cNvSpPr/>
          <p:nvPr/>
        </p:nvSpPr>
        <p:spPr>
          <a:xfrm>
            <a:off x="609751" y="2604762"/>
            <a:ext cx="167321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9DC620-84D1-4BB8-98A8-BDFB2FB24BF3}"/>
              </a:ext>
            </a:extLst>
          </p:cNvPr>
          <p:cNvSpPr/>
          <p:nvPr/>
        </p:nvSpPr>
        <p:spPr>
          <a:xfrm>
            <a:off x="609751" y="6096057"/>
            <a:ext cx="208354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69D242-AE97-4B2B-AA33-3C0F1F1C5411}"/>
              </a:ext>
            </a:extLst>
          </p:cNvPr>
          <p:cNvSpPr/>
          <p:nvPr/>
        </p:nvSpPr>
        <p:spPr>
          <a:xfrm>
            <a:off x="860995" y="2604762"/>
            <a:ext cx="167321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1558F-9A10-4C62-B635-9BD5430A866B}"/>
              </a:ext>
            </a:extLst>
          </p:cNvPr>
          <p:cNvSpPr/>
          <p:nvPr/>
        </p:nvSpPr>
        <p:spPr>
          <a:xfrm>
            <a:off x="860995" y="6096057"/>
            <a:ext cx="208354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76B631-B70B-4543-8862-F529B15F6424}"/>
              </a:ext>
            </a:extLst>
          </p:cNvPr>
          <p:cNvSpPr/>
          <p:nvPr/>
        </p:nvSpPr>
        <p:spPr>
          <a:xfrm>
            <a:off x="1116219" y="2600387"/>
            <a:ext cx="167321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DD82A-A213-478B-876F-466490F47C89}"/>
              </a:ext>
            </a:extLst>
          </p:cNvPr>
          <p:cNvSpPr/>
          <p:nvPr/>
        </p:nvSpPr>
        <p:spPr>
          <a:xfrm>
            <a:off x="1116219" y="6091681"/>
            <a:ext cx="208354" cy="2210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F2875-038A-492A-8E2D-20D1495DB35D}"/>
              </a:ext>
            </a:extLst>
          </p:cNvPr>
          <p:cNvSpPr/>
          <p:nvPr/>
        </p:nvSpPr>
        <p:spPr>
          <a:xfrm>
            <a:off x="1370275" y="2604762"/>
            <a:ext cx="167321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8496FB-C846-456D-B57A-6B33DCAC9236}"/>
              </a:ext>
            </a:extLst>
          </p:cNvPr>
          <p:cNvSpPr/>
          <p:nvPr/>
        </p:nvSpPr>
        <p:spPr>
          <a:xfrm>
            <a:off x="1370274" y="6096057"/>
            <a:ext cx="208354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030B4E-8004-47C1-B793-4D429EFFEE34}"/>
              </a:ext>
            </a:extLst>
          </p:cNvPr>
          <p:cNvSpPr/>
          <p:nvPr/>
        </p:nvSpPr>
        <p:spPr>
          <a:xfrm>
            <a:off x="1624330" y="2600086"/>
            <a:ext cx="272346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36323-DD32-41AF-9C1D-1D8787A82397}"/>
              </a:ext>
            </a:extLst>
          </p:cNvPr>
          <p:cNvSpPr/>
          <p:nvPr/>
        </p:nvSpPr>
        <p:spPr>
          <a:xfrm>
            <a:off x="1614575" y="6091380"/>
            <a:ext cx="174265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FB203-D087-48D1-964C-B3897A7C0AE4}"/>
              </a:ext>
            </a:extLst>
          </p:cNvPr>
          <p:cNvSpPr/>
          <p:nvPr/>
        </p:nvSpPr>
        <p:spPr>
          <a:xfrm>
            <a:off x="2005146" y="2591839"/>
            <a:ext cx="272346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002A55-F708-4864-AAC5-2C2481B4CA2C}"/>
              </a:ext>
            </a:extLst>
          </p:cNvPr>
          <p:cNvSpPr/>
          <p:nvPr/>
        </p:nvSpPr>
        <p:spPr>
          <a:xfrm>
            <a:off x="1870784" y="6091380"/>
            <a:ext cx="174265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F906B5-1CB7-4499-A2ED-7D652B5B27BC}"/>
              </a:ext>
            </a:extLst>
          </p:cNvPr>
          <p:cNvSpPr txBox="1"/>
          <p:nvPr/>
        </p:nvSpPr>
        <p:spPr>
          <a:xfrm>
            <a:off x="3588686" y="3077600"/>
            <a:ext cx="6606167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Each number is a </a:t>
            </a:r>
            <a:r>
              <a:rPr lang="en-US" sz="2177" i="1" dirty="0">
                <a:solidFill>
                  <a:schemeClr val="bg2"/>
                </a:solidFill>
              </a:rPr>
              <a:t>choice</a:t>
            </a:r>
            <a:r>
              <a:rPr lang="en-US" sz="2177" dirty="0">
                <a:solidFill>
                  <a:schemeClr val="bg2"/>
                </a:solidFill>
              </a:rPr>
              <a:t> within it’s range of the </a:t>
            </a:r>
            <a:r>
              <a:rPr lang="en-US" sz="2177" i="1" dirty="0">
                <a:solidFill>
                  <a:schemeClr val="bg2"/>
                </a:solidFill>
              </a:rPr>
              <a:t>category.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705733-ABF4-42AD-8028-1FD7F28CF006}"/>
              </a:ext>
            </a:extLst>
          </p:cNvPr>
          <p:cNvSpPr txBox="1"/>
          <p:nvPr/>
        </p:nvSpPr>
        <p:spPr>
          <a:xfrm>
            <a:off x="3587910" y="3506057"/>
            <a:ext cx="6606489" cy="109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For example, the first </a:t>
            </a:r>
            <a:r>
              <a:rPr lang="en-US" sz="2177" i="1" dirty="0">
                <a:solidFill>
                  <a:schemeClr val="bg2"/>
                </a:solidFill>
              </a:rPr>
              <a:t>category</a:t>
            </a:r>
            <a:r>
              <a:rPr lang="en-US" sz="2177" dirty="0">
                <a:solidFill>
                  <a:schemeClr val="bg2"/>
                </a:solidFill>
              </a:rPr>
              <a:t> has 3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  <a:r>
              <a:rPr lang="en-US" sz="2177" dirty="0">
                <a:solidFill>
                  <a:schemeClr val="bg2"/>
                </a:solidFill>
              </a:rPr>
              <a:t>, so the valid</a:t>
            </a:r>
          </a:p>
          <a:p>
            <a:r>
              <a:rPr lang="en-US" sz="2177" dirty="0">
                <a:solidFill>
                  <a:schemeClr val="bg2"/>
                </a:solidFill>
              </a:rPr>
              <a:t>range is 0-2.</a:t>
            </a:r>
          </a:p>
          <a:p>
            <a:endParaRPr lang="en-US" sz="2177" dirty="0">
              <a:solidFill>
                <a:schemeClr val="bg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F923EC-706A-4AB0-873D-F7CB550716CF}"/>
              </a:ext>
            </a:extLst>
          </p:cNvPr>
          <p:cNvSpPr/>
          <p:nvPr/>
        </p:nvSpPr>
        <p:spPr>
          <a:xfrm>
            <a:off x="604099" y="4717276"/>
            <a:ext cx="167321" cy="2276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418881-D048-41A4-B034-2FDE28D5CA62}"/>
              </a:ext>
            </a:extLst>
          </p:cNvPr>
          <p:cNvSpPr txBox="1"/>
          <p:nvPr/>
        </p:nvSpPr>
        <p:spPr>
          <a:xfrm>
            <a:off x="3587909" y="4313490"/>
            <a:ext cx="6332759" cy="76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second </a:t>
            </a:r>
            <a:r>
              <a:rPr lang="en-US" sz="2177" i="1" dirty="0">
                <a:solidFill>
                  <a:schemeClr val="bg2"/>
                </a:solidFill>
              </a:rPr>
              <a:t>category</a:t>
            </a:r>
            <a:r>
              <a:rPr lang="en-US" sz="2177" dirty="0">
                <a:solidFill>
                  <a:schemeClr val="bg2"/>
                </a:solidFill>
              </a:rPr>
              <a:t> has 2 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  <a:r>
              <a:rPr lang="en-US" sz="2177" dirty="0">
                <a:solidFill>
                  <a:schemeClr val="bg2"/>
                </a:solidFill>
              </a:rPr>
              <a:t>, so the range is 3-4</a:t>
            </a:r>
          </a:p>
          <a:p>
            <a:r>
              <a:rPr lang="en-US" sz="2177" dirty="0">
                <a:solidFill>
                  <a:schemeClr val="bg2"/>
                </a:solidFill>
              </a:rPr>
              <a:t>and so 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9304C7-7B9D-4323-B75F-AB38C9D415FD}"/>
              </a:ext>
            </a:extLst>
          </p:cNvPr>
          <p:cNvSpPr/>
          <p:nvPr/>
        </p:nvSpPr>
        <p:spPr>
          <a:xfrm>
            <a:off x="862985" y="4717276"/>
            <a:ext cx="165331" cy="2276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EF524-CE67-4F26-AB15-E36BB89D6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98" y="2068859"/>
            <a:ext cx="6286500" cy="200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51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52"/>
    </mc:Choice>
    <mc:Fallback xmlns="">
      <p:transition spd="slow" advTm="63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30" grpId="0"/>
      <p:bldP spid="31" grpId="0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/>
      <p:bldP spid="46" grpId="0"/>
      <p:bldP spid="47" grpId="0" animBg="1"/>
      <p:bldP spid="47" grpId="1" animBg="1"/>
      <p:bldP spid="48" grpId="0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DC4-1149-492A-A648-C91B134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example output 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E2C4EA-F639-4AEE-A09B-FB36E2CDBFA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3" y="2312241"/>
            <a:ext cx="1731257" cy="2707056"/>
          </a:xfr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3AED522-9CA0-436A-BFEF-5B81F4B9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56" y="2024697"/>
            <a:ext cx="6479519" cy="3835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42A4B-5A34-41BB-8430-E72D25547EF7}"/>
              </a:ext>
            </a:extLst>
          </p:cNvPr>
          <p:cNvSpPr txBox="1"/>
          <p:nvPr/>
        </p:nvSpPr>
        <p:spPr>
          <a:xfrm>
            <a:off x="354867" y="5928801"/>
            <a:ext cx="588577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Again, we will map this back to the original inputs!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D0AEA-1172-445C-8ADF-1443B757B1C4}"/>
              </a:ext>
            </a:extLst>
          </p:cNvPr>
          <p:cNvSpPr/>
          <p:nvPr/>
        </p:nvSpPr>
        <p:spPr>
          <a:xfrm>
            <a:off x="609752" y="2561485"/>
            <a:ext cx="193880" cy="24578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357BD-B38A-4E0B-B9FA-FB26A7088561}"/>
              </a:ext>
            </a:extLst>
          </p:cNvPr>
          <p:cNvSpPr/>
          <p:nvPr/>
        </p:nvSpPr>
        <p:spPr>
          <a:xfrm>
            <a:off x="3826206" y="2312241"/>
            <a:ext cx="160532" cy="4167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669DFC-3F7C-4720-AF86-BD16A0CD679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803633" y="2520635"/>
            <a:ext cx="3022574" cy="12697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94"/>
    </mc:Choice>
    <mc:Fallback xmlns="">
      <p:transition spd="slow" advTm="147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ABE1-48EA-43B4-841D-AB1E1DF11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Demo – progress to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8526-7B1D-48C2-9961-AF290F5BD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20"/>
    </mc:Choice>
    <mc:Fallback xmlns="">
      <p:transition spd="slow" advTm="188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1B52-1639-4AED-B35D-C63CE16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AF9D-7D58-4A8A-AFA8-DFF3A6C2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‘21</a:t>
            </a:r>
          </a:p>
          <a:p>
            <a:pPr lvl="1"/>
            <a:r>
              <a:rPr lang="en-US" dirty="0"/>
              <a:t>Integrate </a:t>
            </a:r>
            <a:r>
              <a:rPr lang="en-US" dirty="0" err="1"/>
              <a:t>Vojkan</a:t>
            </a:r>
            <a:r>
              <a:rPr lang="en-US" dirty="0"/>
              <a:t> </a:t>
            </a:r>
            <a:r>
              <a:rPr lang="en-US" dirty="0" err="1"/>
              <a:t>Cvijovic’s</a:t>
            </a:r>
            <a:r>
              <a:rPr lang="en-US" dirty="0"/>
              <a:t> CNF-converter into the project</a:t>
            </a:r>
          </a:p>
          <a:p>
            <a:pPr lvl="1"/>
            <a:r>
              <a:rPr lang="en-US" dirty="0"/>
              <a:t>Continue coding</a:t>
            </a:r>
          </a:p>
          <a:p>
            <a:r>
              <a:rPr lang="en-US" dirty="0"/>
              <a:t>June ’21</a:t>
            </a:r>
          </a:p>
          <a:p>
            <a:pPr lvl="1"/>
            <a:r>
              <a:rPr lang="en-US" dirty="0"/>
              <a:t>Complete coding</a:t>
            </a:r>
          </a:p>
          <a:p>
            <a:pPr lvl="1"/>
            <a:r>
              <a:rPr lang="en-US" dirty="0"/>
              <a:t>Write project final description document</a:t>
            </a:r>
          </a:p>
          <a:p>
            <a:pPr lvl="1"/>
            <a:r>
              <a:rPr lang="en-US" dirty="0"/>
              <a:t>Prepare defense presentation</a:t>
            </a:r>
          </a:p>
          <a:p>
            <a:pPr lvl="1"/>
            <a:r>
              <a:rPr lang="en-US" dirty="0"/>
              <a:t>Defend Master’s project with a goal of graduating this summer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86"/>
    </mc:Choice>
    <mc:Fallback xmlns="">
      <p:transition spd="slow" advTm="598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2110-7A9D-44C1-B8D4-125F6BD6E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DEC4-34E8-439C-9042-7E5C269E863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Introduction</a:t>
            </a:r>
          </a:p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Objective of the project</a:t>
            </a:r>
          </a:p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Background on category partition method</a:t>
            </a:r>
          </a:p>
          <a:p>
            <a:pPr marL="1244110" lvl="1" indent="-41470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TSL tool</a:t>
            </a:r>
          </a:p>
          <a:p>
            <a:pPr marL="414703" indent="-414703">
              <a:lnSpc>
                <a:spcPct val="80000"/>
              </a:lnSpc>
            </a:pPr>
            <a:r>
              <a:rPr lang="en-US" dirty="0">
                <a:latin typeface="+mn-lt"/>
              </a:rPr>
              <a:t>Background on combinatorial interaction testing</a:t>
            </a:r>
          </a:p>
          <a:p>
            <a:pPr marL="1244110" lvl="1" indent="-41470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CASA tool</a:t>
            </a:r>
          </a:p>
          <a:p>
            <a:pPr marL="414703" indent="-414703">
              <a:lnSpc>
                <a:spcPct val="80000"/>
              </a:lnSpc>
            </a:pPr>
            <a:r>
              <a:rPr lang="en-US" dirty="0">
                <a:latin typeface="+mn-lt"/>
              </a:rPr>
              <a:t>Demo of preliminary work</a:t>
            </a:r>
          </a:p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Remaining work and timeline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"/>
    </mc:Choice>
    <mc:Fallback xmlns="">
      <p:transition spd="slow" advTm="1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BFC-562F-4ACF-A817-761DA55E79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CEB99-2AE0-43E5-AFA7-AF3CA14F857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US" dirty="0"/>
              <a:t>Creating fault free software is a hard task, which means testing is necessary to reduce the number of faults. </a:t>
            </a:r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US" dirty="0"/>
              <a:t>Black box testing helps to find functional faults and requires little knowledge of the inner workings of the program itself.</a:t>
            </a:r>
          </a:p>
          <a:p>
            <a:pPr lvl="1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US" dirty="0"/>
              <a:t>Category partition method allows for systematic design of test inputs (TSL tool)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+ This specification language can be translated into easy to run test frames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- All possible inputs add up quickly which is costly in execution time</a:t>
            </a:r>
          </a:p>
          <a:p>
            <a:pPr lvl="1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dirty="0"/>
              <a:t>Combinatorial interaction testing select a subset of test cases that are t-way adequate (CASA tool)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+Can reduce the number of test frames to a manageable level.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- Not a user-friendly 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"/>
    </mc:Choice>
    <mc:Fallback xmlns="">
      <p:transition spd="slow" advTm="1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9E2A-0531-462B-A0D0-3F1E33CD03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Objective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120C-0EA8-433E-B242-E2104B5804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752" y="4499278"/>
            <a:ext cx="10971736" cy="1132002"/>
          </a:xfrm>
        </p:spPr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lang="en-US" sz="2419" dirty="0"/>
              <a:t>TSL a tool that uses category partitioning to generate test frames</a:t>
            </a:r>
          </a:p>
          <a:p>
            <a:pPr lvl="1" indent="0">
              <a:buNone/>
            </a:pPr>
            <a:r>
              <a:rPr lang="en-US" sz="2419" dirty="0"/>
              <a:t>CASA a tool that uses the combinatorial interaction method known as simulated annealing to find t-way covering arrays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792B83F-AD60-457D-BBD3-BC04C439BB36}"/>
              </a:ext>
            </a:extLst>
          </p:cNvPr>
          <p:cNvSpPr txBox="1"/>
          <p:nvPr/>
        </p:nvSpPr>
        <p:spPr>
          <a:xfrm>
            <a:off x="1628403" y="2162816"/>
            <a:ext cx="7771801" cy="1451843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903" dirty="0">
                <a:solidFill>
                  <a:srgbClr val="000000"/>
                </a:solidFill>
                <a:latin typeface="Calibri"/>
              </a:rPr>
              <a:t>Combine the user-friendly input/output interface of </a:t>
            </a:r>
            <a:r>
              <a:rPr lang="en-US" sz="2903" i="1" dirty="0">
                <a:solidFill>
                  <a:srgbClr val="000000"/>
                </a:solidFill>
                <a:latin typeface="Calibri"/>
              </a:rPr>
              <a:t>TSL </a:t>
            </a:r>
            <a:r>
              <a:rPr lang="en-US" sz="2903" dirty="0">
                <a:solidFill>
                  <a:srgbClr val="000000"/>
                </a:solidFill>
                <a:latin typeface="Calibri"/>
              </a:rPr>
              <a:t>with the powerful test case optimization algorithm of </a:t>
            </a:r>
            <a:r>
              <a:rPr lang="en-US" sz="2903" i="1" dirty="0">
                <a:solidFill>
                  <a:srgbClr val="000000"/>
                </a:solidFill>
                <a:latin typeface="Calibri"/>
              </a:rPr>
              <a:t>CASA</a:t>
            </a:r>
            <a:endParaRPr lang="en-US" sz="2903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"/>
    </mc:Choice>
    <mc:Fallback xmlns="">
      <p:transition spd="slow" advTm="1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37CE-1928-41CC-B653-75B27C5604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6FC2-9559-4B70-929B-594778182D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Testing Specification Language (TSL) – a good front-end interface for the category partition method.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Create a single </a:t>
            </a:r>
            <a:r>
              <a:rPr lang="en-US" i="1" dirty="0"/>
              <a:t>.</a:t>
            </a:r>
            <a:r>
              <a:rPr lang="en-US" i="1" dirty="0" err="1"/>
              <a:t>tsl</a:t>
            </a:r>
            <a:r>
              <a:rPr lang="en-US" dirty="0"/>
              <a:t> file that describes the categories and choices within those categories along with properties and selector statements.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Generates all possible permutations of inputs, and outputs the test frames.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"/>
    </mc:Choice>
    <mc:Fallback xmlns="">
      <p:transition spd="slow" advTm="1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560AD-78FB-4F80-9835-6A746A8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 input format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7F824-B6ED-46E9-A2F0-5FB1CABC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 needs to:</a:t>
            </a:r>
          </a:p>
          <a:p>
            <a:pPr lvl="1"/>
            <a:r>
              <a:rPr lang="en-US" dirty="0"/>
              <a:t>Define categories</a:t>
            </a:r>
          </a:p>
          <a:p>
            <a:pPr lvl="1"/>
            <a:r>
              <a:rPr lang="en-US" dirty="0"/>
              <a:t>Define choices</a:t>
            </a:r>
          </a:p>
          <a:p>
            <a:pPr lvl="1"/>
            <a:r>
              <a:rPr lang="en-US" dirty="0"/>
              <a:t>Define properties</a:t>
            </a:r>
          </a:p>
          <a:p>
            <a:pPr lvl="1"/>
            <a:r>
              <a:rPr lang="en-US" dirty="0"/>
              <a:t>Define selector statements</a:t>
            </a:r>
          </a:p>
          <a:p>
            <a:pPr lvl="1"/>
            <a:r>
              <a:rPr lang="en-US" dirty="0"/>
              <a:t>Define single inputs e.g. ‘-version’</a:t>
            </a:r>
          </a:p>
          <a:p>
            <a:r>
              <a:rPr lang="en-US" dirty="0"/>
              <a:t>User has some flexibility in how to define the description in order to optimize or reduce the number of test cases generated.</a:t>
            </a:r>
          </a:p>
          <a:p>
            <a:pPr lvl="1"/>
            <a:r>
              <a:rPr lang="en-US" dirty="0"/>
              <a:t>For example, use zero/positive/negative instead of exact numbers for input, etc.</a:t>
            </a:r>
          </a:p>
        </p:txBody>
      </p:sp>
      <p:pic>
        <p:nvPicPr>
          <p:cNvPr id="8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C9B56BA9-E532-4080-AFEF-15BFE34DFF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14" y="3048896"/>
            <a:ext cx="4828571" cy="1628571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EC3A29-228E-480C-AD11-A9478A5E85D1}"/>
              </a:ext>
            </a:extLst>
          </p:cNvPr>
          <p:cNvCxnSpPr>
            <a:cxnSpLocks/>
          </p:cNvCxnSpPr>
          <p:nvPr/>
        </p:nvCxnSpPr>
        <p:spPr>
          <a:xfrm>
            <a:off x="3505200" y="2209800"/>
            <a:ext cx="3581400" cy="1066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BD05D-E306-4697-AC2C-D5B21AF4259F}"/>
              </a:ext>
            </a:extLst>
          </p:cNvPr>
          <p:cNvCxnSpPr>
            <a:cxnSpLocks/>
          </p:cNvCxnSpPr>
          <p:nvPr/>
        </p:nvCxnSpPr>
        <p:spPr>
          <a:xfrm>
            <a:off x="3505200" y="2209800"/>
            <a:ext cx="3581400" cy="1828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D30B0-5E3A-4E69-BA60-456A2982EB24}"/>
              </a:ext>
            </a:extLst>
          </p:cNvPr>
          <p:cNvCxnSpPr>
            <a:cxnSpLocks/>
          </p:cNvCxnSpPr>
          <p:nvPr/>
        </p:nvCxnSpPr>
        <p:spPr>
          <a:xfrm>
            <a:off x="3200400" y="2590800"/>
            <a:ext cx="4419600" cy="9906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4ED326-49A3-451F-AD3B-C13B3702C4FD}"/>
              </a:ext>
            </a:extLst>
          </p:cNvPr>
          <p:cNvCxnSpPr>
            <a:cxnSpLocks/>
          </p:cNvCxnSpPr>
          <p:nvPr/>
        </p:nvCxnSpPr>
        <p:spPr>
          <a:xfrm>
            <a:off x="3200400" y="2590800"/>
            <a:ext cx="4419600" cy="1828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55593B-D61D-4707-A8F9-B96D75B3AD08}"/>
              </a:ext>
            </a:extLst>
          </p:cNvPr>
          <p:cNvCxnSpPr>
            <a:cxnSpLocks/>
          </p:cNvCxnSpPr>
          <p:nvPr/>
        </p:nvCxnSpPr>
        <p:spPr>
          <a:xfrm>
            <a:off x="3505200" y="2971800"/>
            <a:ext cx="6019800" cy="457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D94DE6-3046-46A4-AB42-9CCA96E38A3B}"/>
              </a:ext>
            </a:extLst>
          </p:cNvPr>
          <p:cNvCxnSpPr>
            <a:cxnSpLocks/>
          </p:cNvCxnSpPr>
          <p:nvPr/>
        </p:nvCxnSpPr>
        <p:spPr>
          <a:xfrm>
            <a:off x="3505200" y="2971800"/>
            <a:ext cx="6934200" cy="1219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7B425B-91CB-4C0A-8BE5-ABFCF5C9B351}"/>
              </a:ext>
            </a:extLst>
          </p:cNvPr>
          <p:cNvCxnSpPr>
            <a:cxnSpLocks/>
          </p:cNvCxnSpPr>
          <p:nvPr/>
        </p:nvCxnSpPr>
        <p:spPr>
          <a:xfrm>
            <a:off x="4572000" y="3352800"/>
            <a:ext cx="4953000" cy="914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189165-232F-4A2B-8A21-8AA5812C33AC}"/>
              </a:ext>
            </a:extLst>
          </p:cNvPr>
          <p:cNvCxnSpPr>
            <a:cxnSpLocks/>
          </p:cNvCxnSpPr>
          <p:nvPr/>
        </p:nvCxnSpPr>
        <p:spPr>
          <a:xfrm>
            <a:off x="4572000" y="3352800"/>
            <a:ext cx="4953000" cy="1066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3EC2B3-C326-4D0E-9941-F55FA9D79F23}"/>
              </a:ext>
            </a:extLst>
          </p:cNvPr>
          <p:cNvCxnSpPr>
            <a:cxnSpLocks/>
          </p:cNvCxnSpPr>
          <p:nvPr/>
        </p:nvCxnSpPr>
        <p:spPr>
          <a:xfrm>
            <a:off x="5334000" y="3733800"/>
            <a:ext cx="4191000" cy="838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74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6"/>
    </mc:Choice>
    <mc:Fallback xmlns="">
      <p:transition spd="slow" advTm="1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5864-0DE0-4EB4-9884-7F095C0E1E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TSL – example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F041-1BB8-47E6-ABDE-9B9F437B5C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654175"/>
            <a:ext cx="5418138" cy="3976688"/>
          </a:xfrm>
        </p:spPr>
        <p:txBody>
          <a:bodyPr anchorCtr="1"/>
          <a:lstStyle/>
          <a:p>
            <a:pPr lvl="0" algn="ctr"/>
            <a:r>
              <a:rPr lang="en-US" sz="2177" dirty="0"/>
              <a:t>Software under test: ‘Tabs’ options in a browser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777C-5610-4FA0-9B12-75E16642D5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29325" y="1654175"/>
            <a:ext cx="6162675" cy="3976688"/>
          </a:xfrm>
        </p:spPr>
        <p:txBody>
          <a:bodyPr anchorCtr="1"/>
          <a:lstStyle/>
          <a:p>
            <a:pPr algn="ctr"/>
            <a:r>
              <a:rPr lang="en-US" sz="2177"/>
              <a:t>Create </a:t>
            </a:r>
            <a:r>
              <a:rPr lang="en-US" sz="2177" i="1"/>
              <a:t>tabs.tsl</a:t>
            </a:r>
            <a:r>
              <a:rPr lang="en-US" sz="2177"/>
              <a:t> to formally specify the categories and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CEA9B-71F4-4A8C-BD9F-DBEA34DE07E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06096" y="2432939"/>
            <a:ext cx="3968543" cy="3961145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1C33A-194F-4E77-94C2-E905177526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91862" y="2432939"/>
            <a:ext cx="6162457" cy="3664215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6C3AF14D-4FDC-4979-94B4-884215F90F28}"/>
              </a:ext>
            </a:extLst>
          </p:cNvPr>
          <p:cNvSpPr/>
          <p:nvPr/>
        </p:nvSpPr>
        <p:spPr>
          <a:xfrm>
            <a:off x="5197856" y="3981173"/>
            <a:ext cx="552941" cy="55294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CFE7F5"/>
          </a:solidFill>
          <a:ln w="0" cap="flat">
            <a:solidFill>
              <a:srgbClr val="808080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7BD0C90-0A57-4EF8-B0EB-4B137D86A8CA}"/>
              </a:ext>
            </a:extLst>
          </p:cNvPr>
          <p:cNvSpPr/>
          <p:nvPr/>
        </p:nvSpPr>
        <p:spPr>
          <a:xfrm>
            <a:off x="4191000" y="3810000"/>
            <a:ext cx="228600" cy="4572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75E32-9725-4F22-8DB4-D896565F1609}"/>
              </a:ext>
            </a:extLst>
          </p:cNvPr>
          <p:cNvSpPr txBox="1"/>
          <p:nvPr/>
        </p:nvSpPr>
        <p:spPr>
          <a:xfrm>
            <a:off x="7816512" y="274655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Pick 1 of 3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BF77831-1711-4CD0-AE03-0E9B0399D34D}"/>
              </a:ext>
            </a:extLst>
          </p:cNvPr>
          <p:cNvSpPr/>
          <p:nvPr/>
        </p:nvSpPr>
        <p:spPr>
          <a:xfrm>
            <a:off x="6705600" y="2746558"/>
            <a:ext cx="228600" cy="36933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928891-EC3A-4FEA-839C-534BD32F98FE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flipV="1">
            <a:off x="4419600" y="2931224"/>
            <a:ext cx="2286000" cy="11073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1A94B2-664F-4355-A0DE-73062BE7806A}"/>
              </a:ext>
            </a:extLst>
          </p:cNvPr>
          <p:cNvCxnSpPr>
            <a:cxnSpLocks/>
          </p:cNvCxnSpPr>
          <p:nvPr/>
        </p:nvCxnSpPr>
        <p:spPr>
          <a:xfrm flipV="1">
            <a:off x="4876800" y="3505200"/>
            <a:ext cx="2057400" cy="1143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E0A181-96B9-4A48-9EE2-A0BEC5BD7B71}"/>
              </a:ext>
            </a:extLst>
          </p:cNvPr>
          <p:cNvSpPr txBox="1"/>
          <p:nvPr/>
        </p:nvSpPr>
        <p:spPr>
          <a:xfrm>
            <a:off x="7739270" y="3121986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 or off. If on, get’s property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3E05F11-FB17-4764-BC7D-22E7E732CF4C}"/>
              </a:ext>
            </a:extLst>
          </p:cNvPr>
          <p:cNvSpPr/>
          <p:nvPr/>
        </p:nvSpPr>
        <p:spPr>
          <a:xfrm>
            <a:off x="4191000" y="4876800"/>
            <a:ext cx="152400" cy="16916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95FBDD9-6E3B-4367-9B03-0BD036478ED0}"/>
              </a:ext>
            </a:extLst>
          </p:cNvPr>
          <p:cNvSpPr/>
          <p:nvPr/>
        </p:nvSpPr>
        <p:spPr>
          <a:xfrm>
            <a:off x="6704110" y="4038600"/>
            <a:ext cx="228600" cy="184666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683F59-BD39-4485-84EC-1B6259CA604D}"/>
              </a:ext>
            </a:extLst>
          </p:cNvPr>
          <p:cNvCxnSpPr>
            <a:stCxn id="21" idx="1"/>
            <a:endCxn id="22" idx="1"/>
          </p:cNvCxnSpPr>
          <p:nvPr/>
        </p:nvCxnSpPr>
        <p:spPr>
          <a:xfrm flipV="1">
            <a:off x="4343400" y="4130933"/>
            <a:ext cx="2360710" cy="8304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F1019-9F4B-46DE-8A51-AFCA9D9727F8}"/>
              </a:ext>
            </a:extLst>
          </p:cNvPr>
          <p:cNvSpPr txBox="1"/>
          <p:nvPr/>
        </p:nvSpPr>
        <p:spPr>
          <a:xfrm>
            <a:off x="7656904" y="4044179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If property, then pick 1 of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1CE337-6E65-4BA3-AEA0-301CC4E51500}"/>
              </a:ext>
            </a:extLst>
          </p:cNvPr>
          <p:cNvCxnSpPr>
            <a:cxnSpLocks/>
          </p:cNvCxnSpPr>
          <p:nvPr/>
        </p:nvCxnSpPr>
        <p:spPr>
          <a:xfrm flipV="1">
            <a:off x="4953000" y="4800600"/>
            <a:ext cx="1979710" cy="5122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8D4575-FFA0-4A94-8634-7DD414BA73D3}"/>
              </a:ext>
            </a:extLst>
          </p:cNvPr>
          <p:cNvCxnSpPr>
            <a:cxnSpLocks/>
          </p:cNvCxnSpPr>
          <p:nvPr/>
        </p:nvCxnSpPr>
        <p:spPr>
          <a:xfrm flipV="1">
            <a:off x="4053319" y="5406454"/>
            <a:ext cx="2879391" cy="1143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FC4667-26C2-4A19-BF41-9CD02B8CEC71}"/>
              </a:ext>
            </a:extLst>
          </p:cNvPr>
          <p:cNvCxnSpPr>
            <a:cxnSpLocks/>
          </p:cNvCxnSpPr>
          <p:nvPr/>
        </p:nvCxnSpPr>
        <p:spPr>
          <a:xfrm>
            <a:off x="3886200" y="5768368"/>
            <a:ext cx="3046510" cy="1752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FDD76B-0640-46B8-B241-7837A3F738BC}"/>
              </a:ext>
            </a:extLst>
          </p:cNvPr>
          <p:cNvSpPr txBox="1"/>
          <p:nvPr/>
        </p:nvSpPr>
        <p:spPr>
          <a:xfrm>
            <a:off x="7994336" y="4615934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 or off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8E34F-B8FA-443B-B9F7-EE39C33C1996}"/>
              </a:ext>
            </a:extLst>
          </p:cNvPr>
          <p:cNvSpPr txBox="1"/>
          <p:nvPr/>
        </p:nvSpPr>
        <p:spPr>
          <a:xfrm>
            <a:off x="9448800" y="5186426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 or off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8B9FAA-8834-4550-916C-2E99477B4087}"/>
              </a:ext>
            </a:extLst>
          </p:cNvPr>
          <p:cNvSpPr txBox="1"/>
          <p:nvPr/>
        </p:nvSpPr>
        <p:spPr>
          <a:xfrm>
            <a:off x="9601200" y="5752838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 or off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E16BA6-5AE3-497D-B0CF-031473C39E3C}"/>
              </a:ext>
            </a:extLst>
          </p:cNvPr>
          <p:cNvSpPr txBox="1"/>
          <p:nvPr/>
        </p:nvSpPr>
        <p:spPr>
          <a:xfrm>
            <a:off x="7543897" y="4149643"/>
            <a:ext cx="18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n/a if no property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"/>
    </mc:Choice>
    <mc:Fallback xmlns="">
      <p:transition spd="slow" advTm="1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8" grpId="1" animBg="1"/>
      <p:bldP spid="13" grpId="0"/>
      <p:bldP spid="13" grpId="1"/>
      <p:bldP spid="14" grpId="0" animBg="1"/>
      <p:bldP spid="14" grpId="1" animBg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5" grpId="0"/>
      <p:bldP spid="25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F000-DD1D-4832-B2FC-7B1CEEFD6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TSL – example output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B84BD25-07C0-4ABC-8D7F-4E6E863ACA2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01949" y="1630073"/>
            <a:ext cx="4588102" cy="6134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CEF4A8-79F1-4A7F-B002-7871749A73E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888944" y="2319437"/>
            <a:ext cx="6414112" cy="435081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5C9BEC0-60F9-42C3-9EF9-605B8E306797}"/>
              </a:ext>
            </a:extLst>
          </p:cNvPr>
          <p:cNvSpPr/>
          <p:nvPr/>
        </p:nvSpPr>
        <p:spPr>
          <a:xfrm>
            <a:off x="2971800" y="5562600"/>
            <a:ext cx="152400" cy="838200"/>
          </a:xfrm>
          <a:prstGeom prst="lef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8A4315-5E69-4809-8A50-95795450AD0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67000" y="5981700"/>
            <a:ext cx="3048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4EC949-CE86-4C03-B04C-BEBCCD344CDD}"/>
              </a:ext>
            </a:extLst>
          </p:cNvPr>
          <p:cNvSpPr txBox="1"/>
          <p:nvPr/>
        </p:nvSpPr>
        <p:spPr>
          <a:xfrm>
            <a:off x="1604395" y="5797034"/>
            <a:ext cx="102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077B50-081F-4062-9CD5-E5EC4E09F253}"/>
              </a:ext>
            </a:extLst>
          </p:cNvPr>
          <p:cNvSpPr/>
          <p:nvPr/>
        </p:nvSpPr>
        <p:spPr>
          <a:xfrm>
            <a:off x="9234195" y="5524500"/>
            <a:ext cx="228600" cy="914400"/>
          </a:xfrm>
          <a:prstGeom prst="righ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B774CC-FEF9-4697-997F-32D306C6B0AC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9462795" y="5981700"/>
            <a:ext cx="4572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71B920-7016-48DF-90CF-75F4C6E803C4}"/>
              </a:ext>
            </a:extLst>
          </p:cNvPr>
          <p:cNvSpPr txBox="1"/>
          <p:nvPr/>
        </p:nvSpPr>
        <p:spPr>
          <a:xfrm>
            <a:off x="9919995" y="56585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Choice description in category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84874C-B6E3-4F50-A6BF-2FBE237BA3CB}"/>
              </a:ext>
            </a:extLst>
          </p:cNvPr>
          <p:cNvCxnSpPr>
            <a:cxnSpLocks/>
          </p:cNvCxnSpPr>
          <p:nvPr/>
        </p:nvCxnSpPr>
        <p:spPr>
          <a:xfrm flipH="1">
            <a:off x="6553200" y="5372100"/>
            <a:ext cx="33667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DD39A0-830E-4A35-80FB-4B9DB9DC21FF}"/>
              </a:ext>
            </a:extLst>
          </p:cNvPr>
          <p:cNvSpPr txBox="1"/>
          <p:nvPr/>
        </p:nvSpPr>
        <p:spPr>
          <a:xfrm>
            <a:off x="9919995" y="5048932"/>
            <a:ext cx="181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Choice </a:t>
            </a:r>
            <a:r>
              <a:rPr lang="en-US" dirty="0" err="1">
                <a:solidFill>
                  <a:schemeClr val="bg1"/>
                </a:solidFill>
              </a:rPr>
              <a:t>indeces</a:t>
            </a:r>
            <a:r>
              <a:rPr lang="en-US" dirty="0">
                <a:solidFill>
                  <a:schemeClr val="bg1"/>
                </a:solidFill>
              </a:rPr>
              <a:t> in category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B28F730-1DE8-4E51-86A2-4DFF26114C80}"/>
              </a:ext>
            </a:extLst>
          </p:cNvPr>
          <p:cNvSpPr/>
          <p:nvPr/>
        </p:nvSpPr>
        <p:spPr>
          <a:xfrm>
            <a:off x="2209800" y="2438400"/>
            <a:ext cx="679144" cy="2933698"/>
          </a:xfrm>
          <a:prstGeom prst="lef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BBC903-62D0-4324-9B18-7A9AA117A06F}"/>
              </a:ext>
            </a:extLst>
          </p:cNvPr>
          <p:cNvSpPr txBox="1"/>
          <p:nvPr/>
        </p:nvSpPr>
        <p:spPr>
          <a:xfrm>
            <a:off x="644896" y="3582083"/>
            <a:ext cx="162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96 test frames in the file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"/>
    </mc:Choice>
    <mc:Fallback xmlns="">
      <p:transition spd="slow" advTm="1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7" grpId="0"/>
      <p:bldP spid="22" grpId="0"/>
      <p:bldP spid="26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C9EE-A439-4C33-BC2E-3E09C3344F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12C6-391F-49AB-A905-B335661B64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Covering Arrays by Simulated Annealing (CASA) – tool that implements the combinatorial interaction method of simulated annealing.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It can find t-way combinations of inputs to reduce the overall number of test frames required.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Programming the input is complicated.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"/>
    </mc:Choice>
    <mc:Fallback xmlns="">
      <p:transition spd="slow" advTm="1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1|0.1|0.1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3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2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1|0.1|0.1|0.1|0.3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1|0.1|0.2|0.2|0.2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5.1|8.2|5.4|7.3|0.8|0.3|0.3|0.3|1.4|5.2|8.3"/>
</p:tagLst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4EF0FCDD-25EB-4093-B50D-713D10A17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BoiseState_Presentation_Standard.potx</Template>
  <TotalTime>7715</TotalTime>
  <Words>1066</Words>
  <Application>Microsoft Office PowerPoint</Application>
  <PresentationFormat>Widescreen</PresentationFormat>
  <Paragraphs>148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Gotham-Book</vt:lpstr>
      <vt:lpstr>Gotham-Medium</vt:lpstr>
      <vt:lpstr>Liberation Sans</vt:lpstr>
      <vt:lpstr>StarSymbol</vt:lpstr>
      <vt:lpstr>1_blank</vt:lpstr>
      <vt:lpstr>Integrating A Category-Partition Testing Tool With A Combinatorial Interaction Testing Tool To Produce T-Way Adequate Test Frames </vt:lpstr>
      <vt:lpstr>Overview</vt:lpstr>
      <vt:lpstr>Introduction</vt:lpstr>
      <vt:lpstr>Objective of the project</vt:lpstr>
      <vt:lpstr>TSL</vt:lpstr>
      <vt:lpstr>TSL input format </vt:lpstr>
      <vt:lpstr>TSL – example input</vt:lpstr>
      <vt:lpstr>TSL – example output</vt:lpstr>
      <vt:lpstr>CASA</vt:lpstr>
      <vt:lpstr>CASA – t-way covering arrays</vt:lpstr>
      <vt:lpstr>CASA – example input</vt:lpstr>
      <vt:lpstr>CASA – example input</vt:lpstr>
      <vt:lpstr>CASA – example output </vt:lpstr>
      <vt:lpstr>CASA – example output </vt:lpstr>
      <vt:lpstr>Demo – progress to date</vt:lpstr>
      <vt:lpstr>Remaining work and timeline</vt:lpstr>
    </vt:vector>
  </TitlesOfParts>
  <Company>Boise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Boise State PowerPoint Template</dc:title>
  <dc:creator>Teri Williams</dc:creator>
  <cp:lastModifiedBy>Andrew Graff</cp:lastModifiedBy>
  <cp:revision>53</cp:revision>
  <dcterms:created xsi:type="dcterms:W3CDTF">2015-02-18T20:10:19Z</dcterms:created>
  <dcterms:modified xsi:type="dcterms:W3CDTF">2021-05-06T23:48:54Z</dcterms:modified>
</cp:coreProperties>
</file>