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77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9d597d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19d597dfe6f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9a0066b60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19a0066b60e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9d597dfe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19d597dfe6f_0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9a0066b60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g19a0066b60e_0_1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9a0066b6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19a0066b60e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9a0066b60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19a0066b60e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9a0066b60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9a0066b60e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9a0066b60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19a0066b60e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9a0066b60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19a0066b60e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9a0066b60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g19a0066b60e_0_1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p:nvPr/>
        </p:nvSpPr>
        <p:spPr>
          <a:xfrm>
            <a:off x="10597377" y="3625034"/>
            <a:ext cx="7690623" cy="615893"/>
          </a:xfrm>
          <a:custGeom>
            <a:avLst/>
            <a:gdLst/>
            <a:ahLst/>
            <a:cxnLst/>
            <a:rect l="l" t="t" r="r" b="b"/>
            <a:pathLst>
              <a:path w="2058649" h="162211" extrusionOk="0">
                <a:moveTo>
                  <a:pt x="0" y="0"/>
                </a:moveTo>
                <a:lnTo>
                  <a:pt x="2058649" y="0"/>
                </a:lnTo>
                <a:lnTo>
                  <a:pt x="2058649" y="162211"/>
                </a:lnTo>
                <a:lnTo>
                  <a:pt x="0" y="162211"/>
                </a:lnTo>
                <a:close/>
              </a:path>
            </a:pathLst>
          </a:custGeom>
          <a:solidFill>
            <a:srgbClr val="FFFFFF"/>
          </a:solidFill>
          <a:ln>
            <a:noFill/>
          </a:ln>
        </p:spPr>
      </p:sp>
      <p:grpSp>
        <p:nvGrpSpPr>
          <p:cNvPr id="87" name="Google Shape;87;p13"/>
          <p:cNvGrpSpPr/>
          <p:nvPr/>
        </p:nvGrpSpPr>
        <p:grpSpPr>
          <a:xfrm>
            <a:off x="-1" y="3480373"/>
            <a:ext cx="2233555" cy="3230763"/>
            <a:chOff x="0" y="-38100"/>
            <a:chExt cx="1536012" cy="850900"/>
          </a:xfrm>
        </p:grpSpPr>
        <p:sp>
          <p:nvSpPr>
            <p:cNvPr id="88" name="Google Shape;88;p13"/>
            <p:cNvSpPr/>
            <p:nvPr/>
          </p:nvSpPr>
          <p:spPr>
            <a:xfrm>
              <a:off x="0" y="0"/>
              <a:ext cx="1536012" cy="156984"/>
            </a:xfrm>
            <a:custGeom>
              <a:avLst/>
              <a:gdLst/>
              <a:ahLst/>
              <a:cxnLst/>
              <a:rect l="l" t="t" r="r" b="b"/>
              <a:pathLst>
                <a:path w="1536012" h="156984" extrusionOk="0">
                  <a:moveTo>
                    <a:pt x="0" y="0"/>
                  </a:moveTo>
                  <a:lnTo>
                    <a:pt x="1536012" y="0"/>
                  </a:lnTo>
                  <a:lnTo>
                    <a:pt x="1536012" y="156984"/>
                  </a:lnTo>
                  <a:lnTo>
                    <a:pt x="0" y="156984"/>
                  </a:lnTo>
                  <a:close/>
                </a:path>
              </a:pathLst>
            </a:custGeom>
            <a:solidFill>
              <a:srgbClr val="FFFFFF"/>
            </a:solidFill>
            <a:ln>
              <a:noFill/>
            </a:ln>
          </p:spPr>
        </p:sp>
        <p:sp>
          <p:nvSpPr>
            <p:cNvPr id="89" name="Google Shape;89;p1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0" name="Google Shape;90;p13"/>
          <p:cNvGrpSpPr/>
          <p:nvPr/>
        </p:nvGrpSpPr>
        <p:grpSpPr>
          <a:xfrm>
            <a:off x="-1" y="6783480"/>
            <a:ext cx="2233515" cy="3230782"/>
            <a:chOff x="0" y="-38100"/>
            <a:chExt cx="1536012" cy="850900"/>
          </a:xfrm>
        </p:grpSpPr>
        <p:sp>
          <p:nvSpPr>
            <p:cNvPr id="91" name="Google Shape;91;p13"/>
            <p:cNvSpPr/>
            <p:nvPr/>
          </p:nvSpPr>
          <p:spPr>
            <a:xfrm>
              <a:off x="0" y="0"/>
              <a:ext cx="1536012" cy="156984"/>
            </a:xfrm>
            <a:custGeom>
              <a:avLst/>
              <a:gdLst/>
              <a:ahLst/>
              <a:cxnLst/>
              <a:rect l="l" t="t" r="r" b="b"/>
              <a:pathLst>
                <a:path w="1536012" h="156984" extrusionOk="0">
                  <a:moveTo>
                    <a:pt x="0" y="0"/>
                  </a:moveTo>
                  <a:lnTo>
                    <a:pt x="1536012" y="0"/>
                  </a:lnTo>
                  <a:lnTo>
                    <a:pt x="1536012" y="156984"/>
                  </a:lnTo>
                  <a:lnTo>
                    <a:pt x="0" y="156984"/>
                  </a:lnTo>
                  <a:close/>
                </a:path>
              </a:pathLst>
            </a:custGeom>
            <a:solidFill>
              <a:srgbClr val="7ED8FD"/>
            </a:solidFill>
            <a:ln>
              <a:noFill/>
            </a:ln>
          </p:spPr>
        </p:sp>
        <p:sp>
          <p:nvSpPr>
            <p:cNvPr id="92" name="Google Shape;92;p1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 name="Google Shape;93;p13"/>
          <p:cNvGrpSpPr/>
          <p:nvPr/>
        </p:nvGrpSpPr>
        <p:grpSpPr>
          <a:xfrm>
            <a:off x="4029995" y="6711149"/>
            <a:ext cx="14258011" cy="3303113"/>
            <a:chOff x="0" y="-57150"/>
            <a:chExt cx="2135072" cy="869950"/>
          </a:xfrm>
        </p:grpSpPr>
        <p:sp>
          <p:nvSpPr>
            <p:cNvPr id="94" name="Google Shape;94;p13"/>
            <p:cNvSpPr/>
            <p:nvPr/>
          </p:nvSpPr>
          <p:spPr>
            <a:xfrm>
              <a:off x="0" y="0"/>
              <a:ext cx="2135072" cy="135474"/>
            </a:xfrm>
            <a:custGeom>
              <a:avLst/>
              <a:gdLst/>
              <a:ahLst/>
              <a:cxnLst/>
              <a:rect l="l" t="t" r="r" b="b"/>
              <a:pathLst>
                <a:path w="2135072" h="135474" extrusionOk="0">
                  <a:moveTo>
                    <a:pt x="0" y="0"/>
                  </a:moveTo>
                  <a:lnTo>
                    <a:pt x="2135072" y="0"/>
                  </a:lnTo>
                  <a:lnTo>
                    <a:pt x="2135072" y="135474"/>
                  </a:lnTo>
                  <a:lnTo>
                    <a:pt x="0" y="135474"/>
                  </a:lnTo>
                  <a:close/>
                </a:path>
              </a:pathLst>
            </a:custGeom>
            <a:solidFill>
              <a:srgbClr val="7ED8FD"/>
            </a:solidFill>
            <a:ln>
              <a:noFill/>
            </a:ln>
          </p:spPr>
        </p:sp>
        <p:sp>
          <p:nvSpPr>
            <p:cNvPr id="95" name="Google Shape;95;p13"/>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6" name="Google Shape;96;p13"/>
          <p:cNvSpPr txBox="1"/>
          <p:nvPr/>
        </p:nvSpPr>
        <p:spPr>
          <a:xfrm>
            <a:off x="2719187" y="4240927"/>
            <a:ext cx="13959900" cy="2853858"/>
          </a:xfrm>
          <a:prstGeom prst="rect">
            <a:avLst/>
          </a:prstGeom>
          <a:noFill/>
          <a:ln>
            <a:noFill/>
          </a:ln>
        </p:spPr>
        <p:txBody>
          <a:bodyPr spcFirstLastPara="1" wrap="square" lIns="0" tIns="0" rIns="0" bIns="0" anchor="t" anchorCtr="0">
            <a:spAutoFit/>
          </a:bodyPr>
          <a:lstStyle/>
          <a:p>
            <a:pPr marL="0" marR="0" lvl="0" indent="0" algn="r" rtl="0">
              <a:lnSpc>
                <a:spcPct val="116026"/>
              </a:lnSpc>
              <a:spcBef>
                <a:spcPts val="0"/>
              </a:spcBef>
              <a:spcAft>
                <a:spcPts val="0"/>
              </a:spcAft>
              <a:buNone/>
            </a:pPr>
            <a:r>
              <a:rPr lang="en-US" sz="7987" b="1" dirty="0">
                <a:solidFill>
                  <a:srgbClr val="12222B"/>
                </a:solidFill>
                <a:latin typeface="Open Sans"/>
                <a:ea typeface="Open Sans"/>
                <a:cs typeface="Open Sans"/>
                <a:sym typeface="Open Sans"/>
              </a:rPr>
              <a:t>Alzheimer’s prediction using  </a:t>
            </a:r>
            <a:r>
              <a:rPr lang="en-US" sz="7987" b="1" dirty="0">
                <a:solidFill>
                  <a:srgbClr val="12222B"/>
                </a:solidFill>
                <a:latin typeface="Open Sans"/>
                <a:ea typeface="Open Sans"/>
                <a:cs typeface="Open Sans"/>
                <a:sym typeface="Calibri"/>
              </a:rPr>
              <a:t>Ensemble methods </a:t>
            </a:r>
            <a:endParaRPr sz="7987" b="1" dirty="0">
              <a:solidFill>
                <a:srgbClr val="12222B"/>
              </a:solidFill>
              <a:latin typeface="Open Sans"/>
              <a:ea typeface="Open Sans"/>
              <a:cs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2"/>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Results</a:t>
            </a:r>
            <a:endParaRPr/>
          </a:p>
        </p:txBody>
      </p:sp>
      <p:grpSp>
        <p:nvGrpSpPr>
          <p:cNvPr id="302" name="Google Shape;302;p22"/>
          <p:cNvGrpSpPr/>
          <p:nvPr/>
        </p:nvGrpSpPr>
        <p:grpSpPr>
          <a:xfrm>
            <a:off x="0" y="9838588"/>
            <a:ext cx="3085741" cy="3230403"/>
            <a:chOff x="0" y="-38100"/>
            <a:chExt cx="812700" cy="850800"/>
          </a:xfrm>
        </p:grpSpPr>
        <p:sp>
          <p:nvSpPr>
            <p:cNvPr id="303" name="Google Shape;303;p22"/>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04" name="Google Shape;304;p22"/>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5" name="Google Shape;305;p22"/>
          <p:cNvGrpSpPr/>
          <p:nvPr/>
        </p:nvGrpSpPr>
        <p:grpSpPr>
          <a:xfrm>
            <a:off x="17259300" y="-144662"/>
            <a:ext cx="3085741" cy="3230403"/>
            <a:chOff x="0" y="-38100"/>
            <a:chExt cx="812700" cy="850800"/>
          </a:xfrm>
        </p:grpSpPr>
        <p:sp>
          <p:nvSpPr>
            <p:cNvPr id="306" name="Google Shape;306;p22"/>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07" name="Google Shape;307;p22"/>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8" name="Google Shape;308;p22"/>
          <p:cNvGrpSpPr/>
          <p:nvPr/>
        </p:nvGrpSpPr>
        <p:grpSpPr>
          <a:xfrm>
            <a:off x="0" y="-144662"/>
            <a:ext cx="3085741" cy="3230403"/>
            <a:chOff x="0" y="-38100"/>
            <a:chExt cx="812700" cy="850800"/>
          </a:xfrm>
        </p:grpSpPr>
        <p:sp>
          <p:nvSpPr>
            <p:cNvPr id="309" name="Google Shape;309;p22"/>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10" name="Google Shape;310;p22"/>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1" name="Google Shape;311;p22"/>
          <p:cNvGrpSpPr/>
          <p:nvPr/>
        </p:nvGrpSpPr>
        <p:grpSpPr>
          <a:xfrm>
            <a:off x="17259300" y="9838588"/>
            <a:ext cx="3085741" cy="3230403"/>
            <a:chOff x="0" y="-38100"/>
            <a:chExt cx="812700" cy="850800"/>
          </a:xfrm>
        </p:grpSpPr>
        <p:sp>
          <p:nvSpPr>
            <p:cNvPr id="312" name="Google Shape;312;p22"/>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13" name="Google Shape;313;p22"/>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4" name="Google Shape;314;p22"/>
          <p:cNvSpPr txBox="1"/>
          <p:nvPr/>
        </p:nvSpPr>
        <p:spPr>
          <a:xfrm>
            <a:off x="1124925" y="2737775"/>
            <a:ext cx="15328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For further analysis of the working and performance of the algorithms classification report and confusion matrix are constructed for best performing algorithms Gradient Boosting and Random Forest.</a:t>
            </a:r>
            <a:endParaRPr sz="1800">
              <a:latin typeface="Calibri"/>
              <a:ea typeface="Calibri"/>
              <a:cs typeface="Calibri"/>
              <a:sym typeface="Calibri"/>
            </a:endParaRPr>
          </a:p>
        </p:txBody>
      </p:sp>
      <p:sp>
        <p:nvSpPr>
          <p:cNvPr id="315" name="Google Shape;315;p22"/>
          <p:cNvSpPr txBox="1"/>
          <p:nvPr/>
        </p:nvSpPr>
        <p:spPr>
          <a:xfrm>
            <a:off x="826775" y="7146200"/>
            <a:ext cx="169824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Classification report gives a big picture of performance metrics other than the accuracy.Other than accuracy parameter precision, recall and F1 score are displayed in the classification report.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From the above reports we can observe category ‘0’ has the lowest precision, recall and F1 score. Category 2 has the highest precision, F1 score compared to category 1 and category 2 has </a:t>
            </a:r>
            <a:r>
              <a:rPr lang="en-US" sz="1800">
                <a:solidFill>
                  <a:schemeClr val="dk1"/>
                </a:solidFill>
                <a:latin typeface="Calibri"/>
                <a:ea typeface="Calibri"/>
                <a:cs typeface="Calibri"/>
                <a:sym typeface="Calibri"/>
              </a:rPr>
              <a:t>recall compared to category 1 in Gradient Boosting and Random Forest.</a:t>
            </a:r>
            <a:endParaRPr sz="1800">
              <a:latin typeface="Calibri"/>
              <a:ea typeface="Calibri"/>
              <a:cs typeface="Calibri"/>
              <a:sym typeface="Calibri"/>
            </a:endParaRPr>
          </a:p>
        </p:txBody>
      </p:sp>
      <p:pic>
        <p:nvPicPr>
          <p:cNvPr id="316" name="Google Shape;316;p22"/>
          <p:cNvPicPr preferRelativeResize="0"/>
          <p:nvPr/>
        </p:nvPicPr>
        <p:blipFill rotWithShape="1">
          <a:blip r:embed="rId3">
            <a:alphaModFix/>
          </a:blip>
          <a:srcRect t="6331"/>
          <a:stretch/>
        </p:blipFill>
        <p:spPr>
          <a:xfrm>
            <a:off x="9837400" y="4133775"/>
            <a:ext cx="7313475" cy="2078125"/>
          </a:xfrm>
          <a:prstGeom prst="rect">
            <a:avLst/>
          </a:prstGeom>
          <a:noFill/>
          <a:ln>
            <a:noFill/>
          </a:ln>
        </p:spPr>
      </p:pic>
      <p:pic>
        <p:nvPicPr>
          <p:cNvPr id="317" name="Google Shape;317;p22"/>
          <p:cNvPicPr preferRelativeResize="0"/>
          <p:nvPr/>
        </p:nvPicPr>
        <p:blipFill>
          <a:blip r:embed="rId4">
            <a:alphaModFix/>
          </a:blip>
          <a:stretch>
            <a:fillRect/>
          </a:stretch>
        </p:blipFill>
        <p:spPr>
          <a:xfrm>
            <a:off x="2185400" y="4213550"/>
            <a:ext cx="6944884" cy="1998350"/>
          </a:xfrm>
          <a:prstGeom prst="rect">
            <a:avLst/>
          </a:prstGeom>
          <a:noFill/>
          <a:ln>
            <a:noFill/>
          </a:ln>
        </p:spPr>
      </p:pic>
      <p:sp>
        <p:nvSpPr>
          <p:cNvPr id="318" name="Google Shape;318;p22"/>
          <p:cNvSpPr txBox="1"/>
          <p:nvPr/>
        </p:nvSpPr>
        <p:spPr>
          <a:xfrm>
            <a:off x="2276975" y="6383625"/>
            <a:ext cx="65598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latin typeface="Calibri"/>
                <a:ea typeface="Calibri"/>
                <a:cs typeface="Calibri"/>
                <a:sym typeface="Calibri"/>
              </a:rPr>
              <a:t>Classification report of Gradient Boosting</a:t>
            </a:r>
            <a:endParaRPr sz="1600" b="1">
              <a:latin typeface="Calibri"/>
              <a:ea typeface="Calibri"/>
              <a:cs typeface="Calibri"/>
              <a:sym typeface="Calibri"/>
            </a:endParaRPr>
          </a:p>
        </p:txBody>
      </p:sp>
      <p:sp>
        <p:nvSpPr>
          <p:cNvPr id="319" name="Google Shape;319;p22"/>
          <p:cNvSpPr txBox="1"/>
          <p:nvPr/>
        </p:nvSpPr>
        <p:spPr>
          <a:xfrm>
            <a:off x="9965050" y="6478950"/>
            <a:ext cx="65598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latin typeface="Calibri"/>
                <a:ea typeface="Calibri"/>
                <a:cs typeface="Calibri"/>
                <a:sym typeface="Calibri"/>
              </a:rPr>
              <a:t>Classification report of RandomForest</a:t>
            </a:r>
            <a:endParaRPr sz="16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3"/>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Results</a:t>
            </a:r>
            <a:endParaRPr/>
          </a:p>
        </p:txBody>
      </p:sp>
      <p:grpSp>
        <p:nvGrpSpPr>
          <p:cNvPr id="325" name="Google Shape;325;p23"/>
          <p:cNvGrpSpPr/>
          <p:nvPr/>
        </p:nvGrpSpPr>
        <p:grpSpPr>
          <a:xfrm>
            <a:off x="0" y="9838588"/>
            <a:ext cx="3085741" cy="3230403"/>
            <a:chOff x="0" y="-38100"/>
            <a:chExt cx="812700" cy="850800"/>
          </a:xfrm>
        </p:grpSpPr>
        <p:sp>
          <p:nvSpPr>
            <p:cNvPr id="326" name="Google Shape;326;p23"/>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27" name="Google Shape;327;p23"/>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28" name="Google Shape;328;p23"/>
          <p:cNvGrpSpPr/>
          <p:nvPr/>
        </p:nvGrpSpPr>
        <p:grpSpPr>
          <a:xfrm>
            <a:off x="17259300" y="-144662"/>
            <a:ext cx="3085741" cy="3230403"/>
            <a:chOff x="0" y="-38100"/>
            <a:chExt cx="812700" cy="850800"/>
          </a:xfrm>
        </p:grpSpPr>
        <p:sp>
          <p:nvSpPr>
            <p:cNvPr id="329" name="Google Shape;329;p23"/>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30" name="Google Shape;330;p23"/>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1" name="Google Shape;331;p23"/>
          <p:cNvGrpSpPr/>
          <p:nvPr/>
        </p:nvGrpSpPr>
        <p:grpSpPr>
          <a:xfrm>
            <a:off x="0" y="-144662"/>
            <a:ext cx="3085741" cy="3230403"/>
            <a:chOff x="0" y="-38100"/>
            <a:chExt cx="812700" cy="850800"/>
          </a:xfrm>
        </p:grpSpPr>
        <p:sp>
          <p:nvSpPr>
            <p:cNvPr id="332" name="Google Shape;332;p23"/>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33" name="Google Shape;333;p23"/>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4" name="Google Shape;334;p23"/>
          <p:cNvGrpSpPr/>
          <p:nvPr/>
        </p:nvGrpSpPr>
        <p:grpSpPr>
          <a:xfrm>
            <a:off x="17259300" y="9838588"/>
            <a:ext cx="3085741" cy="3230403"/>
            <a:chOff x="0" y="-38100"/>
            <a:chExt cx="812700" cy="850800"/>
          </a:xfrm>
        </p:grpSpPr>
        <p:sp>
          <p:nvSpPr>
            <p:cNvPr id="335" name="Google Shape;335;p23"/>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36" name="Google Shape;336;p23"/>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37" name="Google Shape;337;p23"/>
          <p:cNvSpPr txBox="1"/>
          <p:nvPr/>
        </p:nvSpPr>
        <p:spPr>
          <a:xfrm>
            <a:off x="1124925" y="2737775"/>
            <a:ext cx="15328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For further analysis of the working and performance of the algorithms classification report and confusion matrix are constructed for best performing algorithms.</a:t>
            </a:r>
            <a:endParaRPr sz="1800">
              <a:latin typeface="Calibri"/>
              <a:ea typeface="Calibri"/>
              <a:cs typeface="Calibri"/>
              <a:sym typeface="Calibri"/>
            </a:endParaRPr>
          </a:p>
        </p:txBody>
      </p:sp>
      <p:pic>
        <p:nvPicPr>
          <p:cNvPr id="338" name="Google Shape;338;p23"/>
          <p:cNvPicPr preferRelativeResize="0"/>
          <p:nvPr/>
        </p:nvPicPr>
        <p:blipFill>
          <a:blip r:embed="rId3">
            <a:alphaModFix/>
          </a:blip>
          <a:stretch>
            <a:fillRect/>
          </a:stretch>
        </p:blipFill>
        <p:spPr>
          <a:xfrm>
            <a:off x="2033001" y="3755350"/>
            <a:ext cx="4936625" cy="3688600"/>
          </a:xfrm>
          <a:prstGeom prst="rect">
            <a:avLst/>
          </a:prstGeom>
          <a:noFill/>
          <a:ln>
            <a:noFill/>
          </a:ln>
        </p:spPr>
      </p:pic>
      <p:pic>
        <p:nvPicPr>
          <p:cNvPr id="339" name="Google Shape;339;p23"/>
          <p:cNvPicPr preferRelativeResize="0"/>
          <p:nvPr/>
        </p:nvPicPr>
        <p:blipFill>
          <a:blip r:embed="rId4">
            <a:alphaModFix/>
          </a:blip>
          <a:stretch>
            <a:fillRect/>
          </a:stretch>
        </p:blipFill>
        <p:spPr>
          <a:xfrm>
            <a:off x="8615550" y="3849150"/>
            <a:ext cx="4671900" cy="3594800"/>
          </a:xfrm>
          <a:prstGeom prst="rect">
            <a:avLst/>
          </a:prstGeom>
          <a:noFill/>
          <a:ln>
            <a:noFill/>
          </a:ln>
        </p:spPr>
      </p:pic>
      <p:sp>
        <p:nvSpPr>
          <p:cNvPr id="340" name="Google Shape;340;p23"/>
          <p:cNvSpPr txBox="1"/>
          <p:nvPr/>
        </p:nvSpPr>
        <p:spPr>
          <a:xfrm>
            <a:off x="759000" y="7942275"/>
            <a:ext cx="169824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Confusion matrix gives the samples of number of misclassification for each category.</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Correct classification samples are 68 out of 75 total samples in Gradient Boosting algorithm </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Correct classification samples are 67 out of 75 total samples in Random Forest algorithm</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Results</a:t>
            </a:r>
            <a:endParaRPr/>
          </a:p>
        </p:txBody>
      </p:sp>
      <p:grpSp>
        <p:nvGrpSpPr>
          <p:cNvPr id="346" name="Google Shape;346;p24"/>
          <p:cNvGrpSpPr/>
          <p:nvPr/>
        </p:nvGrpSpPr>
        <p:grpSpPr>
          <a:xfrm>
            <a:off x="0" y="9838588"/>
            <a:ext cx="3085741" cy="3230403"/>
            <a:chOff x="0" y="-38100"/>
            <a:chExt cx="812700" cy="850800"/>
          </a:xfrm>
        </p:grpSpPr>
        <p:sp>
          <p:nvSpPr>
            <p:cNvPr id="347" name="Google Shape;347;p2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48" name="Google Shape;348;p24"/>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9" name="Google Shape;349;p24"/>
          <p:cNvGrpSpPr/>
          <p:nvPr/>
        </p:nvGrpSpPr>
        <p:grpSpPr>
          <a:xfrm>
            <a:off x="17259300" y="-144662"/>
            <a:ext cx="3085741" cy="3230403"/>
            <a:chOff x="0" y="-38100"/>
            <a:chExt cx="812700" cy="850800"/>
          </a:xfrm>
        </p:grpSpPr>
        <p:sp>
          <p:nvSpPr>
            <p:cNvPr id="350" name="Google Shape;350;p2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51" name="Google Shape;351;p24"/>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2" name="Google Shape;352;p24"/>
          <p:cNvGrpSpPr/>
          <p:nvPr/>
        </p:nvGrpSpPr>
        <p:grpSpPr>
          <a:xfrm>
            <a:off x="0" y="-144662"/>
            <a:ext cx="3085741" cy="3230403"/>
            <a:chOff x="0" y="-38100"/>
            <a:chExt cx="812700" cy="850800"/>
          </a:xfrm>
        </p:grpSpPr>
        <p:sp>
          <p:nvSpPr>
            <p:cNvPr id="353" name="Google Shape;353;p2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54" name="Google Shape;354;p24"/>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5" name="Google Shape;355;p24"/>
          <p:cNvGrpSpPr/>
          <p:nvPr/>
        </p:nvGrpSpPr>
        <p:grpSpPr>
          <a:xfrm>
            <a:off x="17259300" y="9838588"/>
            <a:ext cx="3085741" cy="3230403"/>
            <a:chOff x="0" y="-38100"/>
            <a:chExt cx="812700" cy="850800"/>
          </a:xfrm>
        </p:grpSpPr>
        <p:sp>
          <p:nvSpPr>
            <p:cNvPr id="356" name="Google Shape;356;p2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57" name="Google Shape;357;p24"/>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58" name="Google Shape;358;p24"/>
          <p:cNvSpPr txBox="1"/>
          <p:nvPr/>
        </p:nvSpPr>
        <p:spPr>
          <a:xfrm>
            <a:off x="1124925" y="2737775"/>
            <a:ext cx="153288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Type of voting method is hard</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Amongst all Ridge classifier and Random Forest has the highest score</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pic>
        <p:nvPicPr>
          <p:cNvPr id="359" name="Google Shape;359;p24"/>
          <p:cNvPicPr preferRelativeResize="0"/>
          <p:nvPr/>
        </p:nvPicPr>
        <p:blipFill>
          <a:blip r:embed="rId3">
            <a:alphaModFix/>
          </a:blip>
          <a:stretch>
            <a:fillRect/>
          </a:stretch>
        </p:blipFill>
        <p:spPr>
          <a:xfrm>
            <a:off x="2944400" y="4635888"/>
            <a:ext cx="6311000" cy="2289888"/>
          </a:xfrm>
          <a:prstGeom prst="rect">
            <a:avLst/>
          </a:prstGeom>
          <a:noFill/>
          <a:ln>
            <a:noFill/>
          </a:ln>
        </p:spPr>
      </p:pic>
      <p:sp>
        <p:nvSpPr>
          <p:cNvPr id="360" name="Google Shape;360;p24"/>
          <p:cNvSpPr txBox="1"/>
          <p:nvPr/>
        </p:nvSpPr>
        <p:spPr>
          <a:xfrm>
            <a:off x="2995300" y="6885100"/>
            <a:ext cx="5651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800" b="1">
                <a:solidFill>
                  <a:schemeClr val="dk1"/>
                </a:solidFill>
                <a:latin typeface="Calibri"/>
                <a:ea typeface="Calibri"/>
                <a:cs typeface="Calibri"/>
                <a:sym typeface="Calibri"/>
              </a:rPr>
              <a:t>Accuracies of voting classifiers</a:t>
            </a:r>
            <a:endParaRPr b="1">
              <a:latin typeface="Calibri"/>
              <a:ea typeface="Calibri"/>
              <a:cs typeface="Calibri"/>
              <a:sym typeface="Calibri"/>
            </a:endParaRPr>
          </a:p>
        </p:txBody>
      </p:sp>
      <p:sp>
        <p:nvSpPr>
          <p:cNvPr id="361" name="Google Shape;361;p24"/>
          <p:cNvSpPr txBox="1"/>
          <p:nvPr/>
        </p:nvSpPr>
        <p:spPr>
          <a:xfrm>
            <a:off x="975850" y="7888050"/>
            <a:ext cx="14786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In addition to voting ang Boosting bagging classifiers also implemented. In bagging category Extra tree and ridge classifier performed well with 89% accuracy.</a:t>
            </a:r>
            <a:endParaRPr sz="17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5"/>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References</a:t>
            </a:r>
            <a:endParaRPr/>
          </a:p>
        </p:txBody>
      </p:sp>
      <p:grpSp>
        <p:nvGrpSpPr>
          <p:cNvPr id="367" name="Google Shape;367;p25"/>
          <p:cNvGrpSpPr/>
          <p:nvPr/>
        </p:nvGrpSpPr>
        <p:grpSpPr>
          <a:xfrm>
            <a:off x="0" y="9838588"/>
            <a:ext cx="3085741" cy="3230403"/>
            <a:chOff x="0" y="-38100"/>
            <a:chExt cx="812700" cy="850800"/>
          </a:xfrm>
        </p:grpSpPr>
        <p:sp>
          <p:nvSpPr>
            <p:cNvPr id="368" name="Google Shape;368;p2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69" name="Google Shape;369;p25"/>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0" name="Google Shape;370;p25"/>
          <p:cNvGrpSpPr/>
          <p:nvPr/>
        </p:nvGrpSpPr>
        <p:grpSpPr>
          <a:xfrm>
            <a:off x="17259300" y="-144662"/>
            <a:ext cx="3085741" cy="3230403"/>
            <a:chOff x="0" y="-38100"/>
            <a:chExt cx="812700" cy="850800"/>
          </a:xfrm>
        </p:grpSpPr>
        <p:sp>
          <p:nvSpPr>
            <p:cNvPr id="371" name="Google Shape;371;p2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72" name="Google Shape;372;p25"/>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3" name="Google Shape;373;p25"/>
          <p:cNvGrpSpPr/>
          <p:nvPr/>
        </p:nvGrpSpPr>
        <p:grpSpPr>
          <a:xfrm>
            <a:off x="0" y="-144662"/>
            <a:ext cx="3085741" cy="3230403"/>
            <a:chOff x="0" y="-38100"/>
            <a:chExt cx="812700" cy="850800"/>
          </a:xfrm>
        </p:grpSpPr>
        <p:sp>
          <p:nvSpPr>
            <p:cNvPr id="374" name="Google Shape;374;p2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75" name="Google Shape;375;p25"/>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6" name="Google Shape;376;p25"/>
          <p:cNvGrpSpPr/>
          <p:nvPr/>
        </p:nvGrpSpPr>
        <p:grpSpPr>
          <a:xfrm>
            <a:off x="17259300" y="9838588"/>
            <a:ext cx="3085741" cy="3230403"/>
            <a:chOff x="0" y="-38100"/>
            <a:chExt cx="812700" cy="850800"/>
          </a:xfrm>
        </p:grpSpPr>
        <p:sp>
          <p:nvSpPr>
            <p:cNvPr id="377" name="Google Shape;377;p2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78" name="Google Shape;378;p25"/>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9" name="Google Shape;379;p25"/>
          <p:cNvSpPr txBox="1"/>
          <p:nvPr/>
        </p:nvSpPr>
        <p:spPr>
          <a:xfrm>
            <a:off x="957200" y="2731100"/>
            <a:ext cx="16730400" cy="3663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just" rtl="0">
              <a:spcBef>
                <a:spcPts val="0"/>
              </a:spcBef>
              <a:spcAft>
                <a:spcPts val="0"/>
              </a:spcAft>
              <a:buNone/>
            </a:pPr>
            <a:r>
              <a:rPr lang="en-US" sz="2200">
                <a:latin typeface="Calibri"/>
                <a:ea typeface="Calibri"/>
                <a:cs typeface="Calibri"/>
                <a:sym typeface="Calibri"/>
              </a:rPr>
              <a:t>[1].R. Wang, H. Li, R. Lan, S. Luo and X. Luo, "Hierarchical Ensemble Learning for Alzheimer's Disease Classification," 2018 7th International Conference on Digital Home (ICDH), 2018, pp. 224-229, doi: 10.1109/ICDH.2018.00047.</a:t>
            </a:r>
            <a:endParaRPr sz="2200">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just" rtl="0">
              <a:spcBef>
                <a:spcPts val="0"/>
              </a:spcBef>
              <a:spcAft>
                <a:spcPts val="0"/>
              </a:spcAft>
              <a:buNone/>
            </a:pPr>
            <a:r>
              <a:rPr lang="en-US" sz="2200">
                <a:latin typeface="Calibri"/>
                <a:ea typeface="Calibri"/>
                <a:cs typeface="Calibri"/>
                <a:sym typeface="Calibri"/>
              </a:rPr>
              <a:t>[2].C. D. Anisha and N. Arulanand, "Early Prediction of Parkinson's Disease (PD) Using Ensemble Classifiers," 2020 International Conference on Innovative Trends in Information Technology (ICITIIT), 2020, pp. 1-6, doi: 10.1109/ICITIIT49094.2020.9071562.</a:t>
            </a:r>
            <a:endParaRPr sz="2200">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n-US" sz="2200">
                <a:latin typeface="Calibri"/>
                <a:ea typeface="Calibri"/>
                <a:cs typeface="Calibri"/>
                <a:sym typeface="Calibri"/>
              </a:rPr>
              <a:t>[3].D. Chen, L. Zhang and C. Ma, "A Multimodal Diagnosis Predictive Model of Alzheimer’s Disease with Few-shot Learning," 2020 International Conference on Public Health and Data Science (ICPHDS), 2020, pp. 273-277, doi: 10.1109/ICPHDS51617.2020.00060.</a:t>
            </a:r>
            <a:endParaRPr sz="2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Shape 383"/>
        <p:cNvGrpSpPr/>
        <p:nvPr/>
      </p:nvGrpSpPr>
      <p:grpSpPr>
        <a:xfrm>
          <a:off x="0" y="0"/>
          <a:ext cx="0" cy="0"/>
          <a:chOff x="0" y="0"/>
          <a:chExt cx="0" cy="0"/>
        </a:xfrm>
      </p:grpSpPr>
      <p:grpSp>
        <p:nvGrpSpPr>
          <p:cNvPr id="384" name="Google Shape;384;p26"/>
          <p:cNvGrpSpPr/>
          <p:nvPr/>
        </p:nvGrpSpPr>
        <p:grpSpPr>
          <a:xfrm>
            <a:off x="8534400" y="1028700"/>
            <a:ext cx="9753600" cy="615893"/>
            <a:chOff x="0" y="0"/>
            <a:chExt cx="2592095" cy="162211"/>
          </a:xfrm>
        </p:grpSpPr>
        <p:sp>
          <p:nvSpPr>
            <p:cNvPr id="385" name="Google Shape;385;p26"/>
            <p:cNvSpPr/>
            <p:nvPr/>
          </p:nvSpPr>
          <p:spPr>
            <a:xfrm>
              <a:off x="0" y="0"/>
              <a:ext cx="2592095" cy="162211"/>
            </a:xfrm>
            <a:custGeom>
              <a:avLst/>
              <a:gdLst/>
              <a:ahLst/>
              <a:cxnLst/>
              <a:rect l="l" t="t" r="r" b="b"/>
              <a:pathLst>
                <a:path w="2592095" h="162211" extrusionOk="0">
                  <a:moveTo>
                    <a:pt x="0" y="0"/>
                  </a:moveTo>
                  <a:lnTo>
                    <a:pt x="2592095" y="0"/>
                  </a:lnTo>
                  <a:lnTo>
                    <a:pt x="2592095" y="162211"/>
                  </a:lnTo>
                  <a:lnTo>
                    <a:pt x="0" y="162211"/>
                  </a:lnTo>
                  <a:close/>
                </a:path>
              </a:pathLst>
            </a:custGeom>
            <a:solidFill>
              <a:srgbClr val="FFFFFF"/>
            </a:solidFill>
            <a:ln>
              <a:noFill/>
            </a:ln>
          </p:spPr>
        </p:sp>
        <p:sp>
          <p:nvSpPr>
            <p:cNvPr id="386" name="Google Shape;386;p26"/>
            <p:cNvSpPr txBox="1"/>
            <p:nvPr/>
          </p:nvSpPr>
          <p:spPr>
            <a:xfrm>
              <a:off x="0" y="0"/>
              <a:ext cx="2563358" cy="162211"/>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endParaRPr/>
            </a:p>
          </p:txBody>
        </p:sp>
      </p:grpSp>
      <p:grpSp>
        <p:nvGrpSpPr>
          <p:cNvPr id="387" name="Google Shape;387;p26"/>
          <p:cNvGrpSpPr/>
          <p:nvPr/>
        </p:nvGrpSpPr>
        <p:grpSpPr>
          <a:xfrm>
            <a:off x="0" y="884039"/>
            <a:ext cx="2162488" cy="3230763"/>
            <a:chOff x="0" y="-38100"/>
            <a:chExt cx="1536012" cy="850900"/>
          </a:xfrm>
        </p:grpSpPr>
        <p:sp>
          <p:nvSpPr>
            <p:cNvPr id="388" name="Google Shape;388;p26"/>
            <p:cNvSpPr/>
            <p:nvPr/>
          </p:nvSpPr>
          <p:spPr>
            <a:xfrm>
              <a:off x="0" y="0"/>
              <a:ext cx="1536012" cy="156984"/>
            </a:xfrm>
            <a:custGeom>
              <a:avLst/>
              <a:gdLst/>
              <a:ahLst/>
              <a:cxnLst/>
              <a:rect l="l" t="t" r="r" b="b"/>
              <a:pathLst>
                <a:path w="1536012" h="156984" extrusionOk="0">
                  <a:moveTo>
                    <a:pt x="0" y="0"/>
                  </a:moveTo>
                  <a:lnTo>
                    <a:pt x="1536012" y="0"/>
                  </a:lnTo>
                  <a:lnTo>
                    <a:pt x="1536012" y="156984"/>
                  </a:lnTo>
                  <a:lnTo>
                    <a:pt x="0" y="156984"/>
                  </a:lnTo>
                  <a:close/>
                </a:path>
              </a:pathLst>
            </a:custGeom>
            <a:solidFill>
              <a:srgbClr val="FFFFFF"/>
            </a:solidFill>
            <a:ln>
              <a:noFill/>
            </a:ln>
          </p:spPr>
        </p:sp>
        <p:sp>
          <p:nvSpPr>
            <p:cNvPr id="389" name="Google Shape;389;p2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0" name="Google Shape;390;p26"/>
          <p:cNvGrpSpPr/>
          <p:nvPr/>
        </p:nvGrpSpPr>
        <p:grpSpPr>
          <a:xfrm>
            <a:off x="0" y="8308190"/>
            <a:ext cx="2162488" cy="3230763"/>
            <a:chOff x="0" y="-38100"/>
            <a:chExt cx="1536012" cy="850900"/>
          </a:xfrm>
        </p:grpSpPr>
        <p:sp>
          <p:nvSpPr>
            <p:cNvPr id="391" name="Google Shape;391;p26"/>
            <p:cNvSpPr/>
            <p:nvPr/>
          </p:nvSpPr>
          <p:spPr>
            <a:xfrm>
              <a:off x="0" y="0"/>
              <a:ext cx="1536012" cy="156984"/>
            </a:xfrm>
            <a:custGeom>
              <a:avLst/>
              <a:gdLst/>
              <a:ahLst/>
              <a:cxnLst/>
              <a:rect l="l" t="t" r="r" b="b"/>
              <a:pathLst>
                <a:path w="1536012" h="156984" extrusionOk="0">
                  <a:moveTo>
                    <a:pt x="0" y="0"/>
                  </a:moveTo>
                  <a:lnTo>
                    <a:pt x="1536012" y="0"/>
                  </a:lnTo>
                  <a:lnTo>
                    <a:pt x="1536012" y="156984"/>
                  </a:lnTo>
                  <a:lnTo>
                    <a:pt x="0" y="156984"/>
                  </a:lnTo>
                  <a:close/>
                </a:path>
              </a:pathLst>
            </a:custGeom>
            <a:solidFill>
              <a:srgbClr val="7ED8FD"/>
            </a:solidFill>
            <a:ln>
              <a:noFill/>
            </a:ln>
          </p:spPr>
        </p:sp>
        <p:sp>
          <p:nvSpPr>
            <p:cNvPr id="392" name="Google Shape;392;p2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3" name="Google Shape;393;p26"/>
          <p:cNvGrpSpPr/>
          <p:nvPr/>
        </p:nvGrpSpPr>
        <p:grpSpPr>
          <a:xfrm>
            <a:off x="8534400" y="8229622"/>
            <a:ext cx="9753600" cy="3700116"/>
            <a:chOff x="0" y="-57150"/>
            <a:chExt cx="2517855" cy="869950"/>
          </a:xfrm>
        </p:grpSpPr>
        <p:sp>
          <p:nvSpPr>
            <p:cNvPr id="394" name="Google Shape;394;p26"/>
            <p:cNvSpPr/>
            <p:nvPr/>
          </p:nvSpPr>
          <p:spPr>
            <a:xfrm>
              <a:off x="0" y="0"/>
              <a:ext cx="2517855" cy="135474"/>
            </a:xfrm>
            <a:custGeom>
              <a:avLst/>
              <a:gdLst/>
              <a:ahLst/>
              <a:cxnLst/>
              <a:rect l="l" t="t" r="r" b="b"/>
              <a:pathLst>
                <a:path w="2517855" h="135474" extrusionOk="0">
                  <a:moveTo>
                    <a:pt x="0" y="0"/>
                  </a:moveTo>
                  <a:lnTo>
                    <a:pt x="2517855" y="0"/>
                  </a:lnTo>
                  <a:lnTo>
                    <a:pt x="2517855" y="135474"/>
                  </a:lnTo>
                  <a:lnTo>
                    <a:pt x="0" y="135474"/>
                  </a:lnTo>
                  <a:close/>
                </a:path>
              </a:pathLst>
            </a:custGeom>
            <a:solidFill>
              <a:srgbClr val="7ED8FD"/>
            </a:solidFill>
            <a:ln>
              <a:noFill/>
            </a:ln>
          </p:spPr>
        </p:sp>
        <p:sp>
          <p:nvSpPr>
            <p:cNvPr id="395" name="Google Shape;395;p26"/>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6" name="Google Shape;396;p26"/>
          <p:cNvSpPr txBox="1"/>
          <p:nvPr/>
        </p:nvSpPr>
        <p:spPr>
          <a:xfrm>
            <a:off x="3573478" y="4007401"/>
            <a:ext cx="8848800" cy="1642200"/>
          </a:xfrm>
          <a:prstGeom prst="rect">
            <a:avLst/>
          </a:prstGeom>
          <a:noFill/>
          <a:ln>
            <a:noFill/>
          </a:ln>
        </p:spPr>
        <p:txBody>
          <a:bodyPr spcFirstLastPara="1" wrap="square" lIns="0" tIns="0" rIns="0" bIns="0" anchor="t" anchorCtr="0">
            <a:spAutoFit/>
          </a:bodyPr>
          <a:lstStyle/>
          <a:p>
            <a:pPr marL="0" marR="0" lvl="0" indent="0" algn="ctr" rtl="0">
              <a:lnSpc>
                <a:spcPct val="116026"/>
              </a:lnSpc>
              <a:spcBef>
                <a:spcPts val="0"/>
              </a:spcBef>
              <a:spcAft>
                <a:spcPts val="0"/>
              </a:spcAft>
              <a:buNone/>
            </a:pPr>
            <a:r>
              <a:rPr lang="en-US" sz="7987" b="1">
                <a:solidFill>
                  <a:srgbClr val="12222B"/>
                </a:solidFill>
                <a:latin typeface="Open Sans"/>
                <a:ea typeface="Open Sans"/>
                <a:cs typeface="Open Sans"/>
                <a:sym typeface="Open Sans"/>
              </a:rPr>
              <a:t>T</a:t>
            </a:r>
            <a:r>
              <a:rPr lang="en-US" sz="7987" b="1" i="0" u="none" strike="noStrike" cap="none">
                <a:solidFill>
                  <a:srgbClr val="12222B"/>
                </a:solidFill>
                <a:latin typeface="Open Sans"/>
                <a:ea typeface="Open Sans"/>
                <a:cs typeface="Open Sans"/>
                <a:sym typeface="Open Sans"/>
              </a:rPr>
              <a:t>hank </a:t>
            </a:r>
            <a:r>
              <a:rPr lang="en-US" sz="7987" b="1">
                <a:solidFill>
                  <a:srgbClr val="12222B"/>
                </a:solidFill>
                <a:latin typeface="Open Sans"/>
                <a:ea typeface="Open Sans"/>
                <a:cs typeface="Open Sans"/>
                <a:sym typeface="Open Sans"/>
              </a:rPr>
              <a:t>you</a:t>
            </a:r>
            <a:endParaRPr/>
          </a:p>
          <a:p>
            <a:pPr marL="0" marR="0" lvl="0" indent="0" algn="ctr" rtl="0">
              <a:lnSpc>
                <a:spcPct val="116026"/>
              </a:lnSpc>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14"/>
          <p:cNvGrpSpPr/>
          <p:nvPr/>
        </p:nvGrpSpPr>
        <p:grpSpPr>
          <a:xfrm>
            <a:off x="1028700" y="2834944"/>
            <a:ext cx="2261443" cy="2425584"/>
            <a:chOff x="0" y="-212010"/>
            <a:chExt cx="3015257" cy="3234112"/>
          </a:xfrm>
        </p:grpSpPr>
        <p:grpSp>
          <p:nvGrpSpPr>
            <p:cNvPr id="102" name="Google Shape;102;p14"/>
            <p:cNvGrpSpPr/>
            <p:nvPr/>
          </p:nvGrpSpPr>
          <p:grpSpPr>
            <a:xfrm>
              <a:off x="0" y="-212010"/>
              <a:ext cx="3015257" cy="3227265"/>
              <a:chOff x="0" y="-57150"/>
              <a:chExt cx="812800" cy="869950"/>
            </a:xfrm>
          </p:grpSpPr>
          <p:sp>
            <p:nvSpPr>
              <p:cNvPr id="103" name="Google Shape;103;p14"/>
              <p:cNvSpPr/>
              <p:nvPr/>
            </p:nvSpPr>
            <p:spPr>
              <a:xfrm>
                <a:off x="0" y="0"/>
                <a:ext cx="812800" cy="708273"/>
              </a:xfrm>
              <a:custGeom>
                <a:avLst/>
                <a:gdLst/>
                <a:ahLst/>
                <a:cxnLst/>
                <a:rect l="l" t="t" r="r" b="b"/>
                <a:pathLst>
                  <a:path w="812800" h="708273" extrusionOk="0">
                    <a:moveTo>
                      <a:pt x="0" y="0"/>
                    </a:moveTo>
                    <a:lnTo>
                      <a:pt x="812800" y="0"/>
                    </a:lnTo>
                    <a:lnTo>
                      <a:pt x="812800" y="708273"/>
                    </a:lnTo>
                    <a:lnTo>
                      <a:pt x="0" y="708273"/>
                    </a:lnTo>
                    <a:close/>
                  </a:path>
                </a:pathLst>
              </a:custGeom>
              <a:solidFill>
                <a:srgbClr val="36C5FF"/>
              </a:solidFill>
              <a:ln>
                <a:noFill/>
              </a:ln>
            </p:spPr>
          </p:sp>
          <p:sp>
            <p:nvSpPr>
              <p:cNvPr id="104" name="Google Shape;104;p14"/>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 name="Google Shape;105;p14"/>
            <p:cNvGrpSpPr/>
            <p:nvPr/>
          </p:nvGrpSpPr>
          <p:grpSpPr>
            <a:xfrm>
              <a:off x="783415" y="1743413"/>
              <a:ext cx="1448426" cy="1278689"/>
              <a:chOff x="0" y="-6350"/>
              <a:chExt cx="812800" cy="717550"/>
            </a:xfrm>
          </p:grpSpPr>
          <p:sp>
            <p:nvSpPr>
              <p:cNvPr id="106" name="Google Shape;106;p14"/>
              <p:cNvSpPr/>
              <p:nvPr/>
            </p:nvSpPr>
            <p:spPr>
              <a:xfrm>
                <a:off x="0" y="0"/>
                <a:ext cx="812800" cy="711200"/>
              </a:xfrm>
              <a:custGeom>
                <a:avLst/>
                <a:gdLst/>
                <a:ahLst/>
                <a:cxnLst/>
                <a:rect l="l" t="t" r="r" b="b"/>
                <a:pathLst>
                  <a:path w="812800" h="711200" extrusionOk="0">
                    <a:moveTo>
                      <a:pt x="406400" y="711200"/>
                    </a:moveTo>
                    <a:lnTo>
                      <a:pt x="812800" y="0"/>
                    </a:lnTo>
                    <a:lnTo>
                      <a:pt x="0" y="0"/>
                    </a:lnTo>
                    <a:lnTo>
                      <a:pt x="406400" y="711200"/>
                    </a:lnTo>
                    <a:close/>
                  </a:path>
                </a:pathLst>
              </a:custGeom>
              <a:solidFill>
                <a:srgbClr val="36C5FF"/>
              </a:solidFill>
              <a:ln>
                <a:noFill/>
              </a:ln>
            </p:spPr>
          </p:sp>
          <p:sp>
            <p:nvSpPr>
              <p:cNvPr id="107" name="Google Shape;107;p14"/>
              <p:cNvSpPr txBox="1"/>
              <p:nvPr/>
            </p:nvSpPr>
            <p:spPr>
              <a:xfrm>
                <a:off x="127000" y="-6350"/>
                <a:ext cx="558800" cy="3873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08" name="Google Shape;108;p14"/>
          <p:cNvGrpSpPr/>
          <p:nvPr/>
        </p:nvGrpSpPr>
        <p:grpSpPr>
          <a:xfrm>
            <a:off x="5741929" y="2775057"/>
            <a:ext cx="2261453" cy="2420462"/>
            <a:chOff x="0" y="-57150"/>
            <a:chExt cx="812800" cy="869950"/>
          </a:xfrm>
        </p:grpSpPr>
        <p:sp>
          <p:nvSpPr>
            <p:cNvPr id="109" name="Google Shape;109;p14"/>
            <p:cNvSpPr/>
            <p:nvPr/>
          </p:nvSpPr>
          <p:spPr>
            <a:xfrm>
              <a:off x="0" y="0"/>
              <a:ext cx="812800" cy="708273"/>
            </a:xfrm>
            <a:custGeom>
              <a:avLst/>
              <a:gdLst/>
              <a:ahLst/>
              <a:cxnLst/>
              <a:rect l="l" t="t" r="r" b="b"/>
              <a:pathLst>
                <a:path w="812800" h="708273" extrusionOk="0">
                  <a:moveTo>
                    <a:pt x="0" y="0"/>
                  </a:moveTo>
                  <a:lnTo>
                    <a:pt x="812800" y="0"/>
                  </a:lnTo>
                  <a:lnTo>
                    <a:pt x="812800" y="708273"/>
                  </a:lnTo>
                  <a:lnTo>
                    <a:pt x="0" y="708273"/>
                  </a:lnTo>
                  <a:close/>
                </a:path>
              </a:pathLst>
            </a:custGeom>
            <a:solidFill>
              <a:srgbClr val="00C282"/>
            </a:solidFill>
            <a:ln>
              <a:noFill/>
            </a:ln>
          </p:spPr>
        </p:sp>
        <p:sp>
          <p:nvSpPr>
            <p:cNvPr id="110" name="Google Shape;110;p14"/>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1" name="Google Shape;111;p14"/>
          <p:cNvGrpSpPr/>
          <p:nvPr/>
        </p:nvGrpSpPr>
        <p:grpSpPr>
          <a:xfrm>
            <a:off x="6329490" y="4241624"/>
            <a:ext cx="1086307" cy="959006"/>
            <a:chOff x="0" y="-6350"/>
            <a:chExt cx="812800" cy="717550"/>
          </a:xfrm>
        </p:grpSpPr>
        <p:sp>
          <p:nvSpPr>
            <p:cNvPr id="112" name="Google Shape;112;p14"/>
            <p:cNvSpPr/>
            <p:nvPr/>
          </p:nvSpPr>
          <p:spPr>
            <a:xfrm>
              <a:off x="0" y="0"/>
              <a:ext cx="812800" cy="711200"/>
            </a:xfrm>
            <a:custGeom>
              <a:avLst/>
              <a:gdLst/>
              <a:ahLst/>
              <a:cxnLst/>
              <a:rect l="l" t="t" r="r" b="b"/>
              <a:pathLst>
                <a:path w="812800" h="711200" extrusionOk="0">
                  <a:moveTo>
                    <a:pt x="406400" y="711200"/>
                  </a:moveTo>
                  <a:lnTo>
                    <a:pt x="812800" y="0"/>
                  </a:lnTo>
                  <a:lnTo>
                    <a:pt x="0" y="0"/>
                  </a:lnTo>
                  <a:lnTo>
                    <a:pt x="406400" y="711200"/>
                  </a:lnTo>
                  <a:close/>
                </a:path>
              </a:pathLst>
            </a:custGeom>
            <a:solidFill>
              <a:srgbClr val="00C282"/>
            </a:solidFill>
            <a:ln>
              <a:noFill/>
            </a:ln>
          </p:spPr>
        </p:sp>
        <p:sp>
          <p:nvSpPr>
            <p:cNvPr id="113" name="Google Shape;113;p14"/>
            <p:cNvSpPr txBox="1"/>
            <p:nvPr/>
          </p:nvSpPr>
          <p:spPr>
            <a:xfrm>
              <a:off x="127000" y="-6350"/>
              <a:ext cx="558800" cy="3873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4" name="Google Shape;114;p14"/>
          <p:cNvGrpSpPr/>
          <p:nvPr/>
        </p:nvGrpSpPr>
        <p:grpSpPr>
          <a:xfrm>
            <a:off x="10273408" y="2775057"/>
            <a:ext cx="2261443" cy="2425584"/>
            <a:chOff x="0" y="-212010"/>
            <a:chExt cx="3015257" cy="3234112"/>
          </a:xfrm>
        </p:grpSpPr>
        <p:grpSp>
          <p:nvGrpSpPr>
            <p:cNvPr id="115" name="Google Shape;115;p14"/>
            <p:cNvGrpSpPr/>
            <p:nvPr/>
          </p:nvGrpSpPr>
          <p:grpSpPr>
            <a:xfrm>
              <a:off x="0" y="-212010"/>
              <a:ext cx="3015257" cy="3227265"/>
              <a:chOff x="0" y="-57150"/>
              <a:chExt cx="812800" cy="869950"/>
            </a:xfrm>
          </p:grpSpPr>
          <p:sp>
            <p:nvSpPr>
              <p:cNvPr id="116" name="Google Shape;116;p14"/>
              <p:cNvSpPr/>
              <p:nvPr/>
            </p:nvSpPr>
            <p:spPr>
              <a:xfrm>
                <a:off x="0" y="0"/>
                <a:ext cx="812800" cy="708273"/>
              </a:xfrm>
              <a:custGeom>
                <a:avLst/>
                <a:gdLst/>
                <a:ahLst/>
                <a:cxnLst/>
                <a:rect l="l" t="t" r="r" b="b"/>
                <a:pathLst>
                  <a:path w="812800" h="708273" extrusionOk="0">
                    <a:moveTo>
                      <a:pt x="0" y="0"/>
                    </a:moveTo>
                    <a:lnTo>
                      <a:pt x="812800" y="0"/>
                    </a:lnTo>
                    <a:lnTo>
                      <a:pt x="812800" y="708273"/>
                    </a:lnTo>
                    <a:lnTo>
                      <a:pt x="0" y="708273"/>
                    </a:lnTo>
                    <a:close/>
                  </a:path>
                </a:pathLst>
              </a:custGeom>
              <a:solidFill>
                <a:srgbClr val="1885F1"/>
              </a:solidFill>
              <a:ln>
                <a:noFill/>
              </a:ln>
            </p:spPr>
          </p:sp>
          <p:sp>
            <p:nvSpPr>
              <p:cNvPr id="117" name="Google Shape;117;p14"/>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8" name="Google Shape;118;p14"/>
            <p:cNvGrpSpPr/>
            <p:nvPr/>
          </p:nvGrpSpPr>
          <p:grpSpPr>
            <a:xfrm>
              <a:off x="783415" y="1743413"/>
              <a:ext cx="1448426" cy="1278689"/>
              <a:chOff x="0" y="-6350"/>
              <a:chExt cx="812800" cy="717550"/>
            </a:xfrm>
          </p:grpSpPr>
          <p:sp>
            <p:nvSpPr>
              <p:cNvPr id="119" name="Google Shape;119;p14"/>
              <p:cNvSpPr/>
              <p:nvPr/>
            </p:nvSpPr>
            <p:spPr>
              <a:xfrm>
                <a:off x="0" y="0"/>
                <a:ext cx="812800" cy="711200"/>
              </a:xfrm>
              <a:custGeom>
                <a:avLst/>
                <a:gdLst/>
                <a:ahLst/>
                <a:cxnLst/>
                <a:rect l="l" t="t" r="r" b="b"/>
                <a:pathLst>
                  <a:path w="812800" h="711200" extrusionOk="0">
                    <a:moveTo>
                      <a:pt x="406400" y="711200"/>
                    </a:moveTo>
                    <a:lnTo>
                      <a:pt x="812800" y="0"/>
                    </a:lnTo>
                    <a:lnTo>
                      <a:pt x="0" y="0"/>
                    </a:lnTo>
                    <a:lnTo>
                      <a:pt x="406400" y="711200"/>
                    </a:lnTo>
                    <a:close/>
                  </a:path>
                </a:pathLst>
              </a:custGeom>
              <a:solidFill>
                <a:srgbClr val="1885F1"/>
              </a:solidFill>
              <a:ln>
                <a:noFill/>
              </a:ln>
            </p:spPr>
          </p:sp>
          <p:sp>
            <p:nvSpPr>
              <p:cNvPr id="120" name="Google Shape;120;p14"/>
              <p:cNvSpPr txBox="1"/>
              <p:nvPr/>
            </p:nvSpPr>
            <p:spPr>
              <a:xfrm>
                <a:off x="127000" y="-6350"/>
                <a:ext cx="558800" cy="3873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30" name="Google Shape;130;p14"/>
          <p:cNvSpPr txBox="1"/>
          <p:nvPr/>
        </p:nvSpPr>
        <p:spPr>
          <a:xfrm>
            <a:off x="3169615" y="1320915"/>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Our Team</a:t>
            </a:r>
            <a:endParaRPr/>
          </a:p>
        </p:txBody>
      </p:sp>
      <p:sp>
        <p:nvSpPr>
          <p:cNvPr id="131" name="Google Shape;131;p14"/>
          <p:cNvSpPr txBox="1"/>
          <p:nvPr/>
        </p:nvSpPr>
        <p:spPr>
          <a:xfrm>
            <a:off x="273579" y="5695713"/>
            <a:ext cx="3760500" cy="1809726"/>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2800" b="0" i="0" u="none" strike="noStrike" baseline="0" dirty="0">
                <a:latin typeface="+mj-lt"/>
              </a:rPr>
              <a:t>Niranjan Reddy </a:t>
            </a:r>
            <a:r>
              <a:rPr lang="en-IN" sz="2800" b="0" i="0" u="none" strike="noStrike" baseline="0" dirty="0" err="1">
                <a:latin typeface="+mj-lt"/>
              </a:rPr>
              <a:t>Vangala</a:t>
            </a:r>
            <a:endParaRPr sz="3200" dirty="0">
              <a:latin typeface="+mj-lt"/>
            </a:endParaRPr>
          </a:p>
          <a:p>
            <a:pPr marL="0" marR="0" lvl="0" indent="0" algn="ctr" rtl="0">
              <a:lnSpc>
                <a:spcPct val="140000"/>
              </a:lnSpc>
              <a:spcBef>
                <a:spcPts val="0"/>
              </a:spcBef>
              <a:spcAft>
                <a:spcPts val="0"/>
              </a:spcAft>
              <a:buNone/>
            </a:pPr>
            <a:r>
              <a:rPr lang="en-IN" sz="2800" b="0" i="0" u="none" strike="noStrike" baseline="0" dirty="0">
                <a:latin typeface="+mj-lt"/>
              </a:rPr>
              <a:t>700730847</a:t>
            </a:r>
            <a:endParaRPr sz="3200" dirty="0">
              <a:latin typeface="+mj-lt"/>
            </a:endParaRPr>
          </a:p>
        </p:txBody>
      </p:sp>
      <p:grpSp>
        <p:nvGrpSpPr>
          <p:cNvPr id="132" name="Google Shape;132;p14"/>
          <p:cNvGrpSpPr/>
          <p:nvPr/>
        </p:nvGrpSpPr>
        <p:grpSpPr>
          <a:xfrm>
            <a:off x="0" y="9838589"/>
            <a:ext cx="3086104" cy="3230761"/>
            <a:chOff x="0" y="-38100"/>
            <a:chExt cx="812800" cy="850900"/>
          </a:xfrm>
        </p:grpSpPr>
        <p:sp>
          <p:nvSpPr>
            <p:cNvPr id="133" name="Google Shape;133;p1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34" name="Google Shape;134;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5" name="Google Shape;135;p14"/>
          <p:cNvGrpSpPr/>
          <p:nvPr/>
        </p:nvGrpSpPr>
        <p:grpSpPr>
          <a:xfrm>
            <a:off x="17259300" y="-144661"/>
            <a:ext cx="3086104" cy="3230761"/>
            <a:chOff x="0" y="-38100"/>
            <a:chExt cx="812800" cy="850900"/>
          </a:xfrm>
        </p:grpSpPr>
        <p:sp>
          <p:nvSpPr>
            <p:cNvPr id="136" name="Google Shape;136;p1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37" name="Google Shape;137;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8" name="Google Shape;138;p14"/>
          <p:cNvGrpSpPr/>
          <p:nvPr/>
        </p:nvGrpSpPr>
        <p:grpSpPr>
          <a:xfrm>
            <a:off x="0" y="-144662"/>
            <a:ext cx="3086120" cy="3230782"/>
            <a:chOff x="0" y="-38100"/>
            <a:chExt cx="812800" cy="850900"/>
          </a:xfrm>
        </p:grpSpPr>
        <p:sp>
          <p:nvSpPr>
            <p:cNvPr id="139" name="Google Shape;139;p1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B4B4B4"/>
            </a:solidFill>
            <a:ln>
              <a:noFill/>
            </a:ln>
          </p:spPr>
        </p:sp>
        <p:sp>
          <p:nvSpPr>
            <p:cNvPr id="140" name="Google Shape;140;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1" name="Google Shape;141;p14"/>
          <p:cNvGrpSpPr/>
          <p:nvPr/>
        </p:nvGrpSpPr>
        <p:grpSpPr>
          <a:xfrm>
            <a:off x="17259300" y="9838589"/>
            <a:ext cx="3086104" cy="3230761"/>
            <a:chOff x="0" y="-38100"/>
            <a:chExt cx="812800" cy="850900"/>
          </a:xfrm>
        </p:grpSpPr>
        <p:sp>
          <p:nvSpPr>
            <p:cNvPr id="142" name="Google Shape;142;p1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B4B4B4"/>
            </a:solidFill>
            <a:ln>
              <a:noFill/>
            </a:ln>
          </p:spPr>
        </p:sp>
        <p:sp>
          <p:nvSpPr>
            <p:cNvPr id="143" name="Google Shape;143;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4" name="Google Shape;144;p14"/>
          <p:cNvGrpSpPr/>
          <p:nvPr/>
        </p:nvGrpSpPr>
        <p:grpSpPr>
          <a:xfrm>
            <a:off x="15009029" y="2775057"/>
            <a:ext cx="2261453" cy="2420601"/>
            <a:chOff x="0" y="-57150"/>
            <a:chExt cx="812800" cy="870000"/>
          </a:xfrm>
        </p:grpSpPr>
        <p:sp>
          <p:nvSpPr>
            <p:cNvPr id="145" name="Google Shape;145;p14"/>
            <p:cNvSpPr/>
            <p:nvPr/>
          </p:nvSpPr>
          <p:spPr>
            <a:xfrm>
              <a:off x="0" y="0"/>
              <a:ext cx="812800" cy="708273"/>
            </a:xfrm>
            <a:custGeom>
              <a:avLst/>
              <a:gdLst/>
              <a:ahLst/>
              <a:cxnLst/>
              <a:rect l="l" t="t" r="r" b="b"/>
              <a:pathLst>
                <a:path w="812800" h="708273" extrusionOk="0">
                  <a:moveTo>
                    <a:pt x="0" y="0"/>
                  </a:moveTo>
                  <a:lnTo>
                    <a:pt x="812800" y="0"/>
                  </a:lnTo>
                  <a:lnTo>
                    <a:pt x="812800" y="708273"/>
                  </a:lnTo>
                  <a:lnTo>
                    <a:pt x="0" y="708273"/>
                  </a:lnTo>
                  <a:close/>
                </a:path>
              </a:pathLst>
            </a:custGeom>
            <a:solidFill>
              <a:srgbClr val="00C282"/>
            </a:solidFill>
            <a:ln>
              <a:noFill/>
            </a:ln>
          </p:spPr>
        </p:sp>
        <p:sp>
          <p:nvSpPr>
            <p:cNvPr id="146" name="Google Shape;146;p14"/>
            <p:cNvSpPr txBox="1"/>
            <p:nvPr/>
          </p:nvSpPr>
          <p:spPr>
            <a:xfrm>
              <a:off x="0" y="-57150"/>
              <a:ext cx="812700" cy="87000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7" name="Google Shape;147;p14"/>
          <p:cNvGrpSpPr/>
          <p:nvPr/>
        </p:nvGrpSpPr>
        <p:grpSpPr>
          <a:xfrm>
            <a:off x="15596590" y="4241624"/>
            <a:ext cx="1086307" cy="959006"/>
            <a:chOff x="0" y="-6350"/>
            <a:chExt cx="812800" cy="717550"/>
          </a:xfrm>
        </p:grpSpPr>
        <p:sp>
          <p:nvSpPr>
            <p:cNvPr id="148" name="Google Shape;148;p14"/>
            <p:cNvSpPr/>
            <p:nvPr/>
          </p:nvSpPr>
          <p:spPr>
            <a:xfrm>
              <a:off x="0" y="0"/>
              <a:ext cx="812800" cy="711200"/>
            </a:xfrm>
            <a:custGeom>
              <a:avLst/>
              <a:gdLst/>
              <a:ahLst/>
              <a:cxnLst/>
              <a:rect l="l" t="t" r="r" b="b"/>
              <a:pathLst>
                <a:path w="812800" h="711200" extrusionOk="0">
                  <a:moveTo>
                    <a:pt x="406400" y="711200"/>
                  </a:moveTo>
                  <a:lnTo>
                    <a:pt x="812800" y="0"/>
                  </a:lnTo>
                  <a:lnTo>
                    <a:pt x="0" y="0"/>
                  </a:lnTo>
                  <a:lnTo>
                    <a:pt x="406400" y="711200"/>
                  </a:lnTo>
                  <a:close/>
                </a:path>
              </a:pathLst>
            </a:custGeom>
            <a:solidFill>
              <a:srgbClr val="00C282"/>
            </a:solidFill>
            <a:ln>
              <a:noFill/>
            </a:ln>
          </p:spPr>
        </p:sp>
        <p:sp>
          <p:nvSpPr>
            <p:cNvPr id="149" name="Google Shape;149;p14"/>
            <p:cNvSpPr txBox="1"/>
            <p:nvPr/>
          </p:nvSpPr>
          <p:spPr>
            <a:xfrm>
              <a:off x="127000" y="-6350"/>
              <a:ext cx="558900" cy="38730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3" name="Google Shape;153;p14"/>
          <p:cNvSpPr txBox="1"/>
          <p:nvPr/>
        </p:nvSpPr>
        <p:spPr>
          <a:xfrm>
            <a:off x="5039084" y="5692266"/>
            <a:ext cx="3760500" cy="120648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2800" b="0" i="0" u="none" strike="noStrike" baseline="0" dirty="0" err="1">
                <a:latin typeface="+mj-lt"/>
              </a:rPr>
              <a:t>Panindra</a:t>
            </a:r>
            <a:r>
              <a:rPr lang="en-IN" sz="2800" b="0" i="0" u="none" strike="noStrike" baseline="0" dirty="0">
                <a:latin typeface="+mj-lt"/>
              </a:rPr>
              <a:t> Kumar </a:t>
            </a:r>
            <a:r>
              <a:rPr lang="en-IN" sz="2800" b="0" i="0" u="none" strike="noStrike" baseline="0" dirty="0" err="1">
                <a:latin typeface="+mj-lt"/>
              </a:rPr>
              <a:t>Gadila</a:t>
            </a:r>
            <a:endParaRPr sz="3200" dirty="0">
              <a:latin typeface="+mj-lt"/>
            </a:endParaRPr>
          </a:p>
          <a:p>
            <a:pPr marL="0" marR="0" lvl="0" indent="0" algn="ctr" rtl="0">
              <a:lnSpc>
                <a:spcPct val="140000"/>
              </a:lnSpc>
              <a:spcBef>
                <a:spcPts val="0"/>
              </a:spcBef>
              <a:spcAft>
                <a:spcPts val="0"/>
              </a:spcAft>
              <a:buNone/>
            </a:pPr>
            <a:r>
              <a:rPr lang="en-IN" sz="2800" b="0" i="0" u="none" strike="noStrike" baseline="0" dirty="0">
                <a:latin typeface="+mj-lt"/>
              </a:rPr>
              <a:t>700742480</a:t>
            </a:r>
            <a:endParaRPr sz="3200" dirty="0">
              <a:latin typeface="+mj-lt"/>
            </a:endParaRPr>
          </a:p>
        </p:txBody>
      </p:sp>
      <p:sp>
        <p:nvSpPr>
          <p:cNvPr id="154" name="Google Shape;154;p14"/>
          <p:cNvSpPr txBox="1"/>
          <p:nvPr/>
        </p:nvSpPr>
        <p:spPr>
          <a:xfrm>
            <a:off x="9804589" y="5692266"/>
            <a:ext cx="3760500" cy="120648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2800" b="0" i="0" u="none" strike="noStrike" baseline="0" dirty="0" err="1">
                <a:latin typeface="+mj-lt"/>
              </a:rPr>
              <a:t>Nemitha</a:t>
            </a:r>
            <a:r>
              <a:rPr lang="en-IN" sz="2800" b="0" i="0" u="none" strike="noStrike" baseline="0" dirty="0">
                <a:latin typeface="+mj-lt"/>
              </a:rPr>
              <a:t> </a:t>
            </a:r>
            <a:r>
              <a:rPr lang="en-IN" sz="2800" b="0" i="0" u="none" strike="noStrike" baseline="0" dirty="0" err="1">
                <a:latin typeface="+mj-lt"/>
              </a:rPr>
              <a:t>Ravula</a:t>
            </a:r>
            <a:endParaRPr sz="3200" dirty="0">
              <a:latin typeface="+mj-lt"/>
            </a:endParaRPr>
          </a:p>
          <a:p>
            <a:pPr marL="0" marR="0" lvl="0" indent="0" algn="ctr" rtl="0">
              <a:lnSpc>
                <a:spcPct val="140000"/>
              </a:lnSpc>
              <a:spcBef>
                <a:spcPts val="0"/>
              </a:spcBef>
              <a:spcAft>
                <a:spcPts val="0"/>
              </a:spcAft>
              <a:buNone/>
            </a:pPr>
            <a:r>
              <a:rPr lang="en-IN" sz="2800" b="0" i="0" u="none" strike="noStrike" baseline="0" dirty="0">
                <a:latin typeface="+mj-lt"/>
              </a:rPr>
              <a:t>700741516</a:t>
            </a:r>
            <a:endParaRPr sz="3200" dirty="0">
              <a:latin typeface="+mj-lt"/>
            </a:endParaRPr>
          </a:p>
        </p:txBody>
      </p:sp>
      <p:sp>
        <p:nvSpPr>
          <p:cNvPr id="155" name="Google Shape;155;p14"/>
          <p:cNvSpPr txBox="1"/>
          <p:nvPr/>
        </p:nvSpPr>
        <p:spPr>
          <a:xfrm>
            <a:off x="13886075" y="5713711"/>
            <a:ext cx="3760500" cy="1809726"/>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2800" b="0" i="0" u="none" strike="noStrike" baseline="0" dirty="0">
                <a:latin typeface="+mj-lt"/>
              </a:rPr>
              <a:t>Sai Prakash Reddy </a:t>
            </a:r>
            <a:r>
              <a:rPr lang="en-IN" sz="2800" b="0" i="0" u="none" strike="noStrike" baseline="0" dirty="0" err="1">
                <a:latin typeface="+mj-lt"/>
              </a:rPr>
              <a:t>Andem</a:t>
            </a:r>
            <a:endParaRPr sz="3200" dirty="0">
              <a:latin typeface="+mj-lt"/>
            </a:endParaRPr>
          </a:p>
          <a:p>
            <a:pPr marL="0" marR="0" lvl="0" indent="0" algn="ctr" rtl="0">
              <a:lnSpc>
                <a:spcPct val="140000"/>
              </a:lnSpc>
              <a:spcBef>
                <a:spcPts val="0"/>
              </a:spcBef>
              <a:spcAft>
                <a:spcPts val="0"/>
              </a:spcAft>
              <a:buNone/>
            </a:pPr>
            <a:r>
              <a:rPr lang="en-IN" sz="2800" b="0" i="0" u="none" strike="noStrike" baseline="0" dirty="0">
                <a:latin typeface="+mj-lt"/>
              </a:rPr>
              <a:t>700733549</a:t>
            </a:r>
            <a:endParaRPr sz="3200" dirty="0">
              <a:latin typeface="+mj-lt"/>
            </a:endParaRPr>
          </a:p>
        </p:txBody>
      </p:sp>
      <p:pic>
        <p:nvPicPr>
          <p:cNvPr id="3" name="Graphic 2" descr="Male profile">
            <a:extLst>
              <a:ext uri="{FF2B5EF4-FFF2-40B4-BE49-F238E27FC236}">
                <a16:creationId xmlns:a16="http://schemas.microsoft.com/office/drawing/2014/main" id="{B61DA318-8263-2C5F-9BEC-336A34DCD1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517" y="2934065"/>
            <a:ext cx="2272625" cy="2053884"/>
          </a:xfrm>
          <a:prstGeom prst="rect">
            <a:avLst/>
          </a:prstGeom>
        </p:spPr>
      </p:pic>
      <p:pic>
        <p:nvPicPr>
          <p:cNvPr id="4" name="Graphic 3" descr="Male profile">
            <a:extLst>
              <a:ext uri="{FF2B5EF4-FFF2-40B4-BE49-F238E27FC236}">
                <a16:creationId xmlns:a16="http://schemas.microsoft.com/office/drawing/2014/main" id="{7D18CACD-74F2-39CD-E5CA-38C4636FAD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4654" y="2969909"/>
            <a:ext cx="2272625" cy="2053884"/>
          </a:xfrm>
          <a:prstGeom prst="rect">
            <a:avLst/>
          </a:prstGeom>
        </p:spPr>
      </p:pic>
      <p:pic>
        <p:nvPicPr>
          <p:cNvPr id="5" name="Graphic 4" descr="Male profile">
            <a:extLst>
              <a:ext uri="{FF2B5EF4-FFF2-40B4-BE49-F238E27FC236}">
                <a16:creationId xmlns:a16="http://schemas.microsoft.com/office/drawing/2014/main" id="{C378619C-E5E1-38A8-8FFD-DD3EAFC7E3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52495" y="2988305"/>
            <a:ext cx="2272625" cy="2053884"/>
          </a:xfrm>
          <a:prstGeom prst="rect">
            <a:avLst/>
          </a:prstGeom>
        </p:spPr>
      </p:pic>
      <p:pic>
        <p:nvPicPr>
          <p:cNvPr id="7" name="Graphic 6" descr="Female Profile">
            <a:extLst>
              <a:ext uri="{FF2B5EF4-FFF2-40B4-BE49-F238E27FC236}">
                <a16:creationId xmlns:a16="http://schemas.microsoft.com/office/drawing/2014/main" id="{68AF7A06-DEE1-65A4-AD68-4D4B4FACA9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75373" y="2952132"/>
            <a:ext cx="2068524" cy="1952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15"/>
          <p:cNvGrpSpPr/>
          <p:nvPr/>
        </p:nvGrpSpPr>
        <p:grpSpPr>
          <a:xfrm>
            <a:off x="1358048" y="3193619"/>
            <a:ext cx="2261440" cy="2367445"/>
            <a:chOff x="0" y="-38100"/>
            <a:chExt cx="812800" cy="850900"/>
          </a:xfrm>
        </p:grpSpPr>
        <p:sp>
          <p:nvSpPr>
            <p:cNvPr id="161" name="Google Shape;161;p15"/>
            <p:cNvSpPr/>
            <p:nvPr/>
          </p:nvSpPr>
          <p:spPr>
            <a:xfrm>
              <a:off x="0" y="0"/>
              <a:ext cx="237662" cy="208450"/>
            </a:xfrm>
            <a:custGeom>
              <a:avLst/>
              <a:gdLst/>
              <a:ahLst/>
              <a:cxnLst/>
              <a:rect l="l" t="t" r="r" b="b"/>
              <a:pathLst>
                <a:path w="237662" h="208450" extrusionOk="0">
                  <a:moveTo>
                    <a:pt x="0" y="0"/>
                  </a:moveTo>
                  <a:lnTo>
                    <a:pt x="237662" y="0"/>
                  </a:lnTo>
                  <a:lnTo>
                    <a:pt x="237662" y="208450"/>
                  </a:lnTo>
                  <a:lnTo>
                    <a:pt x="0" y="208450"/>
                  </a:lnTo>
                  <a:close/>
                </a:path>
              </a:pathLst>
            </a:custGeom>
            <a:solidFill>
              <a:srgbClr val="36C5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lt1"/>
                  </a:solidFill>
                  <a:latin typeface="Arial"/>
                  <a:ea typeface="Arial"/>
                  <a:cs typeface="Arial"/>
                  <a:sym typeface="Arial"/>
                </a:rPr>
                <a:t>1.</a:t>
              </a:r>
              <a:endParaRPr/>
            </a:p>
          </p:txBody>
        </p:sp>
        <p:sp>
          <p:nvSpPr>
            <p:cNvPr id="162" name="Google Shape;162;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39958"/>
                </a:lnSpc>
                <a:spcBef>
                  <a:spcPts val="0"/>
                </a:spcBef>
                <a:spcAft>
                  <a:spcPts val="0"/>
                </a:spcAft>
                <a:buNone/>
              </a:pPr>
              <a:r>
                <a:rPr lang="en-US" sz="2400" b="0" i="0" u="none" strike="noStrike" cap="none">
                  <a:solidFill>
                    <a:srgbClr val="FFFFFF"/>
                  </a:solidFill>
                  <a:latin typeface="Arial"/>
                  <a:ea typeface="Arial"/>
                  <a:cs typeface="Arial"/>
                  <a:sym typeface="Arial"/>
                </a:rPr>
                <a:t>1.</a:t>
              </a:r>
              <a:endParaRPr/>
            </a:p>
          </p:txBody>
        </p:sp>
      </p:grpSp>
      <p:sp>
        <p:nvSpPr>
          <p:cNvPr id="163" name="Google Shape;163;p15"/>
          <p:cNvSpPr/>
          <p:nvPr/>
        </p:nvSpPr>
        <p:spPr>
          <a:xfrm>
            <a:off x="5498138" y="3192124"/>
            <a:ext cx="661247" cy="579970"/>
          </a:xfrm>
          <a:custGeom>
            <a:avLst/>
            <a:gdLst/>
            <a:ahLst/>
            <a:cxnLst/>
            <a:rect l="l" t="t" r="r" b="b"/>
            <a:pathLst>
              <a:path w="237662" h="208450" extrusionOk="0">
                <a:moveTo>
                  <a:pt x="0" y="0"/>
                </a:moveTo>
                <a:lnTo>
                  <a:pt x="237662" y="0"/>
                </a:lnTo>
                <a:lnTo>
                  <a:pt x="237662" y="208450"/>
                </a:lnTo>
                <a:lnTo>
                  <a:pt x="0" y="208450"/>
                </a:lnTo>
                <a:close/>
              </a:path>
            </a:pathLst>
          </a:custGeom>
          <a:solidFill>
            <a:srgbClr val="00C28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0" i="0" u="none" strike="noStrike" cap="none">
                <a:solidFill>
                  <a:schemeClr val="lt1"/>
                </a:solidFill>
                <a:latin typeface="Arial"/>
                <a:ea typeface="Arial"/>
                <a:cs typeface="Arial"/>
                <a:sym typeface="Arial"/>
              </a:rPr>
              <a:t>2.</a:t>
            </a:r>
            <a:endParaRPr/>
          </a:p>
        </p:txBody>
      </p:sp>
      <p:sp>
        <p:nvSpPr>
          <p:cNvPr id="164" name="Google Shape;164;p15"/>
          <p:cNvSpPr/>
          <p:nvPr/>
        </p:nvSpPr>
        <p:spPr>
          <a:xfrm>
            <a:off x="9964054" y="3192124"/>
            <a:ext cx="661247" cy="579970"/>
          </a:xfrm>
          <a:custGeom>
            <a:avLst/>
            <a:gdLst/>
            <a:ahLst/>
            <a:cxnLst/>
            <a:rect l="l" t="t" r="r" b="b"/>
            <a:pathLst>
              <a:path w="237662" h="208450" extrusionOk="0">
                <a:moveTo>
                  <a:pt x="0" y="0"/>
                </a:moveTo>
                <a:lnTo>
                  <a:pt x="237662" y="0"/>
                </a:lnTo>
                <a:lnTo>
                  <a:pt x="237662" y="208450"/>
                </a:lnTo>
                <a:lnTo>
                  <a:pt x="0" y="208450"/>
                </a:lnTo>
                <a:close/>
              </a:path>
            </a:pathLst>
          </a:custGeom>
          <a:solidFill>
            <a:srgbClr val="1885F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lt1"/>
                </a:solidFill>
                <a:latin typeface="Arial"/>
                <a:ea typeface="Arial"/>
                <a:cs typeface="Arial"/>
                <a:sym typeface="Arial"/>
              </a:rPr>
              <a:t>3.</a:t>
            </a:r>
            <a:endParaRPr/>
          </a:p>
        </p:txBody>
      </p:sp>
      <p:sp>
        <p:nvSpPr>
          <p:cNvPr id="165" name="Google Shape;165;p15"/>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Roles and responsibilities</a:t>
            </a:r>
            <a:endParaRPr/>
          </a:p>
        </p:txBody>
      </p:sp>
      <p:sp>
        <p:nvSpPr>
          <p:cNvPr id="166" name="Google Shape;166;p15"/>
          <p:cNvSpPr txBox="1"/>
          <p:nvPr/>
        </p:nvSpPr>
        <p:spPr>
          <a:xfrm>
            <a:off x="1358048" y="4240213"/>
            <a:ext cx="3760500" cy="2893800"/>
          </a:xfrm>
          <a:prstGeom prst="rect">
            <a:avLst/>
          </a:prstGeom>
          <a:noFill/>
          <a:ln>
            <a:noFill/>
          </a:ln>
        </p:spPr>
        <p:txBody>
          <a:bodyPr spcFirstLastPara="1" wrap="square" lIns="0" tIns="0" rIns="0" bIns="0" anchor="t" anchorCtr="0">
            <a:spAutoFit/>
          </a:bodyPr>
          <a:lstStyle/>
          <a:p>
            <a:pPr marL="457200" marR="0" lvl="0" indent="-355600" algn="l" rtl="0">
              <a:lnSpc>
                <a:spcPct val="140000"/>
              </a:lnSpc>
              <a:spcBef>
                <a:spcPts val="0"/>
              </a:spcBef>
              <a:spcAft>
                <a:spcPts val="0"/>
              </a:spcAft>
              <a:buSzPts val="2000"/>
              <a:buChar char="●"/>
            </a:pPr>
            <a:r>
              <a:rPr lang="en-US" sz="2000" dirty="0"/>
              <a:t>Project planning</a:t>
            </a:r>
            <a:endParaRPr sz="2000" dirty="0"/>
          </a:p>
          <a:p>
            <a:pPr marL="457200" marR="0" lvl="0" indent="-355600" algn="l" rtl="0">
              <a:lnSpc>
                <a:spcPct val="140000"/>
              </a:lnSpc>
              <a:spcBef>
                <a:spcPts val="0"/>
              </a:spcBef>
              <a:spcAft>
                <a:spcPts val="0"/>
              </a:spcAft>
              <a:buSzPts val="2000"/>
              <a:buChar char="●"/>
            </a:pPr>
            <a:r>
              <a:rPr lang="en-US" sz="2000" dirty="0"/>
              <a:t>Requirement analysis</a:t>
            </a:r>
            <a:endParaRPr sz="2000" dirty="0"/>
          </a:p>
          <a:p>
            <a:pPr marL="457200" marR="0" lvl="0" indent="-355600" algn="l" rtl="0">
              <a:lnSpc>
                <a:spcPct val="140000"/>
              </a:lnSpc>
              <a:spcBef>
                <a:spcPts val="0"/>
              </a:spcBef>
              <a:spcAft>
                <a:spcPts val="0"/>
              </a:spcAft>
              <a:buSzPts val="2000"/>
              <a:buChar char="●"/>
            </a:pPr>
            <a:r>
              <a:rPr lang="en-US" sz="2000" dirty="0"/>
              <a:t>Data collection and cleaning</a:t>
            </a:r>
            <a:endParaRPr sz="2000" dirty="0"/>
          </a:p>
          <a:p>
            <a:pPr marL="457200" marR="0" lvl="0" indent="0" algn="l" rtl="0">
              <a:lnSpc>
                <a:spcPct val="140000"/>
              </a:lnSpc>
              <a:spcBef>
                <a:spcPts val="0"/>
              </a:spcBef>
              <a:spcAft>
                <a:spcPts val="0"/>
              </a:spcAft>
              <a:buNone/>
            </a:pPr>
            <a:endParaRPr sz="2000" dirty="0"/>
          </a:p>
          <a:p>
            <a:pPr marL="457200" marR="0" lvl="0" indent="0" algn="l" rtl="0">
              <a:lnSpc>
                <a:spcPct val="140000"/>
              </a:lnSpc>
              <a:spcBef>
                <a:spcPts val="0"/>
              </a:spcBef>
              <a:spcAft>
                <a:spcPts val="0"/>
              </a:spcAft>
              <a:buNone/>
            </a:pPr>
            <a:endParaRPr sz="2000" dirty="0"/>
          </a:p>
          <a:p>
            <a:pPr marL="0" marR="0" lvl="0" indent="0" algn="l" rtl="0">
              <a:lnSpc>
                <a:spcPct val="140000"/>
              </a:lnSpc>
              <a:spcBef>
                <a:spcPts val="0"/>
              </a:spcBef>
              <a:spcAft>
                <a:spcPts val="0"/>
              </a:spcAft>
              <a:buClr>
                <a:schemeClr val="dk1"/>
              </a:buClr>
              <a:buSzPts val="1100"/>
              <a:buFont typeface="Arial"/>
              <a:buNone/>
            </a:pPr>
            <a:endParaRPr sz="2000" dirty="0"/>
          </a:p>
          <a:p>
            <a:pPr marL="0" marR="0" lvl="0" indent="0" algn="l" rtl="0">
              <a:lnSpc>
                <a:spcPct val="140000"/>
              </a:lnSpc>
              <a:spcBef>
                <a:spcPts val="0"/>
              </a:spcBef>
              <a:spcAft>
                <a:spcPts val="0"/>
              </a:spcAft>
              <a:buNone/>
            </a:pPr>
            <a:endParaRPr sz="2000" dirty="0"/>
          </a:p>
        </p:txBody>
      </p:sp>
      <p:sp>
        <p:nvSpPr>
          <p:cNvPr id="167" name="Google Shape;167;p15"/>
          <p:cNvSpPr txBox="1"/>
          <p:nvPr/>
        </p:nvSpPr>
        <p:spPr>
          <a:xfrm>
            <a:off x="5498138" y="4132713"/>
            <a:ext cx="3760500" cy="2031900"/>
          </a:xfrm>
          <a:prstGeom prst="rect">
            <a:avLst/>
          </a:prstGeom>
          <a:noFill/>
          <a:ln>
            <a:noFill/>
          </a:ln>
        </p:spPr>
        <p:txBody>
          <a:bodyPr spcFirstLastPara="1" wrap="square" lIns="0" tIns="0" rIns="0" bIns="0" anchor="t" anchorCtr="0">
            <a:spAutoFit/>
          </a:bodyPr>
          <a:lstStyle/>
          <a:p>
            <a:pPr marL="457200" marR="0" lvl="0" indent="-355600" algn="l" rtl="0">
              <a:lnSpc>
                <a:spcPct val="140000"/>
              </a:lnSpc>
              <a:spcBef>
                <a:spcPts val="0"/>
              </a:spcBef>
              <a:spcAft>
                <a:spcPts val="0"/>
              </a:spcAft>
              <a:buSzPts val="2000"/>
              <a:buChar char="●"/>
            </a:pPr>
            <a:r>
              <a:rPr lang="en-US" sz="2000"/>
              <a:t>Exploratory data analysis</a:t>
            </a:r>
            <a:endParaRPr sz="2000"/>
          </a:p>
          <a:p>
            <a:pPr marL="457200" marR="0" lvl="0" indent="-355600" algn="l" rtl="0">
              <a:lnSpc>
                <a:spcPct val="140000"/>
              </a:lnSpc>
              <a:spcBef>
                <a:spcPts val="0"/>
              </a:spcBef>
              <a:spcAft>
                <a:spcPts val="0"/>
              </a:spcAft>
              <a:buSzPts val="2000"/>
              <a:buChar char="●"/>
            </a:pPr>
            <a:r>
              <a:rPr lang="en-US" sz="2000"/>
              <a:t>Ensemble modeling</a:t>
            </a:r>
            <a:endParaRPr sz="2000"/>
          </a:p>
          <a:p>
            <a:pPr marL="457200" marR="0" lvl="0" indent="-355600" algn="l" rtl="0">
              <a:lnSpc>
                <a:spcPct val="140000"/>
              </a:lnSpc>
              <a:spcBef>
                <a:spcPts val="0"/>
              </a:spcBef>
              <a:spcAft>
                <a:spcPts val="0"/>
              </a:spcAft>
              <a:buSzPts val="2000"/>
              <a:buChar char="●"/>
            </a:pPr>
            <a:r>
              <a:rPr lang="en-US" sz="2000"/>
              <a:t>Performance evaluation</a:t>
            </a:r>
            <a:endParaRPr sz="2000"/>
          </a:p>
          <a:p>
            <a:pPr marL="457200" marR="0" lvl="0" indent="0" algn="l" rtl="0">
              <a:lnSpc>
                <a:spcPct val="140000"/>
              </a:lnSpc>
              <a:spcBef>
                <a:spcPts val="0"/>
              </a:spcBef>
              <a:spcAft>
                <a:spcPts val="0"/>
              </a:spcAft>
              <a:buNone/>
            </a:pPr>
            <a:endParaRPr sz="2000"/>
          </a:p>
          <a:p>
            <a:pPr marL="457200" marR="0" lvl="0" indent="0" algn="l" rtl="0">
              <a:lnSpc>
                <a:spcPct val="140000"/>
              </a:lnSpc>
              <a:spcBef>
                <a:spcPts val="0"/>
              </a:spcBef>
              <a:spcAft>
                <a:spcPts val="0"/>
              </a:spcAft>
              <a:buNone/>
            </a:pPr>
            <a:endParaRPr sz="2000"/>
          </a:p>
        </p:txBody>
      </p:sp>
      <p:sp>
        <p:nvSpPr>
          <p:cNvPr id="168" name="Google Shape;168;p15"/>
          <p:cNvSpPr txBox="1"/>
          <p:nvPr/>
        </p:nvSpPr>
        <p:spPr>
          <a:xfrm>
            <a:off x="9964054" y="4132713"/>
            <a:ext cx="3760500" cy="2031900"/>
          </a:xfrm>
          <a:prstGeom prst="rect">
            <a:avLst/>
          </a:prstGeom>
          <a:noFill/>
          <a:ln>
            <a:noFill/>
          </a:ln>
        </p:spPr>
        <p:txBody>
          <a:bodyPr spcFirstLastPara="1" wrap="square" lIns="0" tIns="0" rIns="0" bIns="0" anchor="t" anchorCtr="0">
            <a:spAutoFit/>
          </a:bodyPr>
          <a:lstStyle/>
          <a:p>
            <a:pPr marL="457200" marR="0" lvl="0" indent="-355600" algn="l" rtl="0">
              <a:lnSpc>
                <a:spcPct val="140000"/>
              </a:lnSpc>
              <a:spcBef>
                <a:spcPts val="0"/>
              </a:spcBef>
              <a:spcAft>
                <a:spcPts val="0"/>
              </a:spcAft>
              <a:buSzPts val="2000"/>
              <a:buChar char="●"/>
            </a:pPr>
            <a:r>
              <a:rPr lang="en-US" sz="2000"/>
              <a:t>Documenting the project</a:t>
            </a:r>
            <a:endParaRPr sz="2000"/>
          </a:p>
          <a:p>
            <a:pPr marL="457200" marR="0" lvl="0" indent="-355600" algn="l" rtl="0">
              <a:lnSpc>
                <a:spcPct val="140000"/>
              </a:lnSpc>
              <a:spcBef>
                <a:spcPts val="0"/>
              </a:spcBef>
              <a:spcAft>
                <a:spcPts val="0"/>
              </a:spcAft>
              <a:buSzPts val="2000"/>
              <a:buChar char="●"/>
            </a:pPr>
            <a:r>
              <a:rPr lang="en-US" sz="2000"/>
              <a:t>Summarizing the results</a:t>
            </a:r>
            <a:endParaRPr sz="2000"/>
          </a:p>
          <a:p>
            <a:pPr marL="457200" marR="0" lvl="0" indent="-355600" algn="l" rtl="0">
              <a:lnSpc>
                <a:spcPct val="140000"/>
              </a:lnSpc>
              <a:spcBef>
                <a:spcPts val="0"/>
              </a:spcBef>
              <a:spcAft>
                <a:spcPts val="0"/>
              </a:spcAft>
              <a:buSzPts val="2000"/>
              <a:buChar char="●"/>
            </a:pPr>
            <a:r>
              <a:rPr lang="en-US" sz="2000"/>
              <a:t>Web application </a:t>
            </a:r>
            <a:endParaRPr sz="2000"/>
          </a:p>
          <a:p>
            <a:pPr marL="457200" marR="0" lvl="0" indent="0" algn="l" rtl="0">
              <a:lnSpc>
                <a:spcPct val="140000"/>
              </a:lnSpc>
              <a:spcBef>
                <a:spcPts val="0"/>
              </a:spcBef>
              <a:spcAft>
                <a:spcPts val="0"/>
              </a:spcAft>
              <a:buNone/>
            </a:pPr>
            <a:endParaRPr sz="2000"/>
          </a:p>
          <a:p>
            <a:pPr marL="457200" marR="0" lvl="0" indent="0" algn="l" rtl="0">
              <a:lnSpc>
                <a:spcPct val="140000"/>
              </a:lnSpc>
              <a:spcBef>
                <a:spcPts val="0"/>
              </a:spcBef>
              <a:spcAft>
                <a:spcPts val="0"/>
              </a:spcAft>
              <a:buNone/>
            </a:pPr>
            <a:endParaRPr sz="2000"/>
          </a:p>
        </p:txBody>
      </p:sp>
      <p:grpSp>
        <p:nvGrpSpPr>
          <p:cNvPr id="169" name="Google Shape;169;p15"/>
          <p:cNvGrpSpPr/>
          <p:nvPr/>
        </p:nvGrpSpPr>
        <p:grpSpPr>
          <a:xfrm>
            <a:off x="0" y="9838589"/>
            <a:ext cx="3086104" cy="3230761"/>
            <a:chOff x="0" y="-38100"/>
            <a:chExt cx="812800" cy="850900"/>
          </a:xfrm>
        </p:grpSpPr>
        <p:sp>
          <p:nvSpPr>
            <p:cNvPr id="170" name="Google Shape;170;p1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71" name="Google Shape;171;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2" name="Google Shape;172;p15"/>
          <p:cNvGrpSpPr/>
          <p:nvPr/>
        </p:nvGrpSpPr>
        <p:grpSpPr>
          <a:xfrm>
            <a:off x="17259300" y="-144661"/>
            <a:ext cx="3086104" cy="3230761"/>
            <a:chOff x="0" y="-38100"/>
            <a:chExt cx="812800" cy="850900"/>
          </a:xfrm>
        </p:grpSpPr>
        <p:sp>
          <p:nvSpPr>
            <p:cNvPr id="173" name="Google Shape;173;p1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74" name="Google Shape;174;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 name="Google Shape;175;p15"/>
          <p:cNvGrpSpPr/>
          <p:nvPr/>
        </p:nvGrpSpPr>
        <p:grpSpPr>
          <a:xfrm>
            <a:off x="0" y="-144661"/>
            <a:ext cx="3086104" cy="3230761"/>
            <a:chOff x="0" y="-38100"/>
            <a:chExt cx="812800" cy="850900"/>
          </a:xfrm>
        </p:grpSpPr>
        <p:sp>
          <p:nvSpPr>
            <p:cNvPr id="176" name="Google Shape;176;p1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177" name="Google Shape;177;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8" name="Google Shape;178;p15"/>
          <p:cNvGrpSpPr/>
          <p:nvPr/>
        </p:nvGrpSpPr>
        <p:grpSpPr>
          <a:xfrm>
            <a:off x="17259300" y="9838589"/>
            <a:ext cx="3086104" cy="3230761"/>
            <a:chOff x="0" y="-38100"/>
            <a:chExt cx="812800" cy="850900"/>
          </a:xfrm>
        </p:grpSpPr>
        <p:sp>
          <p:nvSpPr>
            <p:cNvPr id="179" name="Google Shape;179;p1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180" name="Google Shape;180;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1" name="Google Shape;181;p15"/>
          <p:cNvSpPr txBox="1"/>
          <p:nvPr/>
        </p:nvSpPr>
        <p:spPr>
          <a:xfrm>
            <a:off x="14174754" y="4170413"/>
            <a:ext cx="3760500" cy="2031900"/>
          </a:xfrm>
          <a:prstGeom prst="rect">
            <a:avLst/>
          </a:prstGeom>
          <a:noFill/>
          <a:ln>
            <a:noFill/>
          </a:ln>
        </p:spPr>
        <p:txBody>
          <a:bodyPr spcFirstLastPara="1" wrap="square" lIns="0" tIns="0" rIns="0" bIns="0" anchor="t" anchorCtr="0">
            <a:spAutoFit/>
          </a:bodyPr>
          <a:lstStyle/>
          <a:p>
            <a:pPr marL="457200" marR="0" lvl="0" indent="-355600" algn="l" rtl="0">
              <a:lnSpc>
                <a:spcPct val="140000"/>
              </a:lnSpc>
              <a:spcBef>
                <a:spcPts val="0"/>
              </a:spcBef>
              <a:spcAft>
                <a:spcPts val="0"/>
              </a:spcAft>
              <a:buClr>
                <a:srgbClr val="000000"/>
              </a:buClr>
              <a:buSzPts val="2000"/>
              <a:buFont typeface="Arial"/>
              <a:buChar char="●"/>
            </a:pPr>
            <a:r>
              <a:rPr lang="en-US" sz="2000"/>
              <a:t>Video recording of the project</a:t>
            </a:r>
            <a:endParaRPr sz="2000"/>
          </a:p>
          <a:p>
            <a:pPr marL="457200" marR="0" lvl="0" indent="-355600" algn="l" rtl="0">
              <a:lnSpc>
                <a:spcPct val="140000"/>
              </a:lnSpc>
              <a:spcBef>
                <a:spcPts val="0"/>
              </a:spcBef>
              <a:spcAft>
                <a:spcPts val="0"/>
              </a:spcAft>
              <a:buSzPts val="2000"/>
              <a:buChar char="●"/>
            </a:pPr>
            <a:r>
              <a:rPr lang="en-US" sz="2000"/>
              <a:t>Uploading the project into Github</a:t>
            </a:r>
            <a:endParaRPr sz="2000"/>
          </a:p>
          <a:p>
            <a:pPr marL="457200" marR="0" lvl="0" indent="-355600" algn="l" rtl="0">
              <a:lnSpc>
                <a:spcPct val="140000"/>
              </a:lnSpc>
              <a:spcBef>
                <a:spcPts val="0"/>
              </a:spcBef>
              <a:spcAft>
                <a:spcPts val="0"/>
              </a:spcAft>
              <a:buSzPts val="2000"/>
              <a:buChar char="●"/>
            </a:pPr>
            <a:r>
              <a:rPr lang="en-US" sz="2000"/>
              <a:t>Documenting final report</a:t>
            </a:r>
            <a:endParaRPr sz="2000"/>
          </a:p>
        </p:txBody>
      </p:sp>
      <p:grpSp>
        <p:nvGrpSpPr>
          <p:cNvPr id="182" name="Google Shape;182;p15"/>
          <p:cNvGrpSpPr/>
          <p:nvPr/>
        </p:nvGrpSpPr>
        <p:grpSpPr>
          <a:xfrm>
            <a:off x="14174754" y="954193"/>
            <a:ext cx="3664675" cy="2855601"/>
            <a:chOff x="0" y="-817895"/>
            <a:chExt cx="1317139" cy="1026345"/>
          </a:xfrm>
        </p:grpSpPr>
        <p:sp>
          <p:nvSpPr>
            <p:cNvPr id="183" name="Google Shape;183;p15"/>
            <p:cNvSpPr/>
            <p:nvPr/>
          </p:nvSpPr>
          <p:spPr>
            <a:xfrm>
              <a:off x="0" y="0"/>
              <a:ext cx="237662" cy="208450"/>
            </a:xfrm>
            <a:custGeom>
              <a:avLst/>
              <a:gdLst/>
              <a:ahLst/>
              <a:cxnLst/>
              <a:rect l="l" t="t" r="r" b="b"/>
              <a:pathLst>
                <a:path w="237662" h="208450" extrusionOk="0">
                  <a:moveTo>
                    <a:pt x="0" y="0"/>
                  </a:moveTo>
                  <a:lnTo>
                    <a:pt x="237662" y="0"/>
                  </a:lnTo>
                  <a:lnTo>
                    <a:pt x="237662" y="208450"/>
                  </a:lnTo>
                  <a:lnTo>
                    <a:pt x="0" y="20845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rPr>
                <a:t>4.</a:t>
              </a:r>
              <a:endParaRPr/>
            </a:p>
          </p:txBody>
        </p:sp>
        <p:sp>
          <p:nvSpPr>
            <p:cNvPr id="184" name="Google Shape;184;p15"/>
            <p:cNvSpPr txBox="1"/>
            <p:nvPr/>
          </p:nvSpPr>
          <p:spPr>
            <a:xfrm>
              <a:off x="504439" y="-817895"/>
              <a:ext cx="812700" cy="8508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l" rtl="0">
                <a:lnSpc>
                  <a:spcPct val="139958"/>
                </a:lnSpc>
                <a:spcBef>
                  <a:spcPts val="0"/>
                </a:spcBef>
                <a:spcAft>
                  <a:spcPts val="0"/>
                </a:spcAft>
                <a:buNone/>
              </a:pPr>
              <a:r>
                <a:rPr lang="en-US" sz="2400" b="0" i="0" u="none" strike="noStrike" cap="none">
                  <a:solidFill>
                    <a:srgbClr val="FFFFFF"/>
                  </a:solidFill>
                  <a:latin typeface="Arial"/>
                  <a:ea typeface="Arial"/>
                  <a:cs typeface="Arial"/>
                  <a:sym typeface="Arial"/>
                </a:rPr>
                <a:t>3.</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6"/>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Motivation</a:t>
            </a:r>
            <a:endParaRPr/>
          </a:p>
        </p:txBody>
      </p:sp>
      <p:grpSp>
        <p:nvGrpSpPr>
          <p:cNvPr id="190" name="Google Shape;190;p16"/>
          <p:cNvGrpSpPr/>
          <p:nvPr/>
        </p:nvGrpSpPr>
        <p:grpSpPr>
          <a:xfrm>
            <a:off x="0" y="9838588"/>
            <a:ext cx="3085741" cy="3230403"/>
            <a:chOff x="0" y="-38100"/>
            <a:chExt cx="812700" cy="850800"/>
          </a:xfrm>
        </p:grpSpPr>
        <p:sp>
          <p:nvSpPr>
            <p:cNvPr id="191" name="Google Shape;191;p16"/>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92" name="Google Shape;192;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3" name="Google Shape;193;p16"/>
          <p:cNvGrpSpPr/>
          <p:nvPr/>
        </p:nvGrpSpPr>
        <p:grpSpPr>
          <a:xfrm>
            <a:off x="17259300" y="-144662"/>
            <a:ext cx="3085741" cy="3230403"/>
            <a:chOff x="0" y="-38100"/>
            <a:chExt cx="812700" cy="850800"/>
          </a:xfrm>
        </p:grpSpPr>
        <p:sp>
          <p:nvSpPr>
            <p:cNvPr id="194" name="Google Shape;194;p16"/>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95" name="Google Shape;195;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6" name="Google Shape;196;p16"/>
          <p:cNvGrpSpPr/>
          <p:nvPr/>
        </p:nvGrpSpPr>
        <p:grpSpPr>
          <a:xfrm>
            <a:off x="0" y="-144662"/>
            <a:ext cx="3085741" cy="3230403"/>
            <a:chOff x="0" y="-38100"/>
            <a:chExt cx="812700" cy="850800"/>
          </a:xfrm>
        </p:grpSpPr>
        <p:sp>
          <p:nvSpPr>
            <p:cNvPr id="197" name="Google Shape;197;p16"/>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198" name="Google Shape;198;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9" name="Google Shape;199;p16"/>
          <p:cNvGrpSpPr/>
          <p:nvPr/>
        </p:nvGrpSpPr>
        <p:grpSpPr>
          <a:xfrm>
            <a:off x="17259300" y="9838588"/>
            <a:ext cx="3085741" cy="3230403"/>
            <a:chOff x="0" y="-38100"/>
            <a:chExt cx="812700" cy="850800"/>
          </a:xfrm>
        </p:grpSpPr>
        <p:sp>
          <p:nvSpPr>
            <p:cNvPr id="200" name="Google Shape;200;p16"/>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01" name="Google Shape;201;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2" name="Google Shape;202;p16"/>
          <p:cNvSpPr txBox="1"/>
          <p:nvPr/>
        </p:nvSpPr>
        <p:spPr>
          <a:xfrm>
            <a:off x="351150" y="2188850"/>
            <a:ext cx="17937000" cy="3570900"/>
          </a:xfrm>
          <a:prstGeom prst="rect">
            <a:avLst/>
          </a:prstGeom>
          <a:noFill/>
          <a:ln>
            <a:noFill/>
          </a:ln>
        </p:spPr>
        <p:txBody>
          <a:bodyPr spcFirstLastPara="1" wrap="square" lIns="91425" tIns="91425" rIns="91425" bIns="91425" anchor="t" anchorCtr="0">
            <a:spAutoFit/>
          </a:bodyPr>
          <a:lstStyle/>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Medical industry is the one of the field that leverages the innovations  and researches in the respective fields. Since this field demands the continuous gain of knowledge that keeps them updated. Medical field uses different technologies for different kind of problems. Machine learning is the new oil in the medical industry for finding the patterns analysing multiple factors. Medical industry is creating so much data which is impossible to analyze with manual efforts and draw conclusions</a:t>
            </a:r>
            <a:endParaRPr sz="2200">
              <a:latin typeface="Calibri"/>
              <a:ea typeface="Calibri"/>
              <a:cs typeface="Calibri"/>
              <a:sym typeface="Calibri"/>
            </a:endParaRPr>
          </a:p>
          <a:p>
            <a:pPr marL="457200" lvl="0" indent="0" algn="just" rtl="0">
              <a:spcBef>
                <a:spcPts val="0"/>
              </a:spcBef>
              <a:spcAft>
                <a:spcPts val="0"/>
              </a:spcAft>
              <a:buNone/>
            </a:pP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Initial stage disease development is symptoms of the disease. We can easily identify the disease if it has the strong symptoms without any medical intervention. Few diseases does not show symptoms directly and those can be analysed from clinical parameters one of them is Alzheimer’s. </a:t>
            </a:r>
            <a:endParaRPr sz="2200">
              <a:latin typeface="Calibri"/>
              <a:ea typeface="Calibri"/>
              <a:cs typeface="Calibri"/>
              <a:sym typeface="Calibri"/>
            </a:endParaRPr>
          </a:p>
          <a:p>
            <a:pPr marL="0" lvl="0" indent="0" algn="just" rtl="0">
              <a:spcBef>
                <a:spcPts val="0"/>
              </a:spcBef>
              <a:spcAft>
                <a:spcPts val="0"/>
              </a:spcAft>
              <a:buNone/>
            </a:pP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Machine learning helps the physicians in analysis of the disease and predictions. In the most recent research it is proved that machine learning algorithms even can predict the pandemics.</a:t>
            </a:r>
            <a:endParaRPr sz="2200">
              <a:latin typeface="Calibri"/>
              <a:ea typeface="Calibri"/>
              <a:cs typeface="Calibri"/>
              <a:sym typeface="Calibri"/>
            </a:endParaRPr>
          </a:p>
        </p:txBody>
      </p:sp>
      <p:sp>
        <p:nvSpPr>
          <p:cNvPr id="203" name="Google Shape;203;p16"/>
          <p:cNvSpPr txBox="1"/>
          <p:nvPr/>
        </p:nvSpPr>
        <p:spPr>
          <a:xfrm>
            <a:off x="6236275" y="5203175"/>
            <a:ext cx="918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Related work</a:t>
            </a:r>
            <a:endParaRPr/>
          </a:p>
        </p:txBody>
      </p:sp>
      <p:grpSp>
        <p:nvGrpSpPr>
          <p:cNvPr id="209" name="Google Shape;209;p17"/>
          <p:cNvGrpSpPr/>
          <p:nvPr/>
        </p:nvGrpSpPr>
        <p:grpSpPr>
          <a:xfrm>
            <a:off x="0" y="9838588"/>
            <a:ext cx="3085741" cy="3230403"/>
            <a:chOff x="0" y="-38100"/>
            <a:chExt cx="812700" cy="850800"/>
          </a:xfrm>
        </p:grpSpPr>
        <p:sp>
          <p:nvSpPr>
            <p:cNvPr id="210" name="Google Shape;210;p17"/>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11" name="Google Shape;211;p17"/>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2" name="Google Shape;212;p17"/>
          <p:cNvGrpSpPr/>
          <p:nvPr/>
        </p:nvGrpSpPr>
        <p:grpSpPr>
          <a:xfrm>
            <a:off x="17259300" y="-144662"/>
            <a:ext cx="3085741" cy="3230403"/>
            <a:chOff x="0" y="-38100"/>
            <a:chExt cx="812700" cy="850800"/>
          </a:xfrm>
        </p:grpSpPr>
        <p:sp>
          <p:nvSpPr>
            <p:cNvPr id="213" name="Google Shape;213;p17"/>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14" name="Google Shape;214;p17"/>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5" name="Google Shape;215;p17"/>
          <p:cNvGrpSpPr/>
          <p:nvPr/>
        </p:nvGrpSpPr>
        <p:grpSpPr>
          <a:xfrm>
            <a:off x="0" y="-144662"/>
            <a:ext cx="3085741" cy="3230403"/>
            <a:chOff x="0" y="-38100"/>
            <a:chExt cx="812700" cy="850800"/>
          </a:xfrm>
        </p:grpSpPr>
        <p:sp>
          <p:nvSpPr>
            <p:cNvPr id="216" name="Google Shape;216;p17"/>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17" name="Google Shape;217;p17"/>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8" name="Google Shape;218;p17"/>
          <p:cNvGrpSpPr/>
          <p:nvPr/>
        </p:nvGrpSpPr>
        <p:grpSpPr>
          <a:xfrm>
            <a:off x="17259300" y="9838588"/>
            <a:ext cx="3085741" cy="3230403"/>
            <a:chOff x="0" y="-38100"/>
            <a:chExt cx="812700" cy="850800"/>
          </a:xfrm>
        </p:grpSpPr>
        <p:sp>
          <p:nvSpPr>
            <p:cNvPr id="219" name="Google Shape;219;p17"/>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20" name="Google Shape;220;p17"/>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1" name="Google Shape;221;p17"/>
          <p:cNvSpPr txBox="1"/>
          <p:nvPr/>
        </p:nvSpPr>
        <p:spPr>
          <a:xfrm>
            <a:off x="1005050" y="2475925"/>
            <a:ext cx="16254300" cy="4032900"/>
          </a:xfrm>
          <a:prstGeom prst="rect">
            <a:avLst/>
          </a:prstGeom>
          <a:noFill/>
          <a:ln>
            <a:noFill/>
          </a:ln>
        </p:spPr>
        <p:txBody>
          <a:bodyPr spcFirstLastPara="1" wrap="square" lIns="91425" tIns="91425" rIns="91425" bIns="91425" anchor="t" anchorCtr="0">
            <a:spAutoFit/>
          </a:bodyPr>
          <a:lstStyle/>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Alzheimer’s is a progressive neuro disorder. Major challenges for diagnosing the disease are that It is difficult to find the symptoms in early stages.These symptoms are similar to other neuro disorder diseases[3].</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It is important to create a system to predict the disease without opting MRI method which is an expensive method.The alternative method is to predict the disease with clinical parameters. Traditional algorithms compute the predictions based on the only one method.</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Ensemble methods calculate the predictions by introducing diversity means taking the majority voting aggregating the results and adding the feature importance sequentially and removing the unnecessary features in the sequential order.With this diversity performance of the model improves by many folds[1].</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The optimal parameters of the algorithms are tuned using GridSearchCV method this method gives the best parameters with respective accuracy of the models to choose[2].</a:t>
            </a:r>
            <a:endParaRPr sz="2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Problem statement</a:t>
            </a:r>
            <a:endParaRPr/>
          </a:p>
        </p:txBody>
      </p:sp>
      <p:grpSp>
        <p:nvGrpSpPr>
          <p:cNvPr id="227" name="Google Shape;227;p18"/>
          <p:cNvGrpSpPr/>
          <p:nvPr/>
        </p:nvGrpSpPr>
        <p:grpSpPr>
          <a:xfrm>
            <a:off x="0" y="9838588"/>
            <a:ext cx="3085741" cy="3230403"/>
            <a:chOff x="0" y="-38100"/>
            <a:chExt cx="812700" cy="850800"/>
          </a:xfrm>
        </p:grpSpPr>
        <p:sp>
          <p:nvSpPr>
            <p:cNvPr id="228" name="Google Shape;228;p18"/>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29" name="Google Shape;229;p18"/>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0" name="Google Shape;230;p18"/>
          <p:cNvGrpSpPr/>
          <p:nvPr/>
        </p:nvGrpSpPr>
        <p:grpSpPr>
          <a:xfrm>
            <a:off x="17259300" y="-144662"/>
            <a:ext cx="3085741" cy="3230403"/>
            <a:chOff x="0" y="-38100"/>
            <a:chExt cx="812700" cy="850800"/>
          </a:xfrm>
        </p:grpSpPr>
        <p:sp>
          <p:nvSpPr>
            <p:cNvPr id="231" name="Google Shape;231;p18"/>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32" name="Google Shape;232;p18"/>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3" name="Google Shape;233;p18"/>
          <p:cNvGrpSpPr/>
          <p:nvPr/>
        </p:nvGrpSpPr>
        <p:grpSpPr>
          <a:xfrm>
            <a:off x="0" y="-144662"/>
            <a:ext cx="3085741" cy="3230403"/>
            <a:chOff x="0" y="-38100"/>
            <a:chExt cx="812700" cy="850800"/>
          </a:xfrm>
        </p:grpSpPr>
        <p:sp>
          <p:nvSpPr>
            <p:cNvPr id="234" name="Google Shape;234;p18"/>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35" name="Google Shape;235;p18"/>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6" name="Google Shape;236;p18"/>
          <p:cNvGrpSpPr/>
          <p:nvPr/>
        </p:nvGrpSpPr>
        <p:grpSpPr>
          <a:xfrm>
            <a:off x="17259300" y="9838588"/>
            <a:ext cx="3085741" cy="3230403"/>
            <a:chOff x="0" y="-38100"/>
            <a:chExt cx="812700" cy="850800"/>
          </a:xfrm>
        </p:grpSpPr>
        <p:sp>
          <p:nvSpPr>
            <p:cNvPr id="237" name="Google Shape;237;p18"/>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38" name="Google Shape;238;p18"/>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39" name="Google Shape;239;p18"/>
          <p:cNvSpPr txBox="1"/>
          <p:nvPr/>
        </p:nvSpPr>
        <p:spPr>
          <a:xfrm>
            <a:off x="877450" y="2475925"/>
            <a:ext cx="15597900" cy="3263100"/>
          </a:xfrm>
          <a:prstGeom prst="rect">
            <a:avLst/>
          </a:prstGeom>
          <a:noFill/>
          <a:ln>
            <a:noFill/>
          </a:ln>
        </p:spPr>
        <p:txBody>
          <a:bodyPr spcFirstLastPara="1" wrap="square" lIns="91425" tIns="91425" rIns="91425" bIns="91425" anchor="t" anchorCtr="0">
            <a:spAutoFit/>
          </a:bodyPr>
          <a:lstStyle/>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There are multiple factors that affect the person who is diagnosed with the disease Alzheimer’s so scientists research is still at the beginning stages to understand the exact cause of the disease. Main warning signs of this disease is loss of memory and other cognitive impairments. </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Brain MRI can detect mild cognitive impairments which can potentially develop Alzheimer’s disease.In the laboratory radiologists analyze these high resolution MRI images for abnormalities however, this process is cumbersome and time consuming most importantly it is prone to human error. </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As per a recent survey 5-10% of biomedical images are overlooked by the pathologists. </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Developing an alternative method which can be solved using clinical parameters can be useful for repeated visits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9"/>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Proposed solution</a:t>
            </a:r>
            <a:endParaRPr/>
          </a:p>
        </p:txBody>
      </p:sp>
      <p:grpSp>
        <p:nvGrpSpPr>
          <p:cNvPr id="245" name="Google Shape;245;p19"/>
          <p:cNvGrpSpPr/>
          <p:nvPr/>
        </p:nvGrpSpPr>
        <p:grpSpPr>
          <a:xfrm>
            <a:off x="0" y="9838588"/>
            <a:ext cx="3085741" cy="3230403"/>
            <a:chOff x="0" y="-38100"/>
            <a:chExt cx="812700" cy="850800"/>
          </a:xfrm>
        </p:grpSpPr>
        <p:sp>
          <p:nvSpPr>
            <p:cNvPr id="246" name="Google Shape;246;p19"/>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47" name="Google Shape;247;p19"/>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8" name="Google Shape;248;p19"/>
          <p:cNvGrpSpPr/>
          <p:nvPr/>
        </p:nvGrpSpPr>
        <p:grpSpPr>
          <a:xfrm>
            <a:off x="17259300" y="-144662"/>
            <a:ext cx="3085741" cy="3230403"/>
            <a:chOff x="0" y="-38100"/>
            <a:chExt cx="812700" cy="850800"/>
          </a:xfrm>
        </p:grpSpPr>
        <p:sp>
          <p:nvSpPr>
            <p:cNvPr id="249" name="Google Shape;249;p19"/>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50" name="Google Shape;250;p19"/>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1" name="Google Shape;251;p19"/>
          <p:cNvGrpSpPr/>
          <p:nvPr/>
        </p:nvGrpSpPr>
        <p:grpSpPr>
          <a:xfrm>
            <a:off x="0" y="-144662"/>
            <a:ext cx="3085741" cy="3230403"/>
            <a:chOff x="0" y="-38100"/>
            <a:chExt cx="812700" cy="850800"/>
          </a:xfrm>
        </p:grpSpPr>
        <p:sp>
          <p:nvSpPr>
            <p:cNvPr id="252" name="Google Shape;252;p19"/>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53" name="Google Shape;253;p19"/>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4" name="Google Shape;254;p19"/>
          <p:cNvGrpSpPr/>
          <p:nvPr/>
        </p:nvGrpSpPr>
        <p:grpSpPr>
          <a:xfrm>
            <a:off x="17259300" y="9838588"/>
            <a:ext cx="3085741" cy="3230403"/>
            <a:chOff x="0" y="-38100"/>
            <a:chExt cx="812700" cy="850800"/>
          </a:xfrm>
        </p:grpSpPr>
        <p:sp>
          <p:nvSpPr>
            <p:cNvPr id="255" name="Google Shape;255;p19"/>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56" name="Google Shape;256;p19"/>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57" name="Google Shape;257;p19"/>
          <p:cNvSpPr txBox="1"/>
          <p:nvPr/>
        </p:nvSpPr>
        <p:spPr>
          <a:xfrm>
            <a:off x="654175" y="2316425"/>
            <a:ext cx="16605000" cy="3324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200" dirty="0">
                <a:latin typeface="Calibri"/>
                <a:ea typeface="Calibri"/>
                <a:cs typeface="Calibri"/>
                <a:sym typeface="Calibri"/>
              </a:rPr>
              <a:t>Machine learning methods in the medical industry made a huge impact to reduce human effort and at the same time with accurate results.</a:t>
            </a:r>
            <a:endParaRPr sz="2200" dirty="0">
              <a:latin typeface="Calibri"/>
              <a:ea typeface="Calibri"/>
              <a:cs typeface="Calibri"/>
              <a:sym typeface="Calibri"/>
            </a:endParaRPr>
          </a:p>
          <a:p>
            <a:pPr marL="0" lvl="0" indent="0" algn="just" rtl="0">
              <a:spcBef>
                <a:spcPts val="0"/>
              </a:spcBef>
              <a:spcAft>
                <a:spcPts val="0"/>
              </a:spcAft>
              <a:buNone/>
            </a:pPr>
            <a:r>
              <a:rPr lang="en-US" sz="2200" dirty="0">
                <a:latin typeface="Calibri"/>
                <a:ea typeface="Calibri"/>
                <a:cs typeface="Calibri"/>
                <a:sym typeface="Calibri"/>
              </a:rPr>
              <a:t>Predicting the diseases from the clinical parameters is easy but the size of the data is dependent on the number of volunteers. Generally, the size of the datasets are small and not diverse in nature. Machine learning predictions are efficient when the available data is high or large. However we can use ensemble methods to make the predictions efficient even the size of the data is low.</a:t>
            </a:r>
            <a:endParaRPr sz="2200" dirty="0">
              <a:latin typeface="Calibri"/>
              <a:ea typeface="Calibri"/>
              <a:cs typeface="Calibri"/>
              <a:sym typeface="Calibri"/>
            </a:endParaRPr>
          </a:p>
          <a:p>
            <a:pPr marL="0" lvl="0" indent="0" algn="just" rtl="0">
              <a:spcBef>
                <a:spcPts val="0"/>
              </a:spcBef>
              <a:spcAft>
                <a:spcPts val="0"/>
              </a:spcAft>
              <a:buNone/>
            </a:pPr>
            <a:endParaRPr sz="2200" dirty="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dirty="0">
                <a:latin typeface="Calibri"/>
                <a:ea typeface="Calibri"/>
                <a:cs typeface="Calibri"/>
                <a:sym typeface="Calibri"/>
              </a:rPr>
              <a:t>The key benefit of using ensemble methods are these techniques improve the average prediction of each member </a:t>
            </a:r>
            <a:endParaRPr sz="2200" dirty="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dirty="0">
                <a:latin typeface="Calibri"/>
                <a:ea typeface="Calibri"/>
                <a:cs typeface="Calibri"/>
                <a:sym typeface="Calibri"/>
              </a:rPr>
              <a:t>This technique uses statistical methods to measure the prediction power of the each member thereby it introduces the diversity and picks the best predictions</a:t>
            </a:r>
            <a:endParaRPr sz="22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0"/>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Objectives</a:t>
            </a:r>
            <a:endParaRPr/>
          </a:p>
        </p:txBody>
      </p:sp>
      <p:grpSp>
        <p:nvGrpSpPr>
          <p:cNvPr id="263" name="Google Shape;263;p20"/>
          <p:cNvGrpSpPr/>
          <p:nvPr/>
        </p:nvGrpSpPr>
        <p:grpSpPr>
          <a:xfrm>
            <a:off x="0" y="9838588"/>
            <a:ext cx="3085741" cy="3230403"/>
            <a:chOff x="0" y="-38100"/>
            <a:chExt cx="812700" cy="850800"/>
          </a:xfrm>
        </p:grpSpPr>
        <p:sp>
          <p:nvSpPr>
            <p:cNvPr id="264" name="Google Shape;264;p20"/>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65" name="Google Shape;265;p20"/>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6" name="Google Shape;266;p20"/>
          <p:cNvGrpSpPr/>
          <p:nvPr/>
        </p:nvGrpSpPr>
        <p:grpSpPr>
          <a:xfrm>
            <a:off x="17259300" y="-144662"/>
            <a:ext cx="3085741" cy="3230403"/>
            <a:chOff x="0" y="-38100"/>
            <a:chExt cx="812700" cy="850800"/>
          </a:xfrm>
        </p:grpSpPr>
        <p:sp>
          <p:nvSpPr>
            <p:cNvPr id="267" name="Google Shape;267;p20"/>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68" name="Google Shape;268;p20"/>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9" name="Google Shape;269;p20"/>
          <p:cNvGrpSpPr/>
          <p:nvPr/>
        </p:nvGrpSpPr>
        <p:grpSpPr>
          <a:xfrm>
            <a:off x="0" y="-144662"/>
            <a:ext cx="3085741" cy="3230403"/>
            <a:chOff x="0" y="-38100"/>
            <a:chExt cx="812700" cy="850800"/>
          </a:xfrm>
        </p:grpSpPr>
        <p:sp>
          <p:nvSpPr>
            <p:cNvPr id="270" name="Google Shape;270;p20"/>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71" name="Google Shape;271;p20"/>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2" name="Google Shape;272;p20"/>
          <p:cNvGrpSpPr/>
          <p:nvPr/>
        </p:nvGrpSpPr>
        <p:grpSpPr>
          <a:xfrm>
            <a:off x="17259300" y="9838588"/>
            <a:ext cx="3085741" cy="3230403"/>
            <a:chOff x="0" y="-38100"/>
            <a:chExt cx="812700" cy="850800"/>
          </a:xfrm>
        </p:grpSpPr>
        <p:sp>
          <p:nvSpPr>
            <p:cNvPr id="273" name="Google Shape;273;p20"/>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74" name="Google Shape;274;p20"/>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5" name="Google Shape;275;p20"/>
          <p:cNvSpPr txBox="1"/>
          <p:nvPr/>
        </p:nvSpPr>
        <p:spPr>
          <a:xfrm>
            <a:off x="478725" y="2555675"/>
            <a:ext cx="15390600" cy="2893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2200">
              <a:latin typeface="Calibri"/>
              <a:ea typeface="Calibri"/>
              <a:cs typeface="Calibri"/>
              <a:sym typeface="Calibri"/>
            </a:endParaRPr>
          </a:p>
          <a:p>
            <a:pPr marL="0" lvl="0" indent="0" algn="just" rtl="0">
              <a:spcBef>
                <a:spcPts val="0"/>
              </a:spcBef>
              <a:spcAft>
                <a:spcPts val="0"/>
              </a:spcAft>
              <a:buNone/>
            </a:pPr>
            <a:endParaRPr sz="2200">
              <a:latin typeface="Calibri"/>
              <a:ea typeface="Calibri"/>
              <a:cs typeface="Calibri"/>
              <a:sym typeface="Calibri"/>
            </a:endParaRPr>
          </a:p>
          <a:p>
            <a:pPr marL="0" lvl="0" indent="0" algn="just" rtl="0">
              <a:spcBef>
                <a:spcPts val="0"/>
              </a:spcBef>
              <a:spcAft>
                <a:spcPts val="0"/>
              </a:spcAft>
              <a:buNone/>
            </a:pPr>
            <a:r>
              <a:rPr lang="en-US" sz="2200">
                <a:latin typeface="Calibri"/>
                <a:ea typeface="Calibri"/>
                <a:cs typeface="Calibri"/>
                <a:sym typeface="Calibri"/>
              </a:rPr>
              <a:t>In our project we have used a longitudinal dataset i.e. clinical and sociodemographic parameters for training the model. Since the dataset is limited and small, ensemble models are efficient methods to predict the results.</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The objective of our project is to predict Alzheimer's disease using three types of ensemble classifiers bagging, boosting and voting</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Comparing the results </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Selecting the best algorithms and implementing them in the web application.</a:t>
            </a: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1"/>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Results</a:t>
            </a:r>
            <a:endParaRPr/>
          </a:p>
        </p:txBody>
      </p:sp>
      <p:grpSp>
        <p:nvGrpSpPr>
          <p:cNvPr id="281" name="Google Shape;281;p21"/>
          <p:cNvGrpSpPr/>
          <p:nvPr/>
        </p:nvGrpSpPr>
        <p:grpSpPr>
          <a:xfrm>
            <a:off x="0" y="9838588"/>
            <a:ext cx="3085741" cy="3230403"/>
            <a:chOff x="0" y="-38100"/>
            <a:chExt cx="812700" cy="850800"/>
          </a:xfrm>
        </p:grpSpPr>
        <p:sp>
          <p:nvSpPr>
            <p:cNvPr id="282" name="Google Shape;282;p21"/>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83" name="Google Shape;283;p21"/>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4" name="Google Shape;284;p21"/>
          <p:cNvGrpSpPr/>
          <p:nvPr/>
        </p:nvGrpSpPr>
        <p:grpSpPr>
          <a:xfrm>
            <a:off x="17259300" y="-144662"/>
            <a:ext cx="3085741" cy="3230403"/>
            <a:chOff x="0" y="-38100"/>
            <a:chExt cx="812700" cy="850800"/>
          </a:xfrm>
        </p:grpSpPr>
        <p:sp>
          <p:nvSpPr>
            <p:cNvPr id="285" name="Google Shape;285;p21"/>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86" name="Google Shape;286;p21"/>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7" name="Google Shape;287;p21"/>
          <p:cNvGrpSpPr/>
          <p:nvPr/>
        </p:nvGrpSpPr>
        <p:grpSpPr>
          <a:xfrm>
            <a:off x="0" y="-144662"/>
            <a:ext cx="3085741" cy="3230403"/>
            <a:chOff x="0" y="-38100"/>
            <a:chExt cx="812700" cy="850800"/>
          </a:xfrm>
        </p:grpSpPr>
        <p:sp>
          <p:nvSpPr>
            <p:cNvPr id="288" name="Google Shape;288;p21"/>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89" name="Google Shape;289;p21"/>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0" name="Google Shape;290;p21"/>
          <p:cNvGrpSpPr/>
          <p:nvPr/>
        </p:nvGrpSpPr>
        <p:grpSpPr>
          <a:xfrm>
            <a:off x="17259300" y="9838588"/>
            <a:ext cx="3085741" cy="3230403"/>
            <a:chOff x="0" y="-38100"/>
            <a:chExt cx="812700" cy="850800"/>
          </a:xfrm>
        </p:grpSpPr>
        <p:sp>
          <p:nvSpPr>
            <p:cNvPr id="291" name="Google Shape;291;p21"/>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92" name="Google Shape;292;p21"/>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93" name="Google Shape;293;p21"/>
          <p:cNvSpPr txBox="1"/>
          <p:nvPr/>
        </p:nvSpPr>
        <p:spPr>
          <a:xfrm>
            <a:off x="542125" y="2236300"/>
            <a:ext cx="177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4" name="Google Shape;294;p21"/>
          <p:cNvSpPr txBox="1"/>
          <p:nvPr/>
        </p:nvSpPr>
        <p:spPr>
          <a:xfrm>
            <a:off x="596350" y="2168550"/>
            <a:ext cx="173349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Random Forest, SVM, Gradient Boosting, Extra tree, Ridge, SVM, KNN and AdaBoost classifiers are implemented for multi classification of the disease.</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Amongst these Random Forest, extra tree, ridge and Gradient boosting algorithms performed well.</a:t>
            </a:r>
            <a:endParaRPr sz="1800">
              <a:latin typeface="Calibri"/>
              <a:ea typeface="Calibri"/>
              <a:cs typeface="Calibri"/>
              <a:sym typeface="Calibri"/>
            </a:endParaRPr>
          </a:p>
        </p:txBody>
      </p:sp>
      <p:pic>
        <p:nvPicPr>
          <p:cNvPr id="295" name="Google Shape;295;p21"/>
          <p:cNvPicPr preferRelativeResize="0"/>
          <p:nvPr/>
        </p:nvPicPr>
        <p:blipFill rotWithShape="1">
          <a:blip r:embed="rId3">
            <a:alphaModFix/>
          </a:blip>
          <a:srcRect l="14493"/>
          <a:stretch/>
        </p:blipFill>
        <p:spPr>
          <a:xfrm>
            <a:off x="2060100" y="3292375"/>
            <a:ext cx="4418400" cy="5428925"/>
          </a:xfrm>
          <a:prstGeom prst="rect">
            <a:avLst/>
          </a:prstGeom>
          <a:noFill/>
          <a:ln>
            <a:noFill/>
          </a:ln>
        </p:spPr>
      </p:pic>
      <p:pic>
        <p:nvPicPr>
          <p:cNvPr id="296" name="Google Shape;296;p21"/>
          <p:cNvPicPr preferRelativeResize="0"/>
          <p:nvPr/>
        </p:nvPicPr>
        <p:blipFill>
          <a:blip r:embed="rId4">
            <a:alphaModFix/>
          </a:blip>
          <a:stretch>
            <a:fillRect/>
          </a:stretch>
        </p:blipFill>
        <p:spPr>
          <a:xfrm>
            <a:off x="7833850" y="3292375"/>
            <a:ext cx="5963475" cy="50644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1174</Words>
  <Application>Microsoft Office PowerPoint</Application>
  <PresentationFormat>Custom</PresentationFormat>
  <Paragraphs>87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Open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Niranjan Reddy</dc:creator>
  <cp:lastModifiedBy>Niranjan Reddy</cp:lastModifiedBy>
  <cp:revision>3</cp:revision>
  <dcterms:modified xsi:type="dcterms:W3CDTF">2022-12-06T03:17:14Z</dcterms:modified>
</cp:coreProperties>
</file>