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93" r:id="rId5"/>
    <p:sldId id="258" r:id="rId6"/>
    <p:sldId id="259" r:id="rId7"/>
    <p:sldId id="294" r:id="rId8"/>
    <p:sldId id="261" r:id="rId9"/>
    <p:sldId id="290" r:id="rId10"/>
    <p:sldId id="262" r:id="rId11"/>
    <p:sldId id="265" r:id="rId12"/>
    <p:sldId id="263" r:id="rId13"/>
    <p:sldId id="289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Arial Black" panose="020B0A04020102020204" pitchFamily="34" charset="0"/>
      <p:bold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F5A6C-48D4-4C21-B15F-43997E81E905}">
  <a:tblStyle styleId="{100F5A6C-48D4-4C21-B15F-43997E81E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viewProps" Target="viewProp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d24178b3c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cd24178b3c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d5a3e8ba6a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d5a3e8ba6a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36727b3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d36727b3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6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d24178b3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d24178b3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d24178b3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d24178b3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d24178b3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d24178b3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07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d24178b3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d24178b3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d5a3e8ba6a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1d5a3e8ba6a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d24178b3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d24178b3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4284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09350" y="1140075"/>
            <a:ext cx="4783800" cy="23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09350" y="3556450"/>
            <a:ext cx="47838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4284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5400000" flipH="1">
            <a:off x="-1114550" y="743900"/>
            <a:ext cx="3655500" cy="3655500"/>
          </a:xfrm>
          <a:prstGeom prst="pie">
            <a:avLst>
              <a:gd name="adj1" fmla="val 0"/>
              <a:gd name="adj2" fmla="val 10800087"/>
            </a:avLst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24284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0" name="Google Shape;20;p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21;p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65650" y="1154750"/>
            <a:ext cx="54249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816F"/>
              </a:buClr>
              <a:buSzPts val="1400"/>
              <a:buFont typeface="Barlow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816F"/>
              </a:buClr>
              <a:buSzPts val="1400"/>
              <a:buFont typeface="Barlow Light"/>
              <a:buChar char="●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25554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24284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6" name="Google Shape;26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5" name="Google Shape;35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4284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0" name="Google Shape;40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41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w="38100" cap="flat" cmpd="sng">
            <a:solidFill>
              <a:srgbClr val="E95E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9" name="Google Shape;49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2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13225" y="3176300"/>
            <a:ext cx="6367800" cy="14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fa Slab One"/>
              <a:buNone/>
              <a:defRPr sz="2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214414" y="857238"/>
            <a:ext cx="6572296" cy="1428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latin typeface="Arial Black" panose="020B0A04020102020204" pitchFamily="34" charset="0"/>
              </a:rPr>
              <a:t>PENENTUAN RUTE DAN ARMADA UNTUK OPTIMALISASI PENDISTRIBUSIAN GALLON BERBASIS WEBSITE MENGGUNAKAN ALGORITMA ANT COLONY</a:t>
            </a:r>
            <a:br>
              <a:rPr lang="en-US" dirty="0"/>
            </a:br>
            <a:endParaRPr sz="2700" dirty="0">
              <a:solidFill>
                <a:schemeClr val="accent4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2571736" y="3714758"/>
            <a:ext cx="4088496" cy="860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err="1">
                <a:latin typeface="Comic Sans MS" panose="030F0702030302020204" pitchFamily="66" charset="0"/>
              </a:rPr>
              <a:t>Dosen</a:t>
            </a:r>
            <a:r>
              <a:rPr lang="en-US" sz="1400" b="1" dirty="0">
                <a:latin typeface="Comic Sans MS" panose="030F0702030302020204" pitchFamily="66" charset="0"/>
              </a:rPr>
              <a:t> </a:t>
            </a:r>
            <a:r>
              <a:rPr lang="en-US" sz="1400" b="1" dirty="0" err="1">
                <a:latin typeface="Comic Sans MS" panose="030F0702030302020204" pitchFamily="66" charset="0"/>
              </a:rPr>
              <a:t>Pembimbing</a:t>
            </a:r>
            <a:r>
              <a:rPr lang="en-US" sz="1400" b="1" dirty="0">
                <a:latin typeface="Comic Sans MS" panose="030F0702030302020204" pitchFamily="66" charset="0"/>
              </a:rPr>
              <a:t> : </a:t>
            </a:r>
            <a:endParaRPr lang="id-ID" sz="1400" b="1" dirty="0">
              <a:latin typeface="Comic Sans MS" panose="030F0702030302020204" pitchFamily="66" charset="0"/>
            </a:endParaRPr>
          </a:p>
          <a:p>
            <a:r>
              <a:rPr lang="en-US" sz="1400" b="1" u="sng" dirty="0" err="1"/>
              <a:t>Nuralamsah</a:t>
            </a:r>
            <a:r>
              <a:rPr lang="en-US" sz="1400" b="1" u="sng" dirty="0"/>
              <a:t> </a:t>
            </a:r>
            <a:r>
              <a:rPr lang="en-US" sz="1400" b="1" u="sng" dirty="0" err="1"/>
              <a:t>Zulkarnaim</a:t>
            </a:r>
            <a:r>
              <a:rPr lang="en-US" sz="1400" b="1" u="sng" dirty="0"/>
              <a:t>, S.</a:t>
            </a:r>
            <a:r>
              <a:rPr lang="en-US" sz="1400" b="1" u="sng" dirty="0" err="1"/>
              <a:t>Kom</a:t>
            </a:r>
            <a:r>
              <a:rPr lang="en-US" sz="1400" b="1" u="sng" dirty="0"/>
              <a:t>.,</a:t>
            </a:r>
            <a:r>
              <a:rPr lang="en-US" sz="1400" b="1" u="sng" dirty="0" err="1"/>
              <a:t>M.Kom</a:t>
            </a:r>
            <a:endParaRPr lang="en-US" sz="1400" dirty="0"/>
          </a:p>
          <a:p>
            <a:pPr algn="ctr"/>
            <a:r>
              <a:rPr lang="en-US" dirty="0"/>
              <a:t> </a:t>
            </a:r>
            <a:r>
              <a:rPr lang="en-US" sz="1400" b="1" u="sng" dirty="0" err="1"/>
              <a:t>Chairi</a:t>
            </a:r>
            <a:r>
              <a:rPr lang="en-US" sz="1400" b="1" u="sng" dirty="0"/>
              <a:t> Nur </a:t>
            </a:r>
            <a:r>
              <a:rPr lang="en-US" sz="1400" b="1" u="sng" dirty="0" err="1"/>
              <a:t>Insani</a:t>
            </a:r>
            <a:r>
              <a:rPr lang="en-US" sz="1400" b="1" u="sng" dirty="0"/>
              <a:t>, S.</a:t>
            </a:r>
            <a:r>
              <a:rPr lang="en-US" sz="1400" b="1" u="sng" dirty="0" err="1"/>
              <a:t>Kom</a:t>
            </a:r>
            <a:r>
              <a:rPr lang="en-US" sz="1400" b="1" u="sng" dirty="0"/>
              <a:t>.,M.T</a:t>
            </a:r>
            <a:r>
              <a:rPr lang="en-US" sz="1400" b="1" dirty="0"/>
              <a:t> </a:t>
            </a:r>
            <a:endParaRPr lang="en-US" sz="1100" b="1" dirty="0">
              <a:latin typeface="Comic Sans MS" panose="030F0702030302020204" pitchFamily="66" charset="0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7827416" y="1285866"/>
            <a:ext cx="2602500" cy="2602500"/>
            <a:chOff x="7129475" y="1270500"/>
            <a:chExt cx="2602500" cy="2602500"/>
          </a:xfrm>
        </p:grpSpPr>
        <p:sp>
          <p:nvSpPr>
            <p:cNvPr id="82" name="Google Shape;82;p15"/>
            <p:cNvSpPr/>
            <p:nvPr/>
          </p:nvSpPr>
          <p:spPr>
            <a:xfrm>
              <a:off x="7415177" y="2348213"/>
              <a:ext cx="446959" cy="447020"/>
            </a:xfrm>
            <a:custGeom>
              <a:avLst/>
              <a:gdLst/>
              <a:ahLst/>
              <a:cxnLst/>
              <a:rect l="l" t="t" r="r" b="b"/>
              <a:pathLst>
                <a:path w="24232" h="24232" extrusionOk="0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rgbClr val="E95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name="adj1" fmla="val 0"/>
                <a:gd name="adj2" fmla="val 10800087"/>
              </a:avLst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w="38100" cap="flat" cmpd="sng">
              <a:solidFill>
                <a:srgbClr val="E95E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70;p15"/>
          <p:cNvSpPr txBox="1">
            <a:spLocks/>
          </p:cNvSpPr>
          <p:nvPr/>
        </p:nvSpPr>
        <p:spPr>
          <a:xfrm>
            <a:off x="1785918" y="3214692"/>
            <a:ext cx="5072098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tabLst/>
              <a:defRPr/>
            </a:pPr>
            <a:r>
              <a:rPr lang="en-US" noProof="0" dirty="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PANJI GUNAWAN RUSENG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tabLst/>
              <a:defRPr/>
            </a:pPr>
            <a:r>
              <a:rPr lang="en-US" noProof="0" dirty="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 (D0219368)</a:t>
            </a:r>
            <a:endParaRPr kumimoji="0" lang="id-ID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9" name="Picture 8" descr="Image result for gambar logo unsulbar">
            <a:extLst>
              <a:ext uri="{FF2B5EF4-FFF2-40B4-BE49-F238E27FC236}">
                <a16:creationId xmlns:a16="http://schemas.microsoft.com/office/drawing/2014/main" id="{173A8FF2-D4C5-461C-BE51-F5AC438E438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01" y="2071684"/>
            <a:ext cx="1071569" cy="10001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1" grpId="0" build="p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FLOWCHART </a:t>
            </a:r>
            <a:r>
              <a:rPr lang="en-US" dirty="0"/>
              <a:t>SISTEM</a:t>
            </a:r>
            <a:endParaRPr dirty="0"/>
          </a:p>
        </p:txBody>
      </p:sp>
      <p:sp>
        <p:nvSpPr>
          <p:cNvPr id="364" name="Google Shape;364;p24"/>
          <p:cNvSpPr txBox="1"/>
          <p:nvPr/>
        </p:nvSpPr>
        <p:spPr>
          <a:xfrm>
            <a:off x="1428728" y="1928808"/>
            <a:ext cx="2588676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2800" b="1" dirty="0">
                <a:solidFill>
                  <a:schemeClr val="lt1"/>
                </a:solidFill>
                <a:latin typeface="Times New Roman" pitchFamily="18" charset="0"/>
                <a:ea typeface="Alfa Slab One"/>
                <a:cs typeface="Times New Roman" pitchFamily="18" charset="0"/>
                <a:sym typeface="Alfa Slab One"/>
              </a:rPr>
              <a:t>Proses Alur</a:t>
            </a:r>
            <a:r>
              <a:rPr lang="en-US" sz="2800" b="1" dirty="0">
                <a:solidFill>
                  <a:schemeClr val="lt1"/>
                </a:solidFill>
                <a:latin typeface="Times New Roman" pitchFamily="18" charset="0"/>
                <a:ea typeface="Alfa Slab One"/>
                <a:cs typeface="Times New Roman" pitchFamily="18" charset="0"/>
                <a:sym typeface="Alfa Slab One"/>
              </a:rPr>
              <a:t> </a:t>
            </a:r>
            <a:r>
              <a:rPr lang="en-US" sz="2800" b="1" dirty="0" err="1">
                <a:solidFill>
                  <a:schemeClr val="lt1"/>
                </a:solidFill>
                <a:latin typeface="Times New Roman" pitchFamily="18" charset="0"/>
                <a:ea typeface="Alfa Slab One"/>
                <a:cs typeface="Times New Roman" pitchFamily="18" charset="0"/>
                <a:sym typeface="Alfa Slab One"/>
              </a:rPr>
              <a:t>Sistem</a:t>
            </a:r>
            <a:endParaRPr sz="2800" b="1" dirty="0">
              <a:solidFill>
                <a:schemeClr val="lt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6" name="Google Shape;756;p32"/>
          <p:cNvSpPr/>
          <p:nvPr/>
        </p:nvSpPr>
        <p:spPr>
          <a:xfrm>
            <a:off x="3995936" y="2000816"/>
            <a:ext cx="1058654" cy="1435030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n>
                <a:solidFill>
                  <a:schemeClr val="bg1"/>
                </a:solidFill>
              </a:ln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142;p18"/>
          <p:cNvCxnSpPr/>
          <p:nvPr/>
        </p:nvCxnSpPr>
        <p:spPr>
          <a:xfrm rot="10800000">
            <a:off x="7689252" y="785800"/>
            <a:ext cx="597524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Google Shape;142;p18"/>
          <p:cNvCxnSpPr/>
          <p:nvPr/>
        </p:nvCxnSpPr>
        <p:spPr>
          <a:xfrm rot="10800000">
            <a:off x="831204" y="785800"/>
            <a:ext cx="597524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" name="Google Shape;154;p18"/>
          <p:cNvSpPr/>
          <p:nvPr/>
        </p:nvSpPr>
        <p:spPr>
          <a:xfrm>
            <a:off x="2071670" y="3071816"/>
            <a:ext cx="1075200" cy="413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6;p18"/>
          <p:cNvCxnSpPr/>
          <p:nvPr/>
        </p:nvCxnSpPr>
        <p:spPr>
          <a:xfrm rot="10800000">
            <a:off x="2214546" y="328613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Gambar 1">
            <a:extLst>
              <a:ext uri="{FF2B5EF4-FFF2-40B4-BE49-F238E27FC236}">
                <a16:creationId xmlns:a16="http://schemas.microsoft.com/office/drawing/2014/main" id="{0C6FDB25-ECBD-BD2D-77DD-F954FD448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3" r="28013"/>
          <a:stretch/>
        </p:blipFill>
        <p:spPr bwMode="auto">
          <a:xfrm>
            <a:off x="5418529" y="1131590"/>
            <a:ext cx="2969895" cy="3460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8E36F2CF-91E3-5704-64DC-5709219C9099}"/>
              </a:ext>
            </a:extLst>
          </p:cNvPr>
          <p:cNvSpPr/>
          <p:nvPr/>
        </p:nvSpPr>
        <p:spPr>
          <a:xfrm>
            <a:off x="5273364" y="3969153"/>
            <a:ext cx="470146" cy="25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6C624151-8F28-DD28-D937-C68B05B336ED}"/>
              </a:ext>
            </a:extLst>
          </p:cNvPr>
          <p:cNvSpPr/>
          <p:nvPr/>
        </p:nvSpPr>
        <p:spPr>
          <a:xfrm>
            <a:off x="4769976" y="3711843"/>
            <a:ext cx="973534" cy="25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6761C2CE-213E-5A8B-822E-E1855E9D09B1}"/>
              </a:ext>
            </a:extLst>
          </p:cNvPr>
          <p:cNvSpPr/>
          <p:nvPr/>
        </p:nvSpPr>
        <p:spPr>
          <a:xfrm>
            <a:off x="4750594" y="3460903"/>
            <a:ext cx="504056" cy="225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34DAB61-8D86-1F1D-5D6F-5A6EF97D0023}"/>
              </a:ext>
            </a:extLst>
          </p:cNvPr>
          <p:cNvSpPr/>
          <p:nvPr/>
        </p:nvSpPr>
        <p:spPr>
          <a:xfrm>
            <a:off x="4265920" y="2816730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642924"/>
            <a:ext cx="7134550" cy="857256"/>
          </a:xfrm>
        </p:spPr>
        <p:txBody>
          <a:bodyPr/>
          <a:lstStyle/>
          <a:p>
            <a:r>
              <a:rPr lang="id-ID" sz="2800" b="1" dirty="0"/>
              <a:t>Waktu dan </a:t>
            </a:r>
            <a:r>
              <a:rPr lang="id-ID" sz="3200" b="1" dirty="0"/>
              <a:t>Tempat</a:t>
            </a:r>
            <a:r>
              <a:rPr lang="id-ID" sz="2800" b="1" dirty="0"/>
              <a:t> Penelitian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480" y="1428742"/>
            <a:ext cx="6072230" cy="447000"/>
          </a:xfrm>
        </p:spPr>
        <p:txBody>
          <a:bodyPr/>
          <a:lstStyle/>
          <a:p>
            <a:r>
              <a:rPr lang="id-ID" sz="1600" b="1" dirty="0">
                <a:latin typeface="Times New Roman" pitchFamily="18" charset="0"/>
                <a:cs typeface="Times New Roman" pitchFamily="18" charset="0"/>
              </a:rPr>
              <a:t>Penelitian ini di lakukan di lokasi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Kab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Enrekang</a:t>
            </a:r>
            <a:r>
              <a:rPr lang="id-ID" sz="1600" b="1" dirty="0">
                <a:latin typeface="Times New Roman" pitchFamily="18" charset="0"/>
                <a:cs typeface="Times New Roman" pitchFamily="18" charset="0"/>
              </a:rPr>
              <a:t> dan di jadwalkan akan berlangsung selama 3 bulan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9D644-CD4C-4783-B10C-25A234F55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785800"/>
            <a:ext cx="410383" cy="486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9D644-CD4C-4783-B10C-25A234F55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785800"/>
            <a:ext cx="410383" cy="486769"/>
          </a:xfrm>
          <a:prstGeom prst="rect">
            <a:avLst/>
          </a:prstGeom>
        </p:spPr>
      </p:pic>
      <p:cxnSp>
        <p:nvCxnSpPr>
          <p:cNvPr id="8" name="Google Shape;142;p18"/>
          <p:cNvCxnSpPr/>
          <p:nvPr/>
        </p:nvCxnSpPr>
        <p:spPr>
          <a:xfrm rot="10800000">
            <a:off x="4286248" y="712773"/>
            <a:ext cx="454648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0525607-5C2D-9701-FA14-47B6404E2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74226"/>
              </p:ext>
            </p:extLst>
          </p:nvPr>
        </p:nvGraphicFramePr>
        <p:xfrm>
          <a:off x="1907704" y="1981447"/>
          <a:ext cx="5007583" cy="22466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{100F5A6C-48D4-4C21-B15F-43997E81E905}</a:tableStyleId>
              </a:tblPr>
              <a:tblGrid>
                <a:gridCol w="502913">
                  <a:extLst>
                    <a:ext uri="{9D8B030D-6E8A-4147-A177-3AD203B41FA5}">
                      <a16:colId xmlns:a16="http://schemas.microsoft.com/office/drawing/2014/main" val="22868424"/>
                    </a:ext>
                  </a:extLst>
                </a:gridCol>
                <a:gridCol w="1842636">
                  <a:extLst>
                    <a:ext uri="{9D8B030D-6E8A-4147-A177-3AD203B41FA5}">
                      <a16:colId xmlns:a16="http://schemas.microsoft.com/office/drawing/2014/main" val="2354464578"/>
                    </a:ext>
                  </a:extLst>
                </a:gridCol>
                <a:gridCol w="502913">
                  <a:extLst>
                    <a:ext uri="{9D8B030D-6E8A-4147-A177-3AD203B41FA5}">
                      <a16:colId xmlns:a16="http://schemas.microsoft.com/office/drawing/2014/main" val="1303693446"/>
                    </a:ext>
                  </a:extLst>
                </a:gridCol>
                <a:gridCol w="502322">
                  <a:extLst>
                    <a:ext uri="{9D8B030D-6E8A-4147-A177-3AD203B41FA5}">
                      <a16:colId xmlns:a16="http://schemas.microsoft.com/office/drawing/2014/main" val="3770866500"/>
                    </a:ext>
                  </a:extLst>
                </a:gridCol>
                <a:gridCol w="502322">
                  <a:extLst>
                    <a:ext uri="{9D8B030D-6E8A-4147-A177-3AD203B41FA5}">
                      <a16:colId xmlns:a16="http://schemas.microsoft.com/office/drawing/2014/main" val="299289373"/>
                    </a:ext>
                  </a:extLst>
                </a:gridCol>
                <a:gridCol w="502322">
                  <a:extLst>
                    <a:ext uri="{9D8B030D-6E8A-4147-A177-3AD203B41FA5}">
                      <a16:colId xmlns:a16="http://schemas.microsoft.com/office/drawing/2014/main" val="1645368179"/>
                    </a:ext>
                  </a:extLst>
                </a:gridCol>
                <a:gridCol w="652155">
                  <a:extLst>
                    <a:ext uri="{9D8B030D-6E8A-4147-A177-3AD203B41FA5}">
                      <a16:colId xmlns:a16="http://schemas.microsoft.com/office/drawing/2014/main" val="367486166"/>
                    </a:ext>
                  </a:extLst>
                </a:gridCol>
              </a:tblGrid>
              <a:tr h="318135">
                <a:tc rowSpan="2">
                  <a:txBody>
                    <a:bodyPr/>
                    <a:lstStyle/>
                    <a:p>
                      <a:r>
                        <a:rPr lang="id-ID" sz="13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>
                        <a:spcBef>
                          <a:spcPts val="30"/>
                        </a:spcBef>
                      </a:pPr>
                      <a:r>
                        <a:rPr lang="id-ID" sz="115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95250"/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No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id-ID" sz="1300" dirty="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502285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Jadwal</a:t>
                      </a:r>
                      <a:r>
                        <a:rPr lang="id-ID" sz="1200" spc="-10" dirty="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Penelitian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83285" marR="808990" algn="ctr">
                        <a:spcBef>
                          <a:spcPts val="22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Bu</a:t>
                      </a: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lan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733961"/>
                  </a:ext>
                </a:extLst>
              </a:tr>
              <a:tr h="525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573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effectLst/>
                        </a:rPr>
                        <a:t>Mei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85"/>
                        </a:spcBef>
                      </a:pPr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2023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Juni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85"/>
                        </a:spcBef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2023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4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Juli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85"/>
                        </a:spcBef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2023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Ju</a:t>
                      </a: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li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79375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2023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n-US" sz="1200" dirty="0" err="1">
                          <a:solidFill>
                            <a:schemeClr val="accent4"/>
                          </a:solidFill>
                          <a:effectLst/>
                        </a:rPr>
                        <a:t>Agustus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algn="ctr">
                        <a:spcBef>
                          <a:spcPts val="685"/>
                        </a:spcBef>
                      </a:pPr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2023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068356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Studi</a:t>
                      </a:r>
                      <a:r>
                        <a:rPr lang="id-ID" sz="1200" spc="-15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literatur</a:t>
                      </a:r>
                      <a:r>
                        <a:rPr lang="id-ID" sz="1200" spc="-1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observasi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192101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715" algn="ctr">
                        <a:lnSpc>
                          <a:spcPts val="1365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Pengumpulan</a:t>
                      </a:r>
                      <a:r>
                        <a:rPr lang="id-ID" sz="1200" spc="-1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data</a:t>
                      </a:r>
                      <a:r>
                        <a:rPr lang="id-ID" sz="1200" spc="-1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dan</a:t>
                      </a:r>
                      <a:r>
                        <a:rPr lang="id-ID" sz="1200" spc="-5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bahan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196675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715" algn="ctr">
                        <a:lnSpc>
                          <a:spcPts val="1365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Perancangan</a:t>
                      </a:r>
                      <a:r>
                        <a:rPr lang="id-ID" sz="1200" spc="-15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sistem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7305790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5715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Pembuatan sistem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026788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715" algn="ctr">
                        <a:lnSpc>
                          <a:spcPts val="1365"/>
                        </a:lnSpc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Pengujian</a:t>
                      </a:r>
                      <a:r>
                        <a:rPr lang="id-ID" sz="1200" spc="-20">
                          <a:solidFill>
                            <a:schemeClr val="accent4"/>
                          </a:solidFill>
                          <a:effectLst/>
                        </a:rPr>
                        <a:t> </a:t>
                      </a:r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hasil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chemeClr val="accent4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941263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3042" y="2000246"/>
            <a:ext cx="5716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6000" dirty="0">
                <a:solidFill>
                  <a:srgbClr val="FFC000"/>
                </a:solidFill>
                <a:latin typeface="Alfa Slab One" charset="0"/>
              </a:rPr>
              <a:t>THANK YOU!</a:t>
            </a:r>
            <a:endParaRPr lang="id-ID" sz="6000" dirty="0">
              <a:solidFill>
                <a:srgbClr val="FFC000"/>
              </a:solidFill>
              <a:latin typeface="Alfa Slab One" charset="0"/>
            </a:endParaRPr>
          </a:p>
        </p:txBody>
      </p:sp>
      <p:sp>
        <p:nvSpPr>
          <p:cNvPr id="6" name="Google Shape;1178;p40"/>
          <p:cNvSpPr txBox="1">
            <a:spLocks/>
          </p:cNvSpPr>
          <p:nvPr/>
        </p:nvSpPr>
        <p:spPr>
          <a:xfrm>
            <a:off x="1714480" y="2786064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1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  <a:sym typeface="Arial"/>
              </a:rPr>
              <a:t>ANY QUESTIONS?</a:t>
            </a:r>
          </a:p>
        </p:txBody>
      </p:sp>
      <p:grpSp>
        <p:nvGrpSpPr>
          <p:cNvPr id="7" name="Google Shape;1192;p40"/>
          <p:cNvGrpSpPr/>
          <p:nvPr/>
        </p:nvGrpSpPr>
        <p:grpSpPr>
          <a:xfrm flipH="1">
            <a:off x="142844" y="1428742"/>
            <a:ext cx="788140" cy="2965544"/>
            <a:chOff x="8686327" y="1939200"/>
            <a:chExt cx="788140" cy="2965544"/>
          </a:xfrm>
        </p:grpSpPr>
        <p:sp>
          <p:nvSpPr>
            <p:cNvPr id="8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732;p31"/>
          <p:cNvGrpSpPr/>
          <p:nvPr/>
        </p:nvGrpSpPr>
        <p:grpSpPr>
          <a:xfrm rot="-1479810">
            <a:off x="1459615" y="1266698"/>
            <a:ext cx="735272" cy="651165"/>
            <a:chOff x="3116097" y="-1477902"/>
            <a:chExt cx="735251" cy="651147"/>
          </a:xfrm>
        </p:grpSpPr>
        <p:sp>
          <p:nvSpPr>
            <p:cNvPr id="14" name="Google Shape;733;p31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34;p31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35;p31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36;p31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37;p31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38;p31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39;p31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40;p31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Picture 22" descr="pngtree-programming-and-web-technology-vector-with-computer-illustration-png-image_755051-removebg-preview.png"/>
          <p:cNvPicPr>
            <a:picLocks noChangeAspect="1"/>
          </p:cNvPicPr>
          <p:nvPr/>
        </p:nvPicPr>
        <p:blipFill>
          <a:blip r:embed="rId3"/>
          <a:srcRect t="17143" r="8570" b="11429"/>
          <a:stretch>
            <a:fillRect/>
          </a:stretch>
        </p:blipFill>
        <p:spPr>
          <a:xfrm>
            <a:off x="3500430" y="3500444"/>
            <a:ext cx="1737397" cy="1357322"/>
          </a:xfrm>
          <a:prstGeom prst="rect">
            <a:avLst/>
          </a:prstGeom>
        </p:spPr>
      </p:pic>
      <p:grpSp>
        <p:nvGrpSpPr>
          <p:cNvPr id="24" name="Google Shape;1237;p49"/>
          <p:cNvGrpSpPr/>
          <p:nvPr/>
        </p:nvGrpSpPr>
        <p:grpSpPr>
          <a:xfrm>
            <a:off x="7483602" y="1285866"/>
            <a:ext cx="1446116" cy="2863897"/>
            <a:chOff x="6529419" y="1724307"/>
            <a:chExt cx="1480463" cy="2931917"/>
          </a:xfrm>
        </p:grpSpPr>
        <p:grpSp>
          <p:nvGrpSpPr>
            <p:cNvPr id="25" name="Google Shape;123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sp>
            <p:nvSpPr>
              <p:cNvPr id="44" name="Google Shape;1240;p49"/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41;p49"/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243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8" name="Google Shape;1244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2" name="Google Shape;1245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246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1247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0" name="Google Shape;1248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251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" name="Google Shape;1252;p49"/>
            <p:cNvGrpSpPr/>
            <p:nvPr/>
          </p:nvGrpSpPr>
          <p:grpSpPr>
            <a:xfrm>
              <a:off x="6547094" y="2715749"/>
              <a:ext cx="956595" cy="944317"/>
              <a:chOff x="3789173" y="2377690"/>
              <a:chExt cx="1098904" cy="1084796"/>
            </a:xfrm>
          </p:grpSpPr>
          <p:grpSp>
            <p:nvGrpSpPr>
              <p:cNvPr id="34" name="Google Shape;1253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6" name="Google Shape;1254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55;p49"/>
                <p:cNvSpPr/>
                <p:nvPr/>
              </p:nvSpPr>
              <p:spPr>
                <a:xfrm>
                  <a:off x="3885625" y="2465893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1259;p49"/>
              <p:cNvSpPr/>
              <p:nvPr/>
            </p:nvSpPr>
            <p:spPr>
              <a:xfrm>
                <a:off x="4229575" y="2811635"/>
                <a:ext cx="59600" cy="596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262;p49"/>
            <p:cNvGrpSpPr/>
            <p:nvPr/>
          </p:nvGrpSpPr>
          <p:grpSpPr>
            <a:xfrm>
              <a:off x="7034853" y="3222916"/>
              <a:ext cx="956596" cy="944253"/>
              <a:chOff x="4349489" y="2960313"/>
              <a:chExt cx="1098904" cy="1084724"/>
            </a:xfrm>
          </p:grpSpPr>
          <p:sp>
            <p:nvSpPr>
              <p:cNvPr id="32" name="Google Shape;1263;p49"/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64;p49"/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26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sp>
            <p:nvSpPr>
              <p:cNvPr id="30" name="Google Shape;1270;p49"/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71;p49"/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 descr="kisspng-computer-case-computer-keyboard-laptop-vector-computer-office-5a96ff2c3dc379.935061071519845164253-removebg-preview.png"/>
          <p:cNvPicPr>
            <a:picLocks noChangeAspect="1"/>
          </p:cNvPicPr>
          <p:nvPr/>
        </p:nvPicPr>
        <p:blipFill>
          <a:blip r:embed="rId4"/>
          <a:srcRect l="22222" t="20833" r="15278" b="11111"/>
          <a:stretch>
            <a:fillRect/>
          </a:stretch>
        </p:blipFill>
        <p:spPr>
          <a:xfrm>
            <a:off x="7786710" y="1500180"/>
            <a:ext cx="393638" cy="428628"/>
          </a:xfrm>
          <a:prstGeom prst="rect">
            <a:avLst/>
          </a:prstGeom>
        </p:spPr>
      </p:pic>
      <p:pic>
        <p:nvPicPr>
          <p:cNvPr id="48" name="Picture 47" descr="pngtree-programming-and-web-technology-vector-with-computer-illustration-png-image_755051-removebg-preview.png"/>
          <p:cNvPicPr>
            <a:picLocks noChangeAspect="1"/>
          </p:cNvPicPr>
          <p:nvPr/>
        </p:nvPicPr>
        <p:blipFill>
          <a:blip r:embed="rId3"/>
          <a:srcRect t="17143" r="8570" b="11429"/>
          <a:stretch>
            <a:fillRect/>
          </a:stretch>
        </p:blipFill>
        <p:spPr>
          <a:xfrm>
            <a:off x="7715272" y="2428874"/>
            <a:ext cx="500066" cy="390671"/>
          </a:xfrm>
          <a:prstGeom prst="rect">
            <a:avLst/>
          </a:prstGeom>
        </p:spPr>
      </p:pic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</a:t>
            </a:r>
            <a:endParaRPr dirty="0"/>
          </a:p>
        </p:txBody>
      </p:sp>
      <p:cxnSp>
        <p:nvCxnSpPr>
          <p:cNvPr id="92" name="Google Shape;92;p16"/>
          <p:cNvCxnSpPr/>
          <p:nvPr/>
        </p:nvCxnSpPr>
        <p:spPr>
          <a:xfrm>
            <a:off x="7249025" y="1112225"/>
            <a:ext cx="0" cy="34734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102;p17"/>
          <p:cNvSpPr txBox="1"/>
          <p:nvPr/>
        </p:nvSpPr>
        <p:spPr>
          <a:xfrm>
            <a:off x="1643042" y="1467108"/>
            <a:ext cx="16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01;p17"/>
          <p:cNvSpPr txBox="1"/>
          <p:nvPr/>
        </p:nvSpPr>
        <p:spPr>
          <a:xfrm>
            <a:off x="785786" y="1714494"/>
            <a:ext cx="3643338" cy="5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/>
            <a:endParaRPr lang="id-ID" sz="1600" b="1" dirty="0">
              <a:solidFill>
                <a:schemeClr val="bg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17" name="Google Shape;101;p17"/>
          <p:cNvSpPr txBox="1"/>
          <p:nvPr/>
        </p:nvSpPr>
        <p:spPr>
          <a:xfrm>
            <a:off x="857224" y="3357568"/>
            <a:ext cx="3357586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id-ID" sz="1600" b="1" dirty="0">
              <a:solidFill>
                <a:schemeClr val="bg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21" name="Google Shape;102;p17"/>
          <p:cNvSpPr txBox="1"/>
          <p:nvPr/>
        </p:nvSpPr>
        <p:spPr>
          <a:xfrm>
            <a:off x="1714480" y="3110182"/>
            <a:ext cx="16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02;p17"/>
          <p:cNvSpPr txBox="1"/>
          <p:nvPr/>
        </p:nvSpPr>
        <p:spPr>
          <a:xfrm>
            <a:off x="797541" y="1373153"/>
            <a:ext cx="6419147" cy="262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3" algn="just">
              <a:spcAft>
                <a:spcPts val="1200"/>
              </a:spcAft>
            </a:pPr>
            <a:r>
              <a:rPr lang="en-US" sz="1600" b="1" dirty="0">
                <a:solidFill>
                  <a:schemeClr val="bg1"/>
                </a:solidFill>
              </a:rPr>
              <a:t>	Depot air mineral gallon yang </a:t>
            </a:r>
            <a:r>
              <a:rPr lang="en-US" sz="1600" b="1" dirty="0" err="1">
                <a:solidFill>
                  <a:schemeClr val="bg1"/>
                </a:solidFill>
              </a:rPr>
              <a:t>mempunyai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jumlah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pelanggan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banyak</a:t>
            </a:r>
            <a:r>
              <a:rPr lang="en-US" sz="1600" b="1" dirty="0">
                <a:solidFill>
                  <a:schemeClr val="bg1"/>
                </a:solidFill>
              </a:rPr>
              <a:t>. Masih </a:t>
            </a:r>
            <a:r>
              <a:rPr lang="en-US" sz="1600" b="1" dirty="0" err="1">
                <a:solidFill>
                  <a:schemeClr val="bg1"/>
                </a:solidFill>
              </a:rPr>
              <a:t>banyak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permintaan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dikirim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pelanggan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tidak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waktu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sehingga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perlu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dilakukan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perencanaan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pengiriman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baik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memperhatikan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jalur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atau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yang di </a:t>
            </a:r>
            <a:r>
              <a:rPr lang="en-US" sz="1600" b="1" dirty="0" err="1">
                <a:solidFill>
                  <a:schemeClr val="bg1"/>
                </a:solidFill>
              </a:rPr>
              <a:t>tuju</a:t>
            </a:r>
            <a:r>
              <a:rPr lang="en-US" sz="1600" b="1" dirty="0">
                <a:solidFill>
                  <a:schemeClr val="bg1"/>
                </a:solidFill>
              </a:rPr>
              <a:t>, </a:t>
            </a:r>
            <a:r>
              <a:rPr lang="en-US" sz="1600" b="1" dirty="0" err="1">
                <a:solidFill>
                  <a:schemeClr val="bg1"/>
                </a:solidFill>
              </a:rPr>
              <a:t>kapasitas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alat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angkut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digunkan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jumlah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permintaan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pelanggan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biayaya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efisien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sz="2800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" name="Google Shape;757;p32"/>
          <p:cNvGrpSpPr/>
          <p:nvPr/>
        </p:nvGrpSpPr>
        <p:grpSpPr>
          <a:xfrm>
            <a:off x="7457674" y="1261174"/>
            <a:ext cx="757664" cy="739072"/>
            <a:chOff x="2714053" y="3696339"/>
            <a:chExt cx="757664" cy="739072"/>
          </a:xfrm>
        </p:grpSpPr>
        <p:sp>
          <p:nvSpPr>
            <p:cNvPr id="26" name="Google Shape;758;p3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59;p3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0;p3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1;p3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2;p3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3;p3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64;p3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F126725-A060-4538-ADFE-C17494EF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33" y="3643320"/>
            <a:ext cx="870343" cy="854686"/>
          </a:xfrm>
          <a:prstGeom prst="rect">
            <a:avLst/>
          </a:prstGeom>
        </p:spPr>
      </p:pic>
      <p:sp>
        <p:nvSpPr>
          <p:cNvPr id="34" name="Google Shape;765;p32"/>
          <p:cNvSpPr/>
          <p:nvPr/>
        </p:nvSpPr>
        <p:spPr>
          <a:xfrm rot="-9375345">
            <a:off x="947591" y="3925746"/>
            <a:ext cx="605083" cy="576062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142;p18"/>
          <p:cNvCxnSpPr/>
          <p:nvPr/>
        </p:nvCxnSpPr>
        <p:spPr>
          <a:xfrm rot="10800000">
            <a:off x="6617682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" name="Google Shape;148;p18"/>
          <p:cNvCxnSpPr/>
          <p:nvPr/>
        </p:nvCxnSpPr>
        <p:spPr>
          <a:xfrm rot="10800000">
            <a:off x="1759898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" name="Google Shape;142;p18"/>
          <p:cNvCxnSpPr/>
          <p:nvPr/>
        </p:nvCxnSpPr>
        <p:spPr>
          <a:xfrm rot="10800000">
            <a:off x="7832128" y="784211"/>
            <a:ext cx="454648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5" grpId="0"/>
      <p:bldP spid="16" grpId="0"/>
      <p:bldP spid="17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4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LATAR BELAKANG</a:t>
            </a:r>
            <a:endParaRPr dirty="0"/>
          </a:p>
        </p:txBody>
      </p:sp>
      <p:cxnSp>
        <p:nvCxnSpPr>
          <p:cNvPr id="92" name="Google Shape;92;p16"/>
          <p:cNvCxnSpPr/>
          <p:nvPr/>
        </p:nvCxnSpPr>
        <p:spPr>
          <a:xfrm>
            <a:off x="7249025" y="1112225"/>
            <a:ext cx="0" cy="34734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102;p17"/>
          <p:cNvSpPr txBox="1"/>
          <p:nvPr/>
        </p:nvSpPr>
        <p:spPr>
          <a:xfrm>
            <a:off x="1643042" y="1467108"/>
            <a:ext cx="16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01;p17"/>
          <p:cNvSpPr txBox="1"/>
          <p:nvPr/>
        </p:nvSpPr>
        <p:spPr>
          <a:xfrm>
            <a:off x="785786" y="1714494"/>
            <a:ext cx="3643338" cy="5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/>
            <a:endParaRPr lang="id-ID" sz="1600" b="1" dirty="0">
              <a:solidFill>
                <a:schemeClr val="bg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17" name="Google Shape;101;p17"/>
          <p:cNvSpPr txBox="1"/>
          <p:nvPr/>
        </p:nvSpPr>
        <p:spPr>
          <a:xfrm>
            <a:off x="857224" y="3357568"/>
            <a:ext cx="3357586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id-ID" sz="1600" b="1" dirty="0">
              <a:solidFill>
                <a:schemeClr val="bg1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  <p:sp>
        <p:nvSpPr>
          <p:cNvPr id="21" name="Google Shape;102;p17"/>
          <p:cNvSpPr txBox="1"/>
          <p:nvPr/>
        </p:nvSpPr>
        <p:spPr>
          <a:xfrm>
            <a:off x="1714480" y="3110182"/>
            <a:ext cx="16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02;p17"/>
          <p:cNvSpPr txBox="1"/>
          <p:nvPr/>
        </p:nvSpPr>
        <p:spPr>
          <a:xfrm>
            <a:off x="857223" y="1311496"/>
            <a:ext cx="6287501" cy="262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</a:rPr>
              <a:t>	</a:t>
            </a:r>
            <a:r>
              <a:rPr lang="en-US" sz="1600" b="1" dirty="0" err="1">
                <a:solidFill>
                  <a:schemeClr val="bg1"/>
                </a:solidFill>
              </a:rPr>
              <a:t>Pemilihan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terbaik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membuat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efisensi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distribusi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produk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terbaik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adalah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jarak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terpendek</a:t>
            </a:r>
            <a:r>
              <a:rPr lang="en-US" sz="1600" b="1" dirty="0">
                <a:solidFill>
                  <a:schemeClr val="bg1"/>
                </a:solidFill>
              </a:rPr>
              <a:t>, yang </a:t>
            </a:r>
            <a:r>
              <a:rPr lang="en-US" sz="1600" b="1" dirty="0" err="1">
                <a:solidFill>
                  <a:schemeClr val="bg1"/>
                </a:solidFill>
              </a:rPr>
              <a:t>tentunya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mempengaruhi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biaya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transportasi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terjadi</a:t>
            </a:r>
            <a:r>
              <a:rPr lang="en-US" sz="1600" b="1" dirty="0">
                <a:solidFill>
                  <a:schemeClr val="bg1"/>
                </a:solidFill>
              </a:rPr>
              <a:t>. Jarak </a:t>
            </a:r>
            <a:r>
              <a:rPr lang="en-US" sz="1600" b="1" dirty="0" err="1">
                <a:solidFill>
                  <a:schemeClr val="bg1"/>
                </a:solidFill>
              </a:rPr>
              <a:t>tempuh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kendaraan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lebih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pendek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berarti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biaya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transportasi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lebih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rendah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r>
              <a:rPr lang="en-US" sz="1600" b="1" dirty="0" err="1">
                <a:solidFill>
                  <a:schemeClr val="bg1"/>
                </a:solidFill>
              </a:rPr>
              <a:t>Untuk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mengatasi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pendistribusian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barang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adalah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dibuatkan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suatu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distribusi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bertujuan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membuat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yang optimal,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diketahui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kapasitas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kendaraan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angkut</a:t>
            </a:r>
            <a:r>
              <a:rPr lang="en-US" sz="1600" b="1" dirty="0">
                <a:solidFill>
                  <a:schemeClr val="bg1"/>
                </a:solidFill>
              </a:rPr>
              <a:t>, agar </a:t>
            </a:r>
            <a:r>
              <a:rPr lang="en-US" sz="1600" b="1" dirty="0" err="1">
                <a:solidFill>
                  <a:schemeClr val="bg1"/>
                </a:solidFill>
              </a:rPr>
              <a:t>dapat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memenuhi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permintaan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pelanggan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lokasi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jumlah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permintaan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telah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ditetapkan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25" name="Google Shape;757;p32"/>
          <p:cNvGrpSpPr/>
          <p:nvPr/>
        </p:nvGrpSpPr>
        <p:grpSpPr>
          <a:xfrm>
            <a:off x="7457674" y="1261174"/>
            <a:ext cx="757664" cy="739072"/>
            <a:chOff x="2714053" y="3696339"/>
            <a:chExt cx="757664" cy="739072"/>
          </a:xfrm>
        </p:grpSpPr>
        <p:sp>
          <p:nvSpPr>
            <p:cNvPr id="26" name="Google Shape;758;p3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59;p3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0;p3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1;p3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2;p3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3;p3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64;p3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F126725-A060-4538-ADFE-C17494EF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33" y="3643320"/>
            <a:ext cx="870343" cy="854686"/>
          </a:xfrm>
          <a:prstGeom prst="rect">
            <a:avLst/>
          </a:prstGeom>
        </p:spPr>
      </p:pic>
      <p:sp>
        <p:nvSpPr>
          <p:cNvPr id="34" name="Google Shape;765;p32"/>
          <p:cNvSpPr/>
          <p:nvPr/>
        </p:nvSpPr>
        <p:spPr>
          <a:xfrm rot="-9375345">
            <a:off x="947591" y="3925746"/>
            <a:ext cx="605083" cy="576062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142;p18"/>
          <p:cNvCxnSpPr/>
          <p:nvPr/>
        </p:nvCxnSpPr>
        <p:spPr>
          <a:xfrm rot="10800000">
            <a:off x="6617682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" name="Google Shape;148;p18"/>
          <p:cNvCxnSpPr/>
          <p:nvPr/>
        </p:nvCxnSpPr>
        <p:spPr>
          <a:xfrm rot="10800000">
            <a:off x="1759898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" name="Google Shape;142;p18"/>
          <p:cNvCxnSpPr/>
          <p:nvPr/>
        </p:nvCxnSpPr>
        <p:spPr>
          <a:xfrm rot="10800000">
            <a:off x="7832128" y="784211"/>
            <a:ext cx="454648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137540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5" grpId="0"/>
      <p:bldP spid="16" grpId="0"/>
      <p:bldP spid="17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RUMUSAN MASALAH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14348" y="2214560"/>
            <a:ext cx="4000528" cy="130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600" b="1" dirty="0" err="1">
                <a:solidFill>
                  <a:schemeClr val="bg1"/>
                </a:solidFill>
              </a:rPr>
              <a:t>Bagaimana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menerapkan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metode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i="1" dirty="0">
                <a:solidFill>
                  <a:schemeClr val="bg1"/>
                </a:solidFill>
              </a:rPr>
              <a:t>ant colony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pemilihan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dan armada </a:t>
            </a:r>
            <a:r>
              <a:rPr lang="en-US" sz="1600" b="1" dirty="0" err="1">
                <a:solidFill>
                  <a:schemeClr val="bg1"/>
                </a:solidFill>
              </a:rPr>
              <a:t>dalam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pendistribusian</a:t>
            </a:r>
            <a:r>
              <a:rPr lang="en-US" sz="1600" b="1" dirty="0">
                <a:solidFill>
                  <a:schemeClr val="bg1"/>
                </a:solidFill>
              </a:rPr>
              <a:t> air gallon?</a:t>
            </a:r>
          </a:p>
        </p:txBody>
      </p:sp>
      <p:sp>
        <p:nvSpPr>
          <p:cNvPr id="102" name="Google Shape;102;p17"/>
          <p:cNvSpPr txBox="1"/>
          <p:nvPr/>
        </p:nvSpPr>
        <p:spPr>
          <a:xfrm>
            <a:off x="1930305" y="1557572"/>
            <a:ext cx="16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sz="3000" dirty="0">
                <a:solidFill>
                  <a:schemeClr val="lt1"/>
                </a:solidFill>
                <a:latin typeface="Alfa Slab One"/>
                <a:ea typeface="Roboto"/>
                <a:cs typeface="Roboto"/>
                <a:sym typeface="Alfa Slab One"/>
              </a:rPr>
              <a:t>1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643570" y="2538678"/>
            <a:ext cx="162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636925" y="2920588"/>
            <a:ext cx="233400" cy="2334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986757" y="2920588"/>
            <a:ext cx="233400" cy="2334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336590" y="292058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686423" y="292058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036255" y="292058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6;p17"/>
          <p:cNvSpPr/>
          <p:nvPr/>
        </p:nvSpPr>
        <p:spPr>
          <a:xfrm>
            <a:off x="1921645" y="1927398"/>
            <a:ext cx="233400" cy="2334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18;p17"/>
          <p:cNvSpPr/>
          <p:nvPr/>
        </p:nvSpPr>
        <p:spPr>
          <a:xfrm>
            <a:off x="2621310" y="192739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9;p17"/>
          <p:cNvSpPr/>
          <p:nvPr/>
        </p:nvSpPr>
        <p:spPr>
          <a:xfrm>
            <a:off x="2971143" y="192739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0;p17"/>
          <p:cNvSpPr/>
          <p:nvPr/>
        </p:nvSpPr>
        <p:spPr>
          <a:xfrm>
            <a:off x="3320975" y="192739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;p17"/>
          <p:cNvSpPr/>
          <p:nvPr/>
        </p:nvSpPr>
        <p:spPr>
          <a:xfrm>
            <a:off x="2244244" y="1928808"/>
            <a:ext cx="233400" cy="2334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1;p17"/>
          <p:cNvSpPr txBox="1"/>
          <p:nvPr/>
        </p:nvSpPr>
        <p:spPr>
          <a:xfrm>
            <a:off x="4429124" y="3195066"/>
            <a:ext cx="4071966" cy="130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 dirty="0" err="1">
                <a:solidFill>
                  <a:schemeClr val="bg1"/>
                </a:solidFill>
              </a:rPr>
              <a:t>Bagaimana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merancang</a:t>
            </a:r>
            <a:r>
              <a:rPr lang="en-US" sz="1600" b="1" dirty="0">
                <a:solidFill>
                  <a:schemeClr val="bg1"/>
                </a:solidFill>
              </a:rPr>
              <a:t> dan </a:t>
            </a:r>
            <a:r>
              <a:rPr lang="en-US" sz="1600" b="1" dirty="0" err="1">
                <a:solidFill>
                  <a:schemeClr val="bg1"/>
                </a:solidFill>
              </a:rPr>
              <a:t>membagun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sistem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pemilihan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rute</a:t>
            </a:r>
            <a:r>
              <a:rPr lang="en-US" sz="1600" b="1" dirty="0">
                <a:solidFill>
                  <a:schemeClr val="bg1"/>
                </a:solidFill>
              </a:rPr>
              <a:t> dan armada </a:t>
            </a:r>
            <a:r>
              <a:rPr lang="en-US" sz="1600" b="1" dirty="0" err="1">
                <a:solidFill>
                  <a:schemeClr val="bg1"/>
                </a:solidFill>
              </a:rPr>
              <a:t>pendistribusian</a:t>
            </a:r>
            <a:r>
              <a:rPr lang="en-US" sz="1600" b="1" dirty="0">
                <a:solidFill>
                  <a:schemeClr val="bg1"/>
                </a:solidFill>
              </a:rPr>
              <a:t> air gallon?</a:t>
            </a:r>
          </a:p>
        </p:txBody>
      </p:sp>
      <p:grpSp>
        <p:nvGrpSpPr>
          <p:cNvPr id="42" name="Google Shape;673;p24"/>
          <p:cNvGrpSpPr/>
          <p:nvPr/>
        </p:nvGrpSpPr>
        <p:grpSpPr>
          <a:xfrm rot="17841890">
            <a:off x="4447394" y="2224871"/>
            <a:ext cx="1631548" cy="693755"/>
            <a:chOff x="4590347" y="1490179"/>
            <a:chExt cx="1314037" cy="558745"/>
          </a:xfrm>
        </p:grpSpPr>
        <p:sp>
          <p:nvSpPr>
            <p:cNvPr id="43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765;p32"/>
          <p:cNvSpPr/>
          <p:nvPr/>
        </p:nvSpPr>
        <p:spPr>
          <a:xfrm rot="-9375345">
            <a:off x="1113296" y="3757085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148;p18"/>
          <p:cNvCxnSpPr/>
          <p:nvPr/>
        </p:nvCxnSpPr>
        <p:spPr>
          <a:xfrm rot="10800000">
            <a:off x="1428728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142;p18"/>
          <p:cNvCxnSpPr/>
          <p:nvPr/>
        </p:nvCxnSpPr>
        <p:spPr>
          <a:xfrm rot="10800000">
            <a:off x="7000892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1" grpId="0"/>
      <p:bldP spid="102" grpId="0"/>
      <p:bldP spid="106" grpId="0"/>
      <p:bldP spid="116" grpId="0" animBg="1"/>
      <p:bldP spid="117" grpId="0" animBg="1"/>
      <p:bldP spid="118" grpId="0" animBg="1"/>
      <p:bldP spid="119" grpId="0" animBg="1"/>
      <p:bldP spid="120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PENELITIAN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931594" y="1827041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140" name="Google Shape;140;p18"/>
          <p:cNvCxnSpPr>
            <a:stCxn id="139" idx="4"/>
            <a:endCxn id="141" idx="0"/>
          </p:cNvCxnSpPr>
          <p:nvPr/>
        </p:nvCxnSpPr>
        <p:spPr>
          <a:xfrm>
            <a:off x="1190644" y="2345141"/>
            <a:ext cx="0" cy="70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" name="Google Shape;141;p18"/>
          <p:cNvSpPr/>
          <p:nvPr/>
        </p:nvSpPr>
        <p:spPr>
          <a:xfrm>
            <a:off x="931594" y="3046242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2" name="Google Shape;142;p18"/>
          <p:cNvCxnSpPr/>
          <p:nvPr/>
        </p:nvCxnSpPr>
        <p:spPr>
          <a:xfrm rot="10800000">
            <a:off x="7000892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1428728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18"/>
          <p:cNvSpPr/>
          <p:nvPr/>
        </p:nvSpPr>
        <p:spPr>
          <a:xfrm>
            <a:off x="4071934" y="4071948"/>
            <a:ext cx="1075200" cy="4134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 rot="10800000">
            <a:off x="4260228" y="4286262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134;p18"/>
          <p:cNvSpPr txBox="1"/>
          <p:nvPr/>
        </p:nvSpPr>
        <p:spPr>
          <a:xfrm>
            <a:off x="1571604" y="1643056"/>
            <a:ext cx="607223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lang="id-ID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Google Shape;134;p18"/>
          <p:cNvSpPr txBox="1"/>
          <p:nvPr/>
        </p:nvSpPr>
        <p:spPr>
          <a:xfrm>
            <a:off x="1262082" y="1683728"/>
            <a:ext cx="6858048" cy="195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Adapun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merancang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yang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rute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tercepat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pengantran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air mineral gallon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mengimplementasikan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 colony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12" name="Google Shape;1263;p49"/>
          <p:cNvSpPr/>
          <p:nvPr/>
        </p:nvSpPr>
        <p:spPr>
          <a:xfrm>
            <a:off x="7358082" y="3571882"/>
            <a:ext cx="934403" cy="922346"/>
          </a:xfrm>
          <a:custGeom>
            <a:avLst/>
            <a:gdLst/>
            <a:ahLst/>
            <a:cxnLst/>
            <a:rect l="l" t="t" r="r" b="b"/>
            <a:pathLst>
              <a:path w="45721" h="45131" extrusionOk="0">
                <a:moveTo>
                  <a:pt x="22862" y="0"/>
                </a:moveTo>
                <a:cubicBezTo>
                  <a:pt x="22092" y="0"/>
                  <a:pt x="21324" y="295"/>
                  <a:pt x="20741" y="884"/>
                </a:cubicBezTo>
                <a:lnTo>
                  <a:pt x="12871" y="8743"/>
                </a:lnTo>
                <a:cubicBezTo>
                  <a:pt x="12697" y="8917"/>
                  <a:pt x="12470" y="9001"/>
                  <a:pt x="12243" y="9001"/>
                </a:cubicBezTo>
                <a:cubicBezTo>
                  <a:pt x="11942" y="9001"/>
                  <a:pt x="11642" y="8854"/>
                  <a:pt x="11466" y="8576"/>
                </a:cubicBezTo>
                <a:cubicBezTo>
                  <a:pt x="11014" y="7861"/>
                  <a:pt x="10645" y="7099"/>
                  <a:pt x="10347" y="6302"/>
                </a:cubicBezTo>
                <a:cubicBezTo>
                  <a:pt x="10168" y="5814"/>
                  <a:pt x="9847" y="5373"/>
                  <a:pt x="9394" y="5028"/>
                </a:cubicBezTo>
                <a:cubicBezTo>
                  <a:pt x="8866" y="4619"/>
                  <a:pt x="8248" y="4413"/>
                  <a:pt x="7630" y="4413"/>
                </a:cubicBezTo>
                <a:cubicBezTo>
                  <a:pt x="7078" y="4413"/>
                  <a:pt x="6525" y="4577"/>
                  <a:pt x="6037" y="4909"/>
                </a:cubicBezTo>
                <a:cubicBezTo>
                  <a:pt x="4465" y="5968"/>
                  <a:pt x="4310" y="8123"/>
                  <a:pt x="5584" y="9385"/>
                </a:cubicBezTo>
                <a:cubicBezTo>
                  <a:pt x="5894" y="9695"/>
                  <a:pt x="6251" y="9921"/>
                  <a:pt x="6632" y="10064"/>
                </a:cubicBezTo>
                <a:cubicBezTo>
                  <a:pt x="7418" y="10350"/>
                  <a:pt x="8180" y="10707"/>
                  <a:pt x="8882" y="11159"/>
                </a:cubicBezTo>
                <a:cubicBezTo>
                  <a:pt x="9382" y="11469"/>
                  <a:pt x="9466" y="12148"/>
                  <a:pt x="9049" y="12564"/>
                </a:cubicBezTo>
                <a:lnTo>
                  <a:pt x="1179" y="20434"/>
                </a:lnTo>
                <a:cubicBezTo>
                  <a:pt x="0" y="21613"/>
                  <a:pt x="0" y="23518"/>
                  <a:pt x="1179" y="24697"/>
                </a:cubicBezTo>
                <a:lnTo>
                  <a:pt x="20741" y="44247"/>
                </a:lnTo>
                <a:cubicBezTo>
                  <a:pt x="21324" y="44836"/>
                  <a:pt x="22092" y="45131"/>
                  <a:pt x="22862" y="45131"/>
                </a:cubicBezTo>
                <a:cubicBezTo>
                  <a:pt x="23631" y="45131"/>
                  <a:pt x="24402" y="44836"/>
                  <a:pt x="24992" y="44247"/>
                </a:cubicBezTo>
                <a:lnTo>
                  <a:pt x="44554" y="24697"/>
                </a:lnTo>
                <a:cubicBezTo>
                  <a:pt x="45720" y="23518"/>
                  <a:pt x="45720" y="21613"/>
                  <a:pt x="44554" y="20434"/>
                </a:cubicBezTo>
                <a:lnTo>
                  <a:pt x="24992" y="884"/>
                </a:lnTo>
                <a:cubicBezTo>
                  <a:pt x="24402" y="295"/>
                  <a:pt x="23631" y="0"/>
                  <a:pt x="22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kisspng-computer-case-computer-keyboard-laptop-vector-computer-office-5a96ff2c3dc379.935061071519845164253-removebg-preview.png"/>
          <p:cNvPicPr>
            <a:picLocks noChangeAspect="1"/>
          </p:cNvPicPr>
          <p:nvPr/>
        </p:nvPicPr>
        <p:blipFill>
          <a:blip r:embed="rId3"/>
          <a:srcRect l="22222" t="20833" r="15278" b="11111"/>
          <a:stretch>
            <a:fillRect/>
          </a:stretch>
        </p:blipFill>
        <p:spPr>
          <a:xfrm rot="18840929">
            <a:off x="7573986" y="3728069"/>
            <a:ext cx="495353" cy="611954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BATASAN MASALAH</a:t>
            </a:r>
            <a:endParaRPr dirty="0"/>
          </a:p>
        </p:txBody>
      </p:sp>
      <p:sp>
        <p:nvSpPr>
          <p:cNvPr id="139" name="Google Shape;139;p18"/>
          <p:cNvSpPr/>
          <p:nvPr/>
        </p:nvSpPr>
        <p:spPr>
          <a:xfrm>
            <a:off x="931594" y="1255099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</a:rPr>
              <a:t>1</a:t>
            </a:r>
            <a:endParaRPr sz="1800" b="1" dirty="0">
              <a:solidFill>
                <a:schemeClr val="accent1"/>
              </a:solidFill>
            </a:endParaRPr>
          </a:p>
        </p:txBody>
      </p:sp>
      <p:cxnSp>
        <p:nvCxnSpPr>
          <p:cNvPr id="140" name="Google Shape;140;p18"/>
          <p:cNvCxnSpPr>
            <a:stCxn id="139" idx="4"/>
            <a:endCxn id="141" idx="0"/>
          </p:cNvCxnSpPr>
          <p:nvPr/>
        </p:nvCxnSpPr>
        <p:spPr>
          <a:xfrm>
            <a:off x="1190644" y="1773199"/>
            <a:ext cx="0" cy="6312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" name="Google Shape;141;p18"/>
          <p:cNvSpPr/>
          <p:nvPr/>
        </p:nvSpPr>
        <p:spPr>
          <a:xfrm>
            <a:off x="931594" y="2404473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2</a:t>
            </a:r>
            <a:endParaRPr b="1" dirty="0">
              <a:solidFill>
                <a:schemeClr val="accent1"/>
              </a:solidFill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rot="10800000">
            <a:off x="7000892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1428728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134;p18"/>
          <p:cNvSpPr txBox="1"/>
          <p:nvPr/>
        </p:nvSpPr>
        <p:spPr>
          <a:xfrm>
            <a:off x="1571604" y="1643056"/>
            <a:ext cx="607223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endParaRPr lang="id-ID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Google Shape;134;p18"/>
          <p:cNvSpPr txBox="1"/>
          <p:nvPr/>
        </p:nvSpPr>
        <p:spPr>
          <a:xfrm>
            <a:off x="1190644" y="1104326"/>
            <a:ext cx="6072230" cy="120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Fokus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 Colony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jalur</a:t>
            </a:r>
            <a:r>
              <a:rPr lang="en-US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terpendek</a:t>
            </a: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Google Shape;1263;p49"/>
          <p:cNvSpPr/>
          <p:nvPr/>
        </p:nvSpPr>
        <p:spPr>
          <a:xfrm>
            <a:off x="7358082" y="3571882"/>
            <a:ext cx="934403" cy="922346"/>
          </a:xfrm>
          <a:custGeom>
            <a:avLst/>
            <a:gdLst/>
            <a:ahLst/>
            <a:cxnLst/>
            <a:rect l="l" t="t" r="r" b="b"/>
            <a:pathLst>
              <a:path w="45721" h="45131" extrusionOk="0">
                <a:moveTo>
                  <a:pt x="22862" y="0"/>
                </a:moveTo>
                <a:cubicBezTo>
                  <a:pt x="22092" y="0"/>
                  <a:pt x="21324" y="295"/>
                  <a:pt x="20741" y="884"/>
                </a:cubicBezTo>
                <a:lnTo>
                  <a:pt x="12871" y="8743"/>
                </a:lnTo>
                <a:cubicBezTo>
                  <a:pt x="12697" y="8917"/>
                  <a:pt x="12470" y="9001"/>
                  <a:pt x="12243" y="9001"/>
                </a:cubicBezTo>
                <a:cubicBezTo>
                  <a:pt x="11942" y="9001"/>
                  <a:pt x="11642" y="8854"/>
                  <a:pt x="11466" y="8576"/>
                </a:cubicBezTo>
                <a:cubicBezTo>
                  <a:pt x="11014" y="7861"/>
                  <a:pt x="10645" y="7099"/>
                  <a:pt x="10347" y="6302"/>
                </a:cubicBezTo>
                <a:cubicBezTo>
                  <a:pt x="10168" y="5814"/>
                  <a:pt x="9847" y="5373"/>
                  <a:pt x="9394" y="5028"/>
                </a:cubicBezTo>
                <a:cubicBezTo>
                  <a:pt x="8866" y="4619"/>
                  <a:pt x="8248" y="4413"/>
                  <a:pt x="7630" y="4413"/>
                </a:cubicBezTo>
                <a:cubicBezTo>
                  <a:pt x="7078" y="4413"/>
                  <a:pt x="6525" y="4577"/>
                  <a:pt x="6037" y="4909"/>
                </a:cubicBezTo>
                <a:cubicBezTo>
                  <a:pt x="4465" y="5968"/>
                  <a:pt x="4310" y="8123"/>
                  <a:pt x="5584" y="9385"/>
                </a:cubicBezTo>
                <a:cubicBezTo>
                  <a:pt x="5894" y="9695"/>
                  <a:pt x="6251" y="9921"/>
                  <a:pt x="6632" y="10064"/>
                </a:cubicBezTo>
                <a:cubicBezTo>
                  <a:pt x="7418" y="10350"/>
                  <a:pt x="8180" y="10707"/>
                  <a:pt x="8882" y="11159"/>
                </a:cubicBezTo>
                <a:cubicBezTo>
                  <a:pt x="9382" y="11469"/>
                  <a:pt x="9466" y="12148"/>
                  <a:pt x="9049" y="12564"/>
                </a:cubicBezTo>
                <a:lnTo>
                  <a:pt x="1179" y="20434"/>
                </a:lnTo>
                <a:cubicBezTo>
                  <a:pt x="0" y="21613"/>
                  <a:pt x="0" y="23518"/>
                  <a:pt x="1179" y="24697"/>
                </a:cubicBezTo>
                <a:lnTo>
                  <a:pt x="20741" y="44247"/>
                </a:lnTo>
                <a:cubicBezTo>
                  <a:pt x="21324" y="44836"/>
                  <a:pt x="22092" y="45131"/>
                  <a:pt x="22862" y="45131"/>
                </a:cubicBezTo>
                <a:cubicBezTo>
                  <a:pt x="23631" y="45131"/>
                  <a:pt x="24402" y="44836"/>
                  <a:pt x="24992" y="44247"/>
                </a:cubicBezTo>
                <a:lnTo>
                  <a:pt x="44554" y="24697"/>
                </a:lnTo>
                <a:cubicBezTo>
                  <a:pt x="45720" y="23518"/>
                  <a:pt x="45720" y="21613"/>
                  <a:pt x="44554" y="20434"/>
                </a:cubicBezTo>
                <a:lnTo>
                  <a:pt x="24992" y="884"/>
                </a:lnTo>
                <a:cubicBezTo>
                  <a:pt x="24402" y="295"/>
                  <a:pt x="23631" y="0"/>
                  <a:pt x="22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kisspng-computer-case-computer-keyboard-laptop-vector-computer-office-5a96ff2c3dc379.935061071519845164253-removebg-preview.png"/>
          <p:cNvPicPr>
            <a:picLocks noChangeAspect="1"/>
          </p:cNvPicPr>
          <p:nvPr/>
        </p:nvPicPr>
        <p:blipFill>
          <a:blip r:embed="rId3"/>
          <a:srcRect l="22222" t="20833" r="15278" b="11111"/>
          <a:stretch>
            <a:fillRect/>
          </a:stretch>
        </p:blipFill>
        <p:spPr>
          <a:xfrm rot="18840929">
            <a:off x="7573986" y="3728069"/>
            <a:ext cx="495353" cy="611954"/>
          </a:xfrm>
          <a:prstGeom prst="rect">
            <a:avLst/>
          </a:prstGeom>
        </p:spPr>
      </p:pic>
      <p:sp>
        <p:nvSpPr>
          <p:cNvPr id="7" name="Google Shape;141;p18">
            <a:extLst>
              <a:ext uri="{FF2B5EF4-FFF2-40B4-BE49-F238E27FC236}">
                <a16:creationId xmlns:a16="http://schemas.microsoft.com/office/drawing/2014/main" id="{24B45505-8262-AD51-728A-1725716C70FB}"/>
              </a:ext>
            </a:extLst>
          </p:cNvPr>
          <p:cNvSpPr/>
          <p:nvPr/>
        </p:nvSpPr>
        <p:spPr>
          <a:xfrm>
            <a:off x="931594" y="3637826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</a:rPr>
              <a:t>3</a:t>
            </a:r>
            <a:endParaRPr b="1" dirty="0">
              <a:solidFill>
                <a:schemeClr val="accent1"/>
              </a:solidFill>
            </a:endParaRPr>
          </a:p>
        </p:txBody>
      </p:sp>
      <p:cxnSp>
        <p:nvCxnSpPr>
          <p:cNvPr id="8" name="Google Shape;140;p18">
            <a:extLst>
              <a:ext uri="{FF2B5EF4-FFF2-40B4-BE49-F238E27FC236}">
                <a16:creationId xmlns:a16="http://schemas.microsoft.com/office/drawing/2014/main" id="{DF486CB0-DD6C-096C-A90C-A3775FEA5B92}"/>
              </a:ext>
            </a:extLst>
          </p:cNvPr>
          <p:cNvCxnSpPr/>
          <p:nvPr/>
        </p:nvCxnSpPr>
        <p:spPr>
          <a:xfrm>
            <a:off x="1191905" y="2940608"/>
            <a:ext cx="0" cy="63127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Google Shape;134;p18">
            <a:extLst>
              <a:ext uri="{FF2B5EF4-FFF2-40B4-BE49-F238E27FC236}">
                <a16:creationId xmlns:a16="http://schemas.microsoft.com/office/drawing/2014/main" id="{9622DBCE-33B2-5F99-AAB6-C407107CE261}"/>
              </a:ext>
            </a:extLst>
          </p:cNvPr>
          <p:cNvSpPr txBox="1"/>
          <p:nvPr/>
        </p:nvSpPr>
        <p:spPr>
          <a:xfrm>
            <a:off x="1102218" y="2869677"/>
            <a:ext cx="6072230" cy="73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pengantran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air mineral gallon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28600" indent="228600" algn="just">
              <a:lnSpc>
                <a:spcPct val="150000"/>
              </a:lnSpc>
              <a:spcAft>
                <a:spcPts val="800"/>
              </a:spcAft>
            </a:pPr>
            <a:endParaRPr lang="en-US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Google Shape;134;p18">
            <a:extLst>
              <a:ext uri="{FF2B5EF4-FFF2-40B4-BE49-F238E27FC236}">
                <a16:creationId xmlns:a16="http://schemas.microsoft.com/office/drawing/2014/main" id="{2AE35873-7FB8-3252-70A7-C5D16CC6436A}"/>
              </a:ext>
            </a:extLst>
          </p:cNvPr>
          <p:cNvSpPr txBox="1"/>
          <p:nvPr/>
        </p:nvSpPr>
        <p:spPr>
          <a:xfrm>
            <a:off x="1360876" y="3749614"/>
            <a:ext cx="6072230" cy="87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200"/>
            </a:pP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pemrograman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3759217458"/>
      </p:ext>
    </p:extLst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PENELITIAN TERKAIT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982198" y="1482146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01</a:t>
            </a:r>
            <a:endParaRPr sz="1800"/>
          </a:p>
        </p:txBody>
      </p:sp>
      <p:sp>
        <p:nvSpPr>
          <p:cNvPr id="188" name="Google Shape;188;p20"/>
          <p:cNvSpPr txBox="1"/>
          <p:nvPr/>
        </p:nvSpPr>
        <p:spPr>
          <a:xfrm>
            <a:off x="992888" y="3932351"/>
            <a:ext cx="162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4214810" y="2643188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02</a:t>
            </a:r>
            <a:endParaRPr sz="1800"/>
          </a:p>
        </p:txBody>
      </p:sp>
      <p:sp>
        <p:nvSpPr>
          <p:cNvPr id="195" name="Google Shape;195;p20"/>
          <p:cNvSpPr/>
          <p:nvPr/>
        </p:nvSpPr>
        <p:spPr>
          <a:xfrm>
            <a:off x="6339916" y="1318526"/>
            <a:ext cx="518100" cy="518100"/>
          </a:xfrm>
          <a:prstGeom prst="ellipse">
            <a:avLst/>
          </a:prstGeom>
          <a:solidFill>
            <a:schemeClr val="dk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03</a:t>
            </a:r>
            <a:endParaRPr sz="1800"/>
          </a:p>
        </p:txBody>
      </p:sp>
      <p:sp>
        <p:nvSpPr>
          <p:cNvPr id="59" name="Rectangle 58"/>
          <p:cNvSpPr/>
          <p:nvPr/>
        </p:nvSpPr>
        <p:spPr>
          <a:xfrm>
            <a:off x="723365" y="2395803"/>
            <a:ext cx="2643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b="1" dirty="0" err="1">
                <a:solidFill>
                  <a:schemeClr val="tx2"/>
                </a:solidFill>
              </a:rPr>
              <a:t>Metode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Saving Matrix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Dalam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Penentuan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Rute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Distribusi</a:t>
            </a:r>
            <a:r>
              <a:rPr lang="en-US" b="1" dirty="0">
                <a:solidFill>
                  <a:schemeClr val="tx2"/>
                </a:solidFill>
              </a:rPr>
              <a:t> Premium Di Depot SPBU Bandung</a:t>
            </a:r>
            <a:r>
              <a:rPr lang="id-ID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 </a:t>
            </a:r>
          </a:p>
        </p:txBody>
      </p:sp>
      <p:sp>
        <p:nvSpPr>
          <p:cNvPr id="60" name="Google Shape;70;p15"/>
          <p:cNvSpPr txBox="1">
            <a:spLocks/>
          </p:cNvSpPr>
          <p:nvPr/>
        </p:nvSpPr>
        <p:spPr>
          <a:xfrm>
            <a:off x="714348" y="1928808"/>
            <a:ext cx="3071834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ts val="4800"/>
              <a:defRPr/>
            </a:pPr>
            <a:r>
              <a:rPr lang="en-US" sz="1200" b="1" dirty="0">
                <a:solidFill>
                  <a:schemeClr val="accent4"/>
                </a:solidFill>
              </a:rPr>
              <a:t>Edi </a:t>
            </a:r>
            <a:r>
              <a:rPr lang="en-US" sz="1200" b="1" dirty="0" err="1">
                <a:solidFill>
                  <a:schemeClr val="accent4"/>
                </a:solidFill>
              </a:rPr>
              <a:t>Supardi</a:t>
            </a:r>
            <a:r>
              <a:rPr lang="en-US" sz="1200" b="1" dirty="0">
                <a:solidFill>
                  <a:schemeClr val="accent4"/>
                </a:solidFill>
              </a:rPr>
              <a:t>, Ruben Chandra </a:t>
            </a:r>
            <a:r>
              <a:rPr lang="en-US" sz="1200" b="1" dirty="0" err="1">
                <a:solidFill>
                  <a:schemeClr val="accent4"/>
                </a:solidFill>
              </a:rPr>
              <a:t>Sianturi</a:t>
            </a:r>
            <a:endParaRPr kumimoji="0" lang="id-ID" sz="11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57752" y="2285998"/>
            <a:ext cx="35719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Distrribusi</a:t>
            </a:r>
            <a:r>
              <a:rPr lang="en-US" b="1" dirty="0">
                <a:solidFill>
                  <a:schemeClr val="bg1"/>
                </a:solidFill>
              </a:rPr>
              <a:t> gas LPG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mencari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rute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terpendek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perbandingan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algoritma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i="1" dirty="0">
                <a:solidFill>
                  <a:schemeClr val="bg1"/>
                </a:solidFill>
              </a:rPr>
              <a:t>Dijkstra</a:t>
            </a:r>
            <a:r>
              <a:rPr lang="en-US" b="1" dirty="0">
                <a:solidFill>
                  <a:schemeClr val="bg1"/>
                </a:solidFill>
              </a:rPr>
              <a:t> dan </a:t>
            </a:r>
            <a:r>
              <a:rPr lang="en-US" b="1" i="1" dirty="0">
                <a:solidFill>
                  <a:schemeClr val="bg1"/>
                </a:solidFill>
              </a:rPr>
              <a:t>Colony</a:t>
            </a:r>
            <a:r>
              <a:rPr lang="en-US" b="1" dirty="0">
                <a:solidFill>
                  <a:schemeClr val="bg1"/>
                </a:solidFill>
              </a:rPr>
              <a:t> wilayah </a:t>
            </a:r>
            <a:r>
              <a:rPr lang="en-US" b="1" dirty="0" err="1">
                <a:solidFill>
                  <a:schemeClr val="bg1"/>
                </a:solidFill>
              </a:rPr>
              <a:t>Kab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Pidie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id-ID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Google Shape;70;p15"/>
          <p:cNvSpPr txBox="1">
            <a:spLocks/>
          </p:cNvSpPr>
          <p:nvPr/>
        </p:nvSpPr>
        <p:spPr>
          <a:xfrm>
            <a:off x="5572132" y="1785932"/>
            <a:ext cx="2071702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ts val="4800"/>
              <a:defRPr/>
            </a:pPr>
            <a:r>
              <a:rPr lang="en-US" sz="1200" b="1" dirty="0" err="1">
                <a:solidFill>
                  <a:schemeClr val="accent4"/>
                </a:solidFill>
              </a:rPr>
              <a:t>Yuswardi</a:t>
            </a:r>
            <a:r>
              <a:rPr lang="en-US" sz="1200" b="1" dirty="0">
                <a:solidFill>
                  <a:schemeClr val="accent4"/>
                </a:solidFill>
              </a:rPr>
              <a:t>, </a:t>
            </a:r>
            <a:r>
              <a:rPr lang="en-US" sz="1200" b="1" dirty="0" err="1">
                <a:solidFill>
                  <a:schemeClr val="accent4"/>
                </a:solidFill>
              </a:rPr>
              <a:t>Balia</a:t>
            </a:r>
            <a:endParaRPr kumimoji="0" lang="id-ID" sz="12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14546" y="361790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Sistem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Optimasi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Rute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Terpendek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Pengangkutan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Sampah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disurabaya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menggunakan</a:t>
            </a:r>
            <a:r>
              <a:rPr lang="en-US" b="1" dirty="0">
                <a:solidFill>
                  <a:schemeClr val="bg1"/>
                </a:solidFill>
              </a:rPr>
              <a:t> Ant Colony Optimization (ACO)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4" name="Google Shape;70;p15"/>
          <p:cNvSpPr txBox="1">
            <a:spLocks/>
          </p:cNvSpPr>
          <p:nvPr/>
        </p:nvSpPr>
        <p:spPr>
          <a:xfrm>
            <a:off x="3571868" y="3143254"/>
            <a:ext cx="1785950" cy="5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ts val="4800"/>
              <a:defRPr/>
            </a:pPr>
            <a:r>
              <a:rPr lang="en-US" sz="1200" b="1" dirty="0" err="1">
                <a:solidFill>
                  <a:schemeClr val="accent4"/>
                </a:solidFill>
              </a:rPr>
              <a:t>Wulandari</a:t>
            </a:r>
            <a:r>
              <a:rPr lang="en-US" sz="1200" b="1" dirty="0">
                <a:solidFill>
                  <a:schemeClr val="accent4"/>
                </a:solidFill>
              </a:rPr>
              <a:t> D (2015)</a:t>
            </a:r>
            <a:endParaRPr kumimoji="0" lang="id-ID" sz="11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34A3A9-1D52-458A-AC10-98DDDB55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80" y="1470994"/>
            <a:ext cx="816510" cy="672127"/>
          </a:xfrm>
          <a:prstGeom prst="rect">
            <a:avLst/>
          </a:prstGeom>
        </p:spPr>
      </p:pic>
      <p:cxnSp>
        <p:nvCxnSpPr>
          <p:cNvPr id="14" name="Elbow Connector 49">
            <a:extLst>
              <a:ext uri="{FF2B5EF4-FFF2-40B4-BE49-F238E27FC236}">
                <a16:creationId xmlns:a16="http://schemas.microsoft.com/office/drawing/2014/main" id="{05E96CB3-DFE1-40F2-BC27-C71231282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449" y="2258864"/>
            <a:ext cx="599238" cy="510631"/>
          </a:xfrm>
          <a:prstGeom prst="bentConnector3">
            <a:avLst>
              <a:gd name="adj1" fmla="val 10105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49">
            <a:extLst>
              <a:ext uri="{FF2B5EF4-FFF2-40B4-BE49-F238E27FC236}">
                <a16:creationId xmlns:a16="http://schemas.microsoft.com/office/drawing/2014/main" id="{BDCD5758-CE10-42C9-BB49-3F6CD2D7D3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3185" y="2473177"/>
            <a:ext cx="599238" cy="510631"/>
          </a:xfrm>
          <a:prstGeom prst="bentConnector3">
            <a:avLst>
              <a:gd name="adj1" fmla="val 10105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49">
            <a:extLst>
              <a:ext uri="{FF2B5EF4-FFF2-40B4-BE49-F238E27FC236}">
                <a16:creationId xmlns:a16="http://schemas.microsoft.com/office/drawing/2014/main" id="{05E96CB3-DFE1-40F2-BC27-C712312825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31115" y="3616185"/>
            <a:ext cx="599238" cy="510631"/>
          </a:xfrm>
          <a:prstGeom prst="bentConnector3">
            <a:avLst>
              <a:gd name="adj1" fmla="val 101050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50">
            <a:extLst>
              <a:ext uri="{FF2B5EF4-FFF2-40B4-BE49-F238E27FC236}">
                <a16:creationId xmlns:a16="http://schemas.microsoft.com/office/drawing/2014/main" id="{CCBA0B89-32FB-4071-ABBD-4483CCA91E98}"/>
              </a:ext>
            </a:extLst>
          </p:cNvPr>
          <p:cNvCxnSpPr>
            <a:cxnSpLocks/>
          </p:cNvCxnSpPr>
          <p:nvPr/>
        </p:nvCxnSpPr>
        <p:spPr>
          <a:xfrm rot="10800000">
            <a:off x="5072066" y="3143254"/>
            <a:ext cx="3000396" cy="642942"/>
          </a:xfrm>
          <a:prstGeom prst="bentConnector3">
            <a:avLst>
              <a:gd name="adj1" fmla="val 47898"/>
            </a:avLst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oogle Shape;148;p18"/>
          <p:cNvCxnSpPr/>
          <p:nvPr/>
        </p:nvCxnSpPr>
        <p:spPr>
          <a:xfrm rot="10800000">
            <a:off x="1428728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" name="Google Shape;142;p18"/>
          <p:cNvCxnSpPr/>
          <p:nvPr/>
        </p:nvCxnSpPr>
        <p:spPr>
          <a:xfrm rot="10800000">
            <a:off x="7000892" y="785800"/>
            <a:ext cx="740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91" grpId="0" animBg="1"/>
      <p:bldP spid="195" grpId="0" animBg="1"/>
      <p:bldP spid="59" grpId="0"/>
      <p:bldP spid="60" grpId="0"/>
      <p:bldP spid="61" grpId="0"/>
      <p:bldP spid="62" grpId="1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b="1" dirty="0">
                <a:latin typeface="Alfa Slab One" charset="0"/>
              </a:rPr>
              <a:t>Model Pengembangan Sistem</a:t>
            </a:r>
          </a:p>
        </p:txBody>
      </p:sp>
      <p:pic>
        <p:nvPicPr>
          <p:cNvPr id="47" name="Picture 46" descr="CaptureE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181241"/>
            <a:ext cx="5357850" cy="1819137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85786" y="3066168"/>
            <a:ext cx="58579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Model pengembangan sistem yang di gunakan adalah metode </a:t>
            </a:r>
            <a:r>
              <a:rPr lang="id-ID" sz="16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Prototyping</a:t>
            </a:r>
            <a:r>
              <a:rPr lang="id-ID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  </a:t>
            </a:r>
            <a:r>
              <a:rPr lang="id-ID" sz="16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Prototyping</a:t>
            </a:r>
            <a:r>
              <a:rPr lang="id-ID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merupakan metode pengembangan perangat lunak, yang berupa model fisik kerja sistem dan berfungsi sebagai versi awal dari sistem.</a:t>
            </a:r>
          </a:p>
        </p:txBody>
      </p:sp>
      <p:grpSp>
        <p:nvGrpSpPr>
          <p:cNvPr id="49" name="Google Shape;732;p31"/>
          <p:cNvGrpSpPr/>
          <p:nvPr/>
        </p:nvGrpSpPr>
        <p:grpSpPr>
          <a:xfrm rot="-1479810">
            <a:off x="959549" y="338005"/>
            <a:ext cx="735272" cy="651165"/>
            <a:chOff x="3116097" y="-1477902"/>
            <a:chExt cx="735251" cy="651147"/>
          </a:xfrm>
        </p:grpSpPr>
        <p:sp>
          <p:nvSpPr>
            <p:cNvPr id="50" name="Google Shape;733;p31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34;p31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35;p31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36;p31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37;p31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38;p31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39;p31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40;p31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D94866B3-282A-4BE7-AD60-AE97FDDFA44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4632" y="119838"/>
            <a:ext cx="864286" cy="928694"/>
          </a:xfrm>
          <a:prstGeom prst="rect">
            <a:avLst/>
          </a:prstGeom>
        </p:spPr>
      </p:pic>
      <p:pic>
        <p:nvPicPr>
          <p:cNvPr id="59" name="Picture 58" descr="kisspng-computer-case-computer-keyboard-laptop-vector-computer-office-5a96ff2c3dc379.935061071519845164253-removebg-preview.png"/>
          <p:cNvPicPr>
            <a:picLocks noChangeAspect="1"/>
          </p:cNvPicPr>
          <p:nvPr/>
        </p:nvPicPr>
        <p:blipFill>
          <a:blip r:embed="rId4"/>
          <a:srcRect l="22222" t="20833" r="15278" b="11111"/>
          <a:stretch>
            <a:fillRect/>
          </a:stretch>
        </p:blipFill>
        <p:spPr>
          <a:xfrm>
            <a:off x="7143768" y="3214692"/>
            <a:ext cx="1508946" cy="164307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TEKNIK PENGUMPULAN DATA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979549" y="1786351"/>
            <a:ext cx="23358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" name="Google Shape;228;p21"/>
          <p:cNvSpPr txBox="1"/>
          <p:nvPr/>
        </p:nvSpPr>
        <p:spPr>
          <a:xfrm>
            <a:off x="1071538" y="1467108"/>
            <a:ext cx="205001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-ID" dirty="0">
                <a:solidFill>
                  <a:schemeClr val="accent2"/>
                </a:solidFill>
                <a:latin typeface="Alfa Slab One"/>
                <a:ea typeface="Roboto"/>
                <a:cs typeface="Roboto"/>
                <a:sym typeface="Alfa Slab One"/>
              </a:rPr>
              <a:t>STUDI LITERATUR</a:t>
            </a:r>
            <a:endParaRPr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31;p21"/>
          <p:cNvSpPr txBox="1"/>
          <p:nvPr/>
        </p:nvSpPr>
        <p:spPr>
          <a:xfrm>
            <a:off x="3571868" y="2571750"/>
            <a:ext cx="185738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dirty="0">
                <a:solidFill>
                  <a:schemeClr val="accent2"/>
                </a:solidFill>
                <a:latin typeface="Alfa Slab One" charset="0"/>
                <a:ea typeface="Roboto"/>
                <a:cs typeface="Roboto"/>
                <a:sym typeface="Roboto"/>
              </a:rPr>
              <a:t>OBSERVASI</a:t>
            </a:r>
          </a:p>
        </p:txBody>
      </p:sp>
      <p:sp>
        <p:nvSpPr>
          <p:cNvPr id="32" name="Google Shape;237;p21"/>
          <p:cNvSpPr txBox="1"/>
          <p:nvPr/>
        </p:nvSpPr>
        <p:spPr>
          <a:xfrm>
            <a:off x="6236762" y="1571618"/>
            <a:ext cx="169282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Aft>
                <a:spcPts val="1200"/>
              </a:spcAft>
            </a:pPr>
            <a:r>
              <a:rPr lang="id-ID" dirty="0">
                <a:solidFill>
                  <a:schemeClr val="accent2"/>
                </a:solidFill>
                <a:latin typeface="Alfa Slab One"/>
                <a:ea typeface="Roboto"/>
                <a:cs typeface="Roboto"/>
                <a:sym typeface="Alfa Slab One"/>
              </a:rPr>
              <a:t>WAWANCARA (</a:t>
            </a:r>
            <a:r>
              <a:rPr lang="id-ID" i="1" dirty="0">
                <a:solidFill>
                  <a:schemeClr val="accent2"/>
                </a:solidFill>
                <a:latin typeface="Alfa Slab One"/>
                <a:ea typeface="Roboto"/>
                <a:cs typeface="Roboto"/>
                <a:sym typeface="Alfa Slab One"/>
              </a:rPr>
              <a:t>INTERVIEW</a:t>
            </a:r>
            <a:r>
              <a:rPr lang="id-ID" dirty="0">
                <a:solidFill>
                  <a:schemeClr val="accent2"/>
                </a:solidFill>
                <a:latin typeface="Alfa Slab One"/>
                <a:ea typeface="Roboto"/>
                <a:cs typeface="Roboto"/>
                <a:sym typeface="Alfa Slab One"/>
              </a:rPr>
              <a:t>)</a:t>
            </a:r>
            <a:endParaRPr lang="id-ID" sz="110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8662" y="1785932"/>
            <a:ext cx="23574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chemeClr val="bg1"/>
                </a:solidFill>
              </a:rPr>
              <a:t>Data-data yang digunakan dalam studi literatur didapat dengan cara mengumpulkan jurnal, penelusuran internet, dan buku-buku yang berkaitan dengan topik penelitian.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4678" y="2786064"/>
            <a:ext cx="250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200" b="1" dirty="0">
                <a:solidFill>
                  <a:schemeClr val="bg1"/>
                </a:solidFill>
              </a:rPr>
              <a:t>Tahapan ini peneliti melakukan proses pengamatan langsung ke lapangan</a:t>
            </a:r>
            <a:r>
              <a:rPr lang="en-US" sz="1200" b="1" dirty="0">
                <a:solidFill>
                  <a:schemeClr val="bg1"/>
                </a:solidFill>
              </a:rPr>
              <a:t> yang </a:t>
            </a:r>
            <a:r>
              <a:rPr lang="en-US" sz="1200" b="1" dirty="0" err="1">
                <a:solidFill>
                  <a:schemeClr val="bg1"/>
                </a:solidFill>
              </a:rPr>
              <a:t>dilakukan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untuk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memperoleh</a:t>
            </a:r>
            <a:r>
              <a:rPr lang="en-US" sz="1200" b="1" dirty="0">
                <a:solidFill>
                  <a:schemeClr val="bg1"/>
                </a:solidFill>
              </a:rPr>
              <a:t> data </a:t>
            </a:r>
            <a:r>
              <a:rPr lang="en-US" sz="1200" b="1" dirty="0" err="1">
                <a:solidFill>
                  <a:schemeClr val="bg1"/>
                </a:solidFill>
              </a:rPr>
              <a:t>mengenai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kondisi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tempat</a:t>
            </a:r>
            <a:r>
              <a:rPr lang="en-US" sz="1200" b="1" dirty="0">
                <a:solidFill>
                  <a:schemeClr val="bg1"/>
                </a:solidFill>
              </a:rPr>
              <a:t>/</a:t>
            </a:r>
            <a:r>
              <a:rPr lang="en-US" sz="1200" b="1" dirty="0" err="1">
                <a:solidFill>
                  <a:schemeClr val="bg1"/>
                </a:solidFill>
              </a:rPr>
              <a:t>lokasi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penelitian</a:t>
            </a:r>
            <a:r>
              <a:rPr lang="en-US" sz="1200" b="1" dirty="0">
                <a:solidFill>
                  <a:schemeClr val="bg1"/>
                </a:solidFill>
              </a:rPr>
              <a:t>.</a:t>
            </a:r>
            <a:endParaRPr lang="id-ID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86446" y="1785932"/>
            <a:ext cx="2500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Tahapan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metode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pengumpulan</a:t>
            </a:r>
            <a:r>
              <a:rPr lang="en-US" sz="1200" b="1" dirty="0">
                <a:solidFill>
                  <a:schemeClr val="bg1"/>
                </a:solidFill>
              </a:rPr>
              <a:t> data </a:t>
            </a:r>
            <a:r>
              <a:rPr lang="en-US" sz="1200" b="1" dirty="0" err="1">
                <a:solidFill>
                  <a:schemeClr val="bg1"/>
                </a:solidFill>
              </a:rPr>
              <a:t>dilakukan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dengan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tanya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jawab</a:t>
            </a:r>
            <a:r>
              <a:rPr lang="en-US" sz="1200" b="1" dirty="0">
                <a:solidFill>
                  <a:schemeClr val="bg1"/>
                </a:solidFill>
              </a:rPr>
              <a:t> oleh </a:t>
            </a:r>
            <a:r>
              <a:rPr lang="en-US" sz="1200" b="1" dirty="0" err="1">
                <a:solidFill>
                  <a:schemeClr val="bg1"/>
                </a:solidFill>
              </a:rPr>
              <a:t>pihak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pengelola</a:t>
            </a:r>
            <a:r>
              <a:rPr lang="en-US" sz="1200" b="1" dirty="0">
                <a:solidFill>
                  <a:schemeClr val="bg1"/>
                </a:solidFill>
              </a:rPr>
              <a:t> depot air gallon yang </a:t>
            </a:r>
            <a:r>
              <a:rPr lang="en-US" sz="1200" b="1" dirty="0" err="1">
                <a:solidFill>
                  <a:schemeClr val="bg1"/>
                </a:solidFill>
              </a:rPr>
              <a:t>dilakukan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berlandaskan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kepada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tujuan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penelitian</a:t>
            </a:r>
            <a:r>
              <a:rPr lang="en-US" sz="12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2" name="Google Shape;142;p18"/>
          <p:cNvCxnSpPr/>
          <p:nvPr/>
        </p:nvCxnSpPr>
        <p:spPr>
          <a:xfrm rot="10800000">
            <a:off x="7832128" y="784211"/>
            <a:ext cx="454648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Google Shape;142;p18"/>
          <p:cNvCxnSpPr/>
          <p:nvPr/>
        </p:nvCxnSpPr>
        <p:spPr>
          <a:xfrm rot="10800000">
            <a:off x="857224" y="785800"/>
            <a:ext cx="454648" cy="15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30" grpId="0"/>
      <p:bldP spid="31" grpId="0"/>
      <p:bldP spid="32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Basketball Training Center Infographics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548</Words>
  <Application>Microsoft Office PowerPoint</Application>
  <PresentationFormat>On-screen Show (16:9)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Roboto Condensed Light</vt:lpstr>
      <vt:lpstr>Calibri</vt:lpstr>
      <vt:lpstr>Comic Sans MS</vt:lpstr>
      <vt:lpstr>Proxima Nova Semibold</vt:lpstr>
      <vt:lpstr>Proxima Nova</vt:lpstr>
      <vt:lpstr>Arial Black</vt:lpstr>
      <vt:lpstr>Arial</vt:lpstr>
      <vt:lpstr>Barlow Light</vt:lpstr>
      <vt:lpstr>Times New Roman</vt:lpstr>
      <vt:lpstr>Barlow</vt:lpstr>
      <vt:lpstr>Roboto</vt:lpstr>
      <vt:lpstr>Alfa Slab One</vt:lpstr>
      <vt:lpstr>Basketball Training Center Infographics by Slidesgo</vt:lpstr>
      <vt:lpstr>Slidesgo Final Pages</vt:lpstr>
      <vt:lpstr>PENENTUAN RUTE DAN ARMADA UNTUK OPTIMALISASI PENDISTRIBUSIAN GALLON BERBASIS WEBSITE MENGGUNAKAN ALGORITMA ANT COLONY </vt:lpstr>
      <vt:lpstr>LATAR BELAKANG</vt:lpstr>
      <vt:lpstr>LATAR BELAKANG</vt:lpstr>
      <vt:lpstr>RUMUSAN MASALAH</vt:lpstr>
      <vt:lpstr>TUJUAN PENELITIAN</vt:lpstr>
      <vt:lpstr>BATASAN MASALAH</vt:lpstr>
      <vt:lpstr>PENELITIAN TERKAIT</vt:lpstr>
      <vt:lpstr>Model Pengembangan Sistem</vt:lpstr>
      <vt:lpstr>TEKNIK PENGUMPULAN DATA</vt:lpstr>
      <vt:lpstr>FLOWCHART SISTEM</vt:lpstr>
      <vt:lpstr>Waktu dan Tempat Penelitian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 PEMILIHAN DESTINASI WISATA MARITIM UNGGULAN DI KABUPATEN POLEWALI MANDAR MENGGUNAKAN METODE TOPSIS</dc:title>
  <dc:creator>PANJI GUNAWAN</dc:creator>
  <cp:lastModifiedBy>Ap</cp:lastModifiedBy>
  <cp:revision>99</cp:revision>
  <dcterms:modified xsi:type="dcterms:W3CDTF">2023-05-07T05:24:36Z</dcterms:modified>
</cp:coreProperties>
</file>