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59" r:id="rId17"/>
    <p:sldId id="282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632" y="4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 Kah Fei" userId="47c8e6ef5187ea90" providerId="LiveId" clId="{35709D1E-00C2-42D7-8420-395EC847ED7D}"/>
    <pc:docChg chg="custSel modSld">
      <pc:chgData name="Pan Kah Fei" userId="47c8e6ef5187ea90" providerId="LiveId" clId="{35709D1E-00C2-42D7-8420-395EC847ED7D}" dt="2022-08-11T16:11:51.192" v="14" actId="20577"/>
      <pc:docMkLst>
        <pc:docMk/>
      </pc:docMkLst>
      <pc:sldChg chg="modSp mod">
        <pc:chgData name="Pan Kah Fei" userId="47c8e6ef5187ea90" providerId="LiveId" clId="{35709D1E-00C2-42D7-8420-395EC847ED7D}" dt="2022-08-11T16:03:30.792" v="7" actId="313"/>
        <pc:sldMkLst>
          <pc:docMk/>
          <pc:sldMk cId="4264977537" sldId="259"/>
        </pc:sldMkLst>
        <pc:spChg chg="mod">
          <ac:chgData name="Pan Kah Fei" userId="47c8e6ef5187ea90" providerId="LiveId" clId="{35709D1E-00C2-42D7-8420-395EC847ED7D}" dt="2022-08-11T16:03:30.792" v="7" actId="313"/>
          <ac:spMkLst>
            <pc:docMk/>
            <pc:sldMk cId="4264977537" sldId="259"/>
            <ac:spMk id="8" creationId="{871DF810-2E2D-53FB-955A-5DB371D407A9}"/>
          </ac:spMkLst>
        </pc:spChg>
      </pc:sldChg>
      <pc:sldChg chg="modSp mod">
        <pc:chgData name="Pan Kah Fei" userId="47c8e6ef5187ea90" providerId="LiveId" clId="{35709D1E-00C2-42D7-8420-395EC847ED7D}" dt="2022-08-11T16:11:51.192" v="14" actId="20577"/>
        <pc:sldMkLst>
          <pc:docMk/>
          <pc:sldMk cId="3911464412" sldId="276"/>
        </pc:sldMkLst>
        <pc:spChg chg="mod">
          <ac:chgData name="Pan Kah Fei" userId="47c8e6ef5187ea90" providerId="LiveId" clId="{35709D1E-00C2-42D7-8420-395EC847ED7D}" dt="2022-08-11T16:11:36.337" v="10" actId="20577"/>
          <ac:spMkLst>
            <pc:docMk/>
            <pc:sldMk cId="3911464412" sldId="276"/>
            <ac:spMk id="8" creationId="{53D14378-500E-3D8D-B15A-98F478E10198}"/>
          </ac:spMkLst>
        </pc:spChg>
        <pc:spChg chg="mod">
          <ac:chgData name="Pan Kah Fei" userId="47c8e6ef5187ea90" providerId="LiveId" clId="{35709D1E-00C2-42D7-8420-395EC847ED7D}" dt="2022-08-11T16:11:51.192" v="14" actId="20577"/>
          <ac:spMkLst>
            <pc:docMk/>
            <pc:sldMk cId="3911464412" sldId="276"/>
            <ac:spMk id="15" creationId="{EB543DCC-B1D2-CC78-4AA8-B3DDBA895C2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3F929-B4D7-4380-911C-DEE4C010FF6F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A927DFFD-A188-4E23-8CD6-1E989D493AA0}">
      <dgm:prSet phldrT="[Text]" custT="1"/>
      <dgm:spPr/>
      <dgm:t>
        <a:bodyPr/>
        <a:lstStyle/>
        <a:p>
          <a:r>
            <a:rPr lang="en-SG" sz="1400" dirty="0"/>
            <a:t>Web Scrapping &amp; Cleaning</a:t>
          </a:r>
        </a:p>
      </dgm:t>
    </dgm:pt>
    <dgm:pt modelId="{2D2E9650-5C9F-4570-9CD6-DC36329F0BAF}" type="parTrans" cxnId="{6B28450B-588D-44F6-86CB-C97D55A30B8F}">
      <dgm:prSet/>
      <dgm:spPr/>
      <dgm:t>
        <a:bodyPr/>
        <a:lstStyle/>
        <a:p>
          <a:endParaRPr lang="en-SG" sz="1400"/>
        </a:p>
      </dgm:t>
    </dgm:pt>
    <dgm:pt modelId="{9EF25174-F355-4076-87BB-8A5D9847E3ED}" type="sibTrans" cxnId="{6B28450B-588D-44F6-86CB-C97D55A30B8F}">
      <dgm:prSet/>
      <dgm:spPr/>
      <dgm:t>
        <a:bodyPr/>
        <a:lstStyle/>
        <a:p>
          <a:endParaRPr lang="en-SG" sz="1400"/>
        </a:p>
      </dgm:t>
    </dgm:pt>
    <dgm:pt modelId="{A1C5A32B-8A1C-4534-9D47-B60F42C64234}">
      <dgm:prSet phldrT="[Text]" custT="1"/>
      <dgm:spPr/>
      <dgm:t>
        <a:bodyPr/>
        <a:lstStyle/>
        <a:p>
          <a:r>
            <a:rPr lang="en-SG" sz="1400" dirty="0"/>
            <a:t>Modelling</a:t>
          </a:r>
        </a:p>
      </dgm:t>
    </dgm:pt>
    <dgm:pt modelId="{D5E201CC-AA21-429F-9776-59021C60766F}" type="parTrans" cxnId="{B23849A6-90E1-427E-B6AD-EC69AA7EF369}">
      <dgm:prSet/>
      <dgm:spPr/>
      <dgm:t>
        <a:bodyPr/>
        <a:lstStyle/>
        <a:p>
          <a:endParaRPr lang="en-SG" sz="1400"/>
        </a:p>
      </dgm:t>
    </dgm:pt>
    <dgm:pt modelId="{C78B6E69-98C0-4FA3-8D41-B41FB2EF687B}" type="sibTrans" cxnId="{B23849A6-90E1-427E-B6AD-EC69AA7EF369}">
      <dgm:prSet/>
      <dgm:spPr/>
      <dgm:t>
        <a:bodyPr/>
        <a:lstStyle/>
        <a:p>
          <a:endParaRPr lang="en-SG" sz="1400"/>
        </a:p>
      </dgm:t>
    </dgm:pt>
    <dgm:pt modelId="{F9A378A2-86C7-42F4-8319-181514934519}">
      <dgm:prSet custT="1"/>
      <dgm:spPr/>
      <dgm:t>
        <a:bodyPr/>
        <a:lstStyle/>
        <a:p>
          <a:r>
            <a:rPr lang="en-SG" sz="1400" dirty="0"/>
            <a:t>Exploratory Data Analysis(EDA)</a:t>
          </a:r>
        </a:p>
      </dgm:t>
    </dgm:pt>
    <dgm:pt modelId="{5EE170AC-8E95-4F74-9211-9CE45CC8E768}" type="parTrans" cxnId="{607979D9-21F9-48AF-AD73-65B7E9FE4925}">
      <dgm:prSet/>
      <dgm:spPr/>
      <dgm:t>
        <a:bodyPr/>
        <a:lstStyle/>
        <a:p>
          <a:endParaRPr lang="en-SG" sz="1400"/>
        </a:p>
      </dgm:t>
    </dgm:pt>
    <dgm:pt modelId="{08725B4E-0553-4DD5-A779-63C884CA5DC2}" type="sibTrans" cxnId="{607979D9-21F9-48AF-AD73-65B7E9FE4925}">
      <dgm:prSet/>
      <dgm:spPr/>
      <dgm:t>
        <a:bodyPr/>
        <a:lstStyle/>
        <a:p>
          <a:endParaRPr lang="en-SG" sz="1400"/>
        </a:p>
      </dgm:t>
    </dgm:pt>
    <dgm:pt modelId="{13C0DA8B-D971-4078-B40D-8E2EE2529C0F}">
      <dgm:prSet custT="1"/>
      <dgm:spPr/>
      <dgm:t>
        <a:bodyPr/>
        <a:lstStyle/>
        <a:p>
          <a:r>
            <a:rPr lang="en-SG" sz="1400" dirty="0"/>
            <a:t>Pre-processing</a:t>
          </a:r>
        </a:p>
      </dgm:t>
    </dgm:pt>
    <dgm:pt modelId="{112CB081-F4BD-4113-918E-7AB4A754DD6C}" type="parTrans" cxnId="{07EF978C-3576-4657-8AE1-FA562AE0D85D}">
      <dgm:prSet/>
      <dgm:spPr/>
      <dgm:t>
        <a:bodyPr/>
        <a:lstStyle/>
        <a:p>
          <a:endParaRPr lang="en-SG" sz="1400"/>
        </a:p>
      </dgm:t>
    </dgm:pt>
    <dgm:pt modelId="{F3D8001E-586E-494C-9AAC-A1756C173F3B}" type="sibTrans" cxnId="{07EF978C-3576-4657-8AE1-FA562AE0D85D}">
      <dgm:prSet/>
      <dgm:spPr/>
      <dgm:t>
        <a:bodyPr/>
        <a:lstStyle/>
        <a:p>
          <a:endParaRPr lang="en-SG" sz="1400"/>
        </a:p>
      </dgm:t>
    </dgm:pt>
    <dgm:pt modelId="{E860054B-9A7F-45B1-88F4-F694D7A3E6FC}">
      <dgm:prSet custT="1"/>
      <dgm:spPr/>
      <dgm:t>
        <a:bodyPr/>
        <a:lstStyle/>
        <a:p>
          <a:r>
            <a:rPr lang="en-SG" sz="1400" dirty="0"/>
            <a:t>Model Selection &amp; Evaluation</a:t>
          </a:r>
        </a:p>
      </dgm:t>
    </dgm:pt>
    <dgm:pt modelId="{4495F7DD-7604-4CBE-9915-B8434512CD4E}" type="parTrans" cxnId="{419A4836-8390-4537-BEFC-E8601648523C}">
      <dgm:prSet/>
      <dgm:spPr/>
      <dgm:t>
        <a:bodyPr/>
        <a:lstStyle/>
        <a:p>
          <a:endParaRPr lang="en-SG" sz="1400"/>
        </a:p>
      </dgm:t>
    </dgm:pt>
    <dgm:pt modelId="{E8C0D622-D73B-4BBA-BC2E-C77408A3AAB7}" type="sibTrans" cxnId="{419A4836-8390-4537-BEFC-E8601648523C}">
      <dgm:prSet/>
      <dgm:spPr/>
      <dgm:t>
        <a:bodyPr/>
        <a:lstStyle/>
        <a:p>
          <a:endParaRPr lang="en-SG" sz="1400"/>
        </a:p>
      </dgm:t>
    </dgm:pt>
    <dgm:pt modelId="{FACE0E7F-4B00-4AB9-BF89-15B85A7D7CFF}" type="pres">
      <dgm:prSet presAssocID="{8943F929-B4D7-4380-911C-DEE4C010FF6F}" presName="Name0" presStyleCnt="0">
        <dgm:presLayoutVars>
          <dgm:dir/>
          <dgm:resizeHandles val="exact"/>
        </dgm:presLayoutVars>
      </dgm:prSet>
      <dgm:spPr/>
    </dgm:pt>
    <dgm:pt modelId="{7D795D84-BE36-4495-A958-FB449EEDAE80}" type="pres">
      <dgm:prSet presAssocID="{A927DFFD-A188-4E23-8CD6-1E989D493AA0}" presName="parTxOnly" presStyleLbl="node1" presStyleIdx="0" presStyleCnt="5">
        <dgm:presLayoutVars>
          <dgm:bulletEnabled val="1"/>
        </dgm:presLayoutVars>
      </dgm:prSet>
      <dgm:spPr/>
    </dgm:pt>
    <dgm:pt modelId="{85A9DD25-D873-4CA1-89FB-45FE68031480}" type="pres">
      <dgm:prSet presAssocID="{9EF25174-F355-4076-87BB-8A5D9847E3ED}" presName="parSpace" presStyleCnt="0"/>
      <dgm:spPr/>
    </dgm:pt>
    <dgm:pt modelId="{51ED629A-88E6-48AC-A3F1-376C9DAD07D3}" type="pres">
      <dgm:prSet presAssocID="{F9A378A2-86C7-42F4-8319-181514934519}" presName="parTxOnly" presStyleLbl="node1" presStyleIdx="1" presStyleCnt="5">
        <dgm:presLayoutVars>
          <dgm:bulletEnabled val="1"/>
        </dgm:presLayoutVars>
      </dgm:prSet>
      <dgm:spPr/>
    </dgm:pt>
    <dgm:pt modelId="{F9BDEED7-A30B-4AA9-A696-A1079E4B3C9B}" type="pres">
      <dgm:prSet presAssocID="{08725B4E-0553-4DD5-A779-63C884CA5DC2}" presName="parSpace" presStyleCnt="0"/>
      <dgm:spPr/>
    </dgm:pt>
    <dgm:pt modelId="{89F2543D-AD0D-415D-BE62-66C8D2605540}" type="pres">
      <dgm:prSet presAssocID="{13C0DA8B-D971-4078-B40D-8E2EE2529C0F}" presName="parTxOnly" presStyleLbl="node1" presStyleIdx="2" presStyleCnt="5">
        <dgm:presLayoutVars>
          <dgm:bulletEnabled val="1"/>
        </dgm:presLayoutVars>
      </dgm:prSet>
      <dgm:spPr/>
    </dgm:pt>
    <dgm:pt modelId="{FF5F7821-B909-4F65-BB41-CB33361306E9}" type="pres">
      <dgm:prSet presAssocID="{F3D8001E-586E-494C-9AAC-A1756C173F3B}" presName="parSpace" presStyleCnt="0"/>
      <dgm:spPr/>
    </dgm:pt>
    <dgm:pt modelId="{F118369A-D441-4747-A3BA-800FAE9ED72D}" type="pres">
      <dgm:prSet presAssocID="{A1C5A32B-8A1C-4534-9D47-B60F42C64234}" presName="parTxOnly" presStyleLbl="node1" presStyleIdx="3" presStyleCnt="5">
        <dgm:presLayoutVars>
          <dgm:bulletEnabled val="1"/>
        </dgm:presLayoutVars>
      </dgm:prSet>
      <dgm:spPr/>
    </dgm:pt>
    <dgm:pt modelId="{6879B39A-432D-429F-BA90-303D01A09C11}" type="pres">
      <dgm:prSet presAssocID="{C78B6E69-98C0-4FA3-8D41-B41FB2EF687B}" presName="parSpace" presStyleCnt="0"/>
      <dgm:spPr/>
    </dgm:pt>
    <dgm:pt modelId="{F466FC99-C70B-488C-92E9-95328B0FB1E9}" type="pres">
      <dgm:prSet presAssocID="{E860054B-9A7F-45B1-88F4-F694D7A3E6FC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AF07DB04-E436-4499-9D05-5D255D0F82CC}" type="presOf" srcId="{A1C5A32B-8A1C-4534-9D47-B60F42C64234}" destId="{F118369A-D441-4747-A3BA-800FAE9ED72D}" srcOrd="0" destOrd="0" presId="urn:microsoft.com/office/officeart/2005/8/layout/hChevron3"/>
    <dgm:cxn modelId="{6B28450B-588D-44F6-86CB-C97D55A30B8F}" srcId="{8943F929-B4D7-4380-911C-DEE4C010FF6F}" destId="{A927DFFD-A188-4E23-8CD6-1E989D493AA0}" srcOrd="0" destOrd="0" parTransId="{2D2E9650-5C9F-4570-9CD6-DC36329F0BAF}" sibTransId="{9EF25174-F355-4076-87BB-8A5D9847E3ED}"/>
    <dgm:cxn modelId="{48DA6D22-4119-4ACE-AA78-513150EC4DEB}" type="presOf" srcId="{E860054B-9A7F-45B1-88F4-F694D7A3E6FC}" destId="{F466FC99-C70B-488C-92E9-95328B0FB1E9}" srcOrd="0" destOrd="0" presId="urn:microsoft.com/office/officeart/2005/8/layout/hChevron3"/>
    <dgm:cxn modelId="{419A4836-8390-4537-BEFC-E8601648523C}" srcId="{8943F929-B4D7-4380-911C-DEE4C010FF6F}" destId="{E860054B-9A7F-45B1-88F4-F694D7A3E6FC}" srcOrd="4" destOrd="0" parTransId="{4495F7DD-7604-4CBE-9915-B8434512CD4E}" sibTransId="{E8C0D622-D73B-4BBA-BC2E-C77408A3AAB7}"/>
    <dgm:cxn modelId="{7494DF6B-EB4E-4069-ABD3-06F920E428B1}" type="presOf" srcId="{8943F929-B4D7-4380-911C-DEE4C010FF6F}" destId="{FACE0E7F-4B00-4AB9-BF89-15B85A7D7CFF}" srcOrd="0" destOrd="0" presId="urn:microsoft.com/office/officeart/2005/8/layout/hChevron3"/>
    <dgm:cxn modelId="{963CEE78-C56C-4B0F-87E7-82B385622CFF}" type="presOf" srcId="{A927DFFD-A188-4E23-8CD6-1E989D493AA0}" destId="{7D795D84-BE36-4495-A958-FB449EEDAE80}" srcOrd="0" destOrd="0" presId="urn:microsoft.com/office/officeart/2005/8/layout/hChevron3"/>
    <dgm:cxn modelId="{39EEE084-013A-4AA3-9B1A-4039C3EE4ACB}" type="presOf" srcId="{13C0DA8B-D971-4078-B40D-8E2EE2529C0F}" destId="{89F2543D-AD0D-415D-BE62-66C8D2605540}" srcOrd="0" destOrd="0" presId="urn:microsoft.com/office/officeart/2005/8/layout/hChevron3"/>
    <dgm:cxn modelId="{07EF978C-3576-4657-8AE1-FA562AE0D85D}" srcId="{8943F929-B4D7-4380-911C-DEE4C010FF6F}" destId="{13C0DA8B-D971-4078-B40D-8E2EE2529C0F}" srcOrd="2" destOrd="0" parTransId="{112CB081-F4BD-4113-918E-7AB4A754DD6C}" sibTransId="{F3D8001E-586E-494C-9AAC-A1756C173F3B}"/>
    <dgm:cxn modelId="{B23849A6-90E1-427E-B6AD-EC69AA7EF369}" srcId="{8943F929-B4D7-4380-911C-DEE4C010FF6F}" destId="{A1C5A32B-8A1C-4534-9D47-B60F42C64234}" srcOrd="3" destOrd="0" parTransId="{D5E201CC-AA21-429F-9776-59021C60766F}" sibTransId="{C78B6E69-98C0-4FA3-8D41-B41FB2EF687B}"/>
    <dgm:cxn modelId="{03085ED3-E5FF-4F00-B6A0-48D7734FC87B}" type="presOf" srcId="{F9A378A2-86C7-42F4-8319-181514934519}" destId="{51ED629A-88E6-48AC-A3F1-376C9DAD07D3}" srcOrd="0" destOrd="0" presId="urn:microsoft.com/office/officeart/2005/8/layout/hChevron3"/>
    <dgm:cxn modelId="{607979D9-21F9-48AF-AD73-65B7E9FE4925}" srcId="{8943F929-B4D7-4380-911C-DEE4C010FF6F}" destId="{F9A378A2-86C7-42F4-8319-181514934519}" srcOrd="1" destOrd="0" parTransId="{5EE170AC-8E95-4F74-9211-9CE45CC8E768}" sibTransId="{08725B4E-0553-4DD5-A779-63C884CA5DC2}"/>
    <dgm:cxn modelId="{68648A64-1F6B-4193-AAF8-FB30927D2A5E}" type="presParOf" srcId="{FACE0E7F-4B00-4AB9-BF89-15B85A7D7CFF}" destId="{7D795D84-BE36-4495-A958-FB449EEDAE80}" srcOrd="0" destOrd="0" presId="urn:microsoft.com/office/officeart/2005/8/layout/hChevron3"/>
    <dgm:cxn modelId="{302DA02A-E87B-4A3D-9FB4-315992EA8BB7}" type="presParOf" srcId="{FACE0E7F-4B00-4AB9-BF89-15B85A7D7CFF}" destId="{85A9DD25-D873-4CA1-89FB-45FE68031480}" srcOrd="1" destOrd="0" presId="urn:microsoft.com/office/officeart/2005/8/layout/hChevron3"/>
    <dgm:cxn modelId="{D3E58A69-ADD5-4E82-918D-2B52BC3B88C0}" type="presParOf" srcId="{FACE0E7F-4B00-4AB9-BF89-15B85A7D7CFF}" destId="{51ED629A-88E6-48AC-A3F1-376C9DAD07D3}" srcOrd="2" destOrd="0" presId="urn:microsoft.com/office/officeart/2005/8/layout/hChevron3"/>
    <dgm:cxn modelId="{6B42FC2B-3ABC-423F-A5E7-CB04FC9A56E5}" type="presParOf" srcId="{FACE0E7F-4B00-4AB9-BF89-15B85A7D7CFF}" destId="{F9BDEED7-A30B-4AA9-A696-A1079E4B3C9B}" srcOrd="3" destOrd="0" presId="urn:microsoft.com/office/officeart/2005/8/layout/hChevron3"/>
    <dgm:cxn modelId="{999F1F48-4836-4C07-9788-EE76DF1432B0}" type="presParOf" srcId="{FACE0E7F-4B00-4AB9-BF89-15B85A7D7CFF}" destId="{89F2543D-AD0D-415D-BE62-66C8D2605540}" srcOrd="4" destOrd="0" presId="urn:microsoft.com/office/officeart/2005/8/layout/hChevron3"/>
    <dgm:cxn modelId="{AC80F96F-EC11-43B4-B81F-3F1C24C7C540}" type="presParOf" srcId="{FACE0E7F-4B00-4AB9-BF89-15B85A7D7CFF}" destId="{FF5F7821-B909-4F65-BB41-CB33361306E9}" srcOrd="5" destOrd="0" presId="urn:microsoft.com/office/officeart/2005/8/layout/hChevron3"/>
    <dgm:cxn modelId="{BE114F35-1672-421E-8CF3-72949AD2C3ED}" type="presParOf" srcId="{FACE0E7F-4B00-4AB9-BF89-15B85A7D7CFF}" destId="{F118369A-D441-4747-A3BA-800FAE9ED72D}" srcOrd="6" destOrd="0" presId="urn:microsoft.com/office/officeart/2005/8/layout/hChevron3"/>
    <dgm:cxn modelId="{2269A8B1-FE6D-46BE-BB37-1A49BD6B4827}" type="presParOf" srcId="{FACE0E7F-4B00-4AB9-BF89-15B85A7D7CFF}" destId="{6879B39A-432D-429F-BA90-303D01A09C11}" srcOrd="7" destOrd="0" presId="urn:microsoft.com/office/officeart/2005/8/layout/hChevron3"/>
    <dgm:cxn modelId="{00396E55-71A4-4EC6-B947-08B4A4CBBD27}" type="presParOf" srcId="{FACE0E7F-4B00-4AB9-BF89-15B85A7D7CFF}" destId="{F466FC99-C70B-488C-92E9-95328B0FB1E9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A92E46-56DA-4ECB-A103-35175107D489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903E7E78-2F57-4CAB-AD43-094A2942E6A4}">
      <dgm:prSet phldrT="[Text]" custT="1"/>
      <dgm:spPr/>
      <dgm:t>
        <a:bodyPr/>
        <a:lstStyle/>
        <a:p>
          <a:r>
            <a:rPr lang="en-SG" sz="1800" dirty="0">
              <a:solidFill>
                <a:schemeClr val="tx1">
                  <a:lumMod val="75000"/>
                </a:schemeClr>
              </a:solidFill>
            </a:rPr>
            <a:t>Train size: 75%, Test size: 25%</a:t>
          </a:r>
        </a:p>
      </dgm:t>
    </dgm:pt>
    <dgm:pt modelId="{4E4729A2-4B3D-411F-92B9-28508AFD6A15}" type="parTrans" cxnId="{202F0147-2D58-44B6-B51D-2683CD5F5AA4}">
      <dgm:prSet/>
      <dgm:spPr/>
      <dgm:t>
        <a:bodyPr/>
        <a:lstStyle/>
        <a:p>
          <a:endParaRPr lang="en-SG"/>
        </a:p>
      </dgm:t>
    </dgm:pt>
    <dgm:pt modelId="{BFA26B80-C880-4077-8379-011A29A2C43D}" type="sibTrans" cxnId="{202F0147-2D58-44B6-B51D-2683CD5F5AA4}">
      <dgm:prSet/>
      <dgm:spPr/>
      <dgm:t>
        <a:bodyPr/>
        <a:lstStyle/>
        <a:p>
          <a:endParaRPr lang="en-SG"/>
        </a:p>
      </dgm:t>
    </dgm:pt>
    <dgm:pt modelId="{A3A1B1DD-B685-47C2-BC90-C6F99C6E3C92}">
      <dgm:prSet phldrT="[Text]" custT="1"/>
      <dgm:spPr/>
      <dgm:t>
        <a:bodyPr/>
        <a:lstStyle/>
        <a:p>
          <a:r>
            <a:rPr lang="en-SG" sz="1800" dirty="0">
              <a:solidFill>
                <a:schemeClr val="tx1">
                  <a:lumMod val="75000"/>
                </a:schemeClr>
              </a:solidFill>
            </a:rPr>
            <a:t>RandomizedSearchCV</a:t>
          </a:r>
        </a:p>
        <a:p>
          <a:r>
            <a:rPr lang="en-SG" sz="1800" i="1" dirty="0">
              <a:solidFill>
                <a:schemeClr val="tx1">
                  <a:lumMod val="75000"/>
                </a:schemeClr>
              </a:solidFill>
            </a:rPr>
            <a:t>(1000 iteration, 3CV)</a:t>
          </a:r>
        </a:p>
      </dgm:t>
    </dgm:pt>
    <dgm:pt modelId="{09497D89-D4E4-4BAC-859D-F9A61FFDDC16}" type="parTrans" cxnId="{FB85DEC2-2632-4BDE-B721-4B59A4D5B2CE}">
      <dgm:prSet/>
      <dgm:spPr/>
      <dgm:t>
        <a:bodyPr/>
        <a:lstStyle/>
        <a:p>
          <a:endParaRPr lang="en-SG"/>
        </a:p>
      </dgm:t>
    </dgm:pt>
    <dgm:pt modelId="{694648A1-9189-4C9D-9626-AFEC4B653FD2}" type="sibTrans" cxnId="{FB85DEC2-2632-4BDE-B721-4B59A4D5B2CE}">
      <dgm:prSet/>
      <dgm:spPr/>
      <dgm:t>
        <a:bodyPr/>
        <a:lstStyle/>
        <a:p>
          <a:endParaRPr lang="en-SG"/>
        </a:p>
      </dgm:t>
    </dgm:pt>
    <dgm:pt modelId="{E250E8B2-FD32-4B19-A41D-3D3539E5ABEF}">
      <dgm:prSet phldrT="[Text]" custT="1"/>
      <dgm:spPr/>
      <dgm:t>
        <a:bodyPr/>
        <a:lstStyle/>
        <a:p>
          <a:pPr algn="l"/>
          <a:r>
            <a:rPr lang="en-SG" sz="2000" dirty="0">
              <a:solidFill>
                <a:schemeClr val="tx1">
                  <a:lumMod val="75000"/>
                </a:schemeClr>
              </a:solidFill>
            </a:rPr>
            <a:t>Trained Model</a:t>
          </a:r>
        </a:p>
        <a:p>
          <a:pPr algn="l"/>
          <a:r>
            <a:rPr lang="en-SG" sz="800" b="0" dirty="0">
              <a:solidFill>
                <a:schemeClr val="tx1">
                  <a:lumMod val="75000"/>
                </a:schemeClr>
              </a:solidFill>
            </a:rPr>
            <a:t>1</a:t>
          </a:r>
          <a:r>
            <a:rPr lang="en-SG" sz="1000" b="0" dirty="0">
              <a:solidFill>
                <a:schemeClr val="tx1">
                  <a:lumMod val="75000"/>
                </a:schemeClr>
              </a:solidFill>
            </a:rPr>
            <a:t>. Logistic Regression</a:t>
          </a:r>
        </a:p>
        <a:p>
          <a:pPr algn="l"/>
          <a:r>
            <a:rPr lang="en-SG" sz="1000" b="0" dirty="0">
              <a:solidFill>
                <a:schemeClr val="tx1">
                  <a:lumMod val="75000"/>
                </a:schemeClr>
              </a:solidFill>
            </a:rPr>
            <a:t>2. K </a:t>
          </a:r>
          <a:r>
            <a:rPr lang="en-SG" sz="1000" b="0" dirty="0" err="1">
              <a:solidFill>
                <a:schemeClr val="tx1">
                  <a:lumMod val="75000"/>
                </a:schemeClr>
              </a:solidFill>
            </a:rPr>
            <a:t>Neighbors</a:t>
          </a:r>
          <a:r>
            <a:rPr lang="en-SG" sz="1000" b="0" dirty="0">
              <a:solidFill>
                <a:schemeClr val="tx1">
                  <a:lumMod val="75000"/>
                </a:schemeClr>
              </a:solidFill>
            </a:rPr>
            <a:t> Classifier</a:t>
          </a:r>
        </a:p>
        <a:p>
          <a:pPr algn="l"/>
          <a:r>
            <a:rPr lang="en-SG" sz="1000" b="0" dirty="0">
              <a:solidFill>
                <a:schemeClr val="tx1">
                  <a:lumMod val="75000"/>
                </a:schemeClr>
              </a:solidFill>
            </a:rPr>
            <a:t>3. Decision Tree Classifier</a:t>
          </a:r>
        </a:p>
        <a:p>
          <a:pPr algn="l"/>
          <a:r>
            <a:rPr lang="en-SG" sz="1000" b="0" dirty="0">
              <a:solidFill>
                <a:schemeClr val="tx1">
                  <a:lumMod val="75000"/>
                </a:schemeClr>
              </a:solidFill>
            </a:rPr>
            <a:t>4. Support Vector Classifier</a:t>
          </a:r>
        </a:p>
        <a:p>
          <a:pPr algn="l"/>
          <a:r>
            <a:rPr lang="en-SG" sz="1000" b="0" dirty="0">
              <a:solidFill>
                <a:schemeClr val="tx1">
                  <a:lumMod val="75000"/>
                </a:schemeClr>
              </a:solidFill>
            </a:rPr>
            <a:t>5. Multinomial Naive Bayes Classifier</a:t>
          </a:r>
        </a:p>
        <a:p>
          <a:pPr algn="l"/>
          <a:r>
            <a:rPr lang="en-SG" sz="1000" b="0" dirty="0">
              <a:solidFill>
                <a:schemeClr val="tx1">
                  <a:lumMod val="75000"/>
                </a:schemeClr>
              </a:solidFill>
            </a:rPr>
            <a:t>6. Random Forest Classifier</a:t>
          </a:r>
        </a:p>
        <a:p>
          <a:pPr algn="l"/>
          <a:r>
            <a:rPr lang="en-SG" sz="1000" b="0" dirty="0">
              <a:solidFill>
                <a:schemeClr val="tx1">
                  <a:lumMod val="75000"/>
                </a:schemeClr>
              </a:solidFill>
            </a:rPr>
            <a:t>7. Stacking (Voting)</a:t>
          </a:r>
        </a:p>
        <a:p>
          <a:pPr algn="l"/>
          <a:r>
            <a:rPr lang="en-SG" sz="1000" b="0" dirty="0">
              <a:solidFill>
                <a:schemeClr val="tx1">
                  <a:lumMod val="75000"/>
                </a:schemeClr>
              </a:solidFill>
            </a:rPr>
            <a:t>8. Bagging</a:t>
          </a:r>
        </a:p>
        <a:p>
          <a:pPr algn="l"/>
          <a:r>
            <a:rPr lang="en-US" sz="1000" b="0" dirty="0">
              <a:solidFill>
                <a:schemeClr val="tx1">
                  <a:lumMod val="75000"/>
                </a:schemeClr>
              </a:solidFill>
            </a:rPr>
            <a:t>9. Boosting (ADA Boost and Gradient Boost</a:t>
          </a:r>
          <a:endParaRPr lang="en-US" sz="2800" b="0" dirty="0">
            <a:solidFill>
              <a:schemeClr val="tx1">
                <a:lumMod val="75000"/>
              </a:schemeClr>
            </a:solidFill>
          </a:endParaRPr>
        </a:p>
      </dgm:t>
    </dgm:pt>
    <dgm:pt modelId="{1B5E7D61-AD62-4320-9C82-25574A4DD45B}" type="parTrans" cxnId="{F905EFD7-C716-4042-8D07-7BE945758416}">
      <dgm:prSet/>
      <dgm:spPr/>
      <dgm:t>
        <a:bodyPr/>
        <a:lstStyle/>
        <a:p>
          <a:endParaRPr lang="en-SG"/>
        </a:p>
      </dgm:t>
    </dgm:pt>
    <dgm:pt modelId="{5FCD9D79-B0C9-4C24-A01B-2C9B60CAE132}" type="sibTrans" cxnId="{F905EFD7-C716-4042-8D07-7BE945758416}">
      <dgm:prSet/>
      <dgm:spPr/>
      <dgm:t>
        <a:bodyPr/>
        <a:lstStyle/>
        <a:p>
          <a:endParaRPr lang="en-SG"/>
        </a:p>
      </dgm:t>
    </dgm:pt>
    <dgm:pt modelId="{2479EDC2-AEA6-489E-B12C-7D5717D62415}">
      <dgm:prSet phldrT="[Text]" custT="1"/>
      <dgm:spPr/>
      <dgm:t>
        <a:bodyPr/>
        <a:lstStyle/>
        <a:p>
          <a:r>
            <a:rPr lang="en-SG" sz="1800" dirty="0">
              <a:solidFill>
                <a:schemeClr val="tx1">
                  <a:lumMod val="75000"/>
                </a:schemeClr>
              </a:solidFill>
            </a:rPr>
            <a:t>GridsearchCV on top 3 models</a:t>
          </a:r>
        </a:p>
      </dgm:t>
    </dgm:pt>
    <dgm:pt modelId="{1FA11756-C232-4960-B474-84BCAC112010}" type="parTrans" cxnId="{CE0B25EF-69DE-4095-8C0B-FD50E462B655}">
      <dgm:prSet/>
      <dgm:spPr/>
      <dgm:t>
        <a:bodyPr/>
        <a:lstStyle/>
        <a:p>
          <a:endParaRPr lang="en-SG"/>
        </a:p>
      </dgm:t>
    </dgm:pt>
    <dgm:pt modelId="{F87B8768-095D-44F1-82AB-3E49C7D27D1B}" type="sibTrans" cxnId="{CE0B25EF-69DE-4095-8C0B-FD50E462B655}">
      <dgm:prSet/>
      <dgm:spPr/>
      <dgm:t>
        <a:bodyPr/>
        <a:lstStyle/>
        <a:p>
          <a:endParaRPr lang="en-SG"/>
        </a:p>
      </dgm:t>
    </dgm:pt>
    <dgm:pt modelId="{D21FE1A0-5924-4923-904D-C747975B4CE0}">
      <dgm:prSet phldrT="[Text]" custT="1"/>
      <dgm:spPr/>
      <dgm:t>
        <a:bodyPr/>
        <a:lstStyle/>
        <a:p>
          <a:r>
            <a:rPr lang="en-SG" sz="1800" dirty="0"/>
            <a:t>Best Model</a:t>
          </a:r>
        </a:p>
      </dgm:t>
    </dgm:pt>
    <dgm:pt modelId="{74CD49FD-7980-4E5F-B9B9-3908F7BFCC3B}" type="parTrans" cxnId="{CB35030D-41D4-4476-BB57-406FC427E5F0}">
      <dgm:prSet/>
      <dgm:spPr/>
      <dgm:t>
        <a:bodyPr/>
        <a:lstStyle/>
        <a:p>
          <a:endParaRPr lang="en-SG"/>
        </a:p>
      </dgm:t>
    </dgm:pt>
    <dgm:pt modelId="{BD372050-F149-4890-B4B4-020F0FD93C05}" type="sibTrans" cxnId="{CB35030D-41D4-4476-BB57-406FC427E5F0}">
      <dgm:prSet/>
      <dgm:spPr/>
      <dgm:t>
        <a:bodyPr/>
        <a:lstStyle/>
        <a:p>
          <a:endParaRPr lang="en-SG"/>
        </a:p>
      </dgm:t>
    </dgm:pt>
    <dgm:pt modelId="{4F948A4B-C620-4564-AA9B-3A3E0FECA798}" type="pres">
      <dgm:prSet presAssocID="{D7A92E46-56DA-4ECB-A103-35175107D489}" presName="Name0" presStyleCnt="0">
        <dgm:presLayoutVars>
          <dgm:chMax val="7"/>
          <dgm:chPref val="5"/>
        </dgm:presLayoutVars>
      </dgm:prSet>
      <dgm:spPr/>
    </dgm:pt>
    <dgm:pt modelId="{4F86593C-0439-4EC0-82B1-5E27D63FB546}" type="pres">
      <dgm:prSet presAssocID="{D7A92E46-56DA-4ECB-A103-35175107D489}" presName="arrowNode" presStyleLbl="node1" presStyleIdx="0" presStyleCnt="1" custLinFactNeighborX="-455" custLinFactNeighborY="20887"/>
      <dgm:spPr/>
    </dgm:pt>
    <dgm:pt modelId="{1F3D8F11-913F-4783-98A3-3DF6265484BA}" type="pres">
      <dgm:prSet presAssocID="{903E7E78-2F57-4CAB-AD43-094A2942E6A4}" presName="txNode1" presStyleLbl="revTx" presStyleIdx="0" presStyleCnt="5">
        <dgm:presLayoutVars>
          <dgm:bulletEnabled val="1"/>
        </dgm:presLayoutVars>
      </dgm:prSet>
      <dgm:spPr/>
    </dgm:pt>
    <dgm:pt modelId="{45D06BD2-05D4-4B15-A079-EAAE70030F39}" type="pres">
      <dgm:prSet presAssocID="{A3A1B1DD-B685-47C2-BC90-C6F99C6E3C92}" presName="txNode2" presStyleLbl="revTx" presStyleIdx="1" presStyleCnt="5" custLinFactNeighborX="-570" custLinFactNeighborY="-17003">
        <dgm:presLayoutVars>
          <dgm:bulletEnabled val="1"/>
        </dgm:presLayoutVars>
      </dgm:prSet>
      <dgm:spPr/>
    </dgm:pt>
    <dgm:pt modelId="{AF37F631-4C57-4EF4-849D-FBF0FB3D4AA0}" type="pres">
      <dgm:prSet presAssocID="{694648A1-9189-4C9D-9626-AFEC4B653FD2}" presName="dotNode2" presStyleCnt="0"/>
      <dgm:spPr/>
    </dgm:pt>
    <dgm:pt modelId="{8C5F4485-262A-4A2F-923F-C06CC60B65F6}" type="pres">
      <dgm:prSet presAssocID="{694648A1-9189-4C9D-9626-AFEC4B653FD2}" presName="dotRepeatNode" presStyleLbl="fgShp" presStyleIdx="0" presStyleCnt="3"/>
      <dgm:spPr/>
    </dgm:pt>
    <dgm:pt modelId="{B909441C-1C31-4F88-B411-74A72BC2DBE1}" type="pres">
      <dgm:prSet presAssocID="{E250E8B2-FD32-4B19-A41D-3D3539E5ABEF}" presName="txNode3" presStyleLbl="revTx" presStyleIdx="2" presStyleCnt="5" custLinFactY="9452" custLinFactNeighborX="504" custLinFactNeighborY="100000">
        <dgm:presLayoutVars>
          <dgm:bulletEnabled val="1"/>
        </dgm:presLayoutVars>
      </dgm:prSet>
      <dgm:spPr/>
    </dgm:pt>
    <dgm:pt modelId="{1F0B9644-9B01-4915-A60E-1BF6CE8623D9}" type="pres">
      <dgm:prSet presAssocID="{5FCD9D79-B0C9-4C24-A01B-2C9B60CAE132}" presName="dotNode3" presStyleCnt="0"/>
      <dgm:spPr/>
    </dgm:pt>
    <dgm:pt modelId="{E2155185-E0F4-4149-A435-B92E2BD095FF}" type="pres">
      <dgm:prSet presAssocID="{5FCD9D79-B0C9-4C24-A01B-2C9B60CAE132}" presName="dotRepeatNode" presStyleLbl="fgShp" presStyleIdx="1" presStyleCnt="3"/>
      <dgm:spPr/>
    </dgm:pt>
    <dgm:pt modelId="{2506B181-4566-4755-8D96-EE2E46C9C6F2}" type="pres">
      <dgm:prSet presAssocID="{2479EDC2-AEA6-489E-B12C-7D5717D62415}" presName="txNode4" presStyleLbl="revTx" presStyleIdx="3" presStyleCnt="5" custScaleX="147053" custScaleY="81563" custLinFactNeighborX="28511" custLinFactNeighborY="-7520">
        <dgm:presLayoutVars>
          <dgm:bulletEnabled val="1"/>
        </dgm:presLayoutVars>
      </dgm:prSet>
      <dgm:spPr/>
    </dgm:pt>
    <dgm:pt modelId="{FB4EAD9F-F08F-423F-923E-F8AF3666AC75}" type="pres">
      <dgm:prSet presAssocID="{F87B8768-095D-44F1-82AB-3E49C7D27D1B}" presName="dotNode4" presStyleCnt="0"/>
      <dgm:spPr/>
    </dgm:pt>
    <dgm:pt modelId="{6CDBE58E-41F8-4DFA-A4B6-7F3CBDFA1534}" type="pres">
      <dgm:prSet presAssocID="{F87B8768-095D-44F1-82AB-3E49C7D27D1B}" presName="dotRepeatNode" presStyleLbl="fgShp" presStyleIdx="2" presStyleCnt="3"/>
      <dgm:spPr/>
    </dgm:pt>
    <dgm:pt modelId="{2EAD58C0-1FB5-4355-B28A-AD9C3A9289FF}" type="pres">
      <dgm:prSet presAssocID="{D21FE1A0-5924-4923-904D-C747975B4CE0}" presName="txNode5" presStyleLbl="revTx" presStyleIdx="4" presStyleCnt="5" custLinFactNeighborX="25924" custLinFactNeighborY="-6132">
        <dgm:presLayoutVars>
          <dgm:bulletEnabled val="1"/>
        </dgm:presLayoutVars>
      </dgm:prSet>
      <dgm:spPr/>
    </dgm:pt>
  </dgm:ptLst>
  <dgm:cxnLst>
    <dgm:cxn modelId="{84959E03-01D4-4014-B1F2-2BC4AC42893E}" type="presOf" srcId="{903E7E78-2F57-4CAB-AD43-094A2942E6A4}" destId="{1F3D8F11-913F-4783-98A3-3DF6265484BA}" srcOrd="0" destOrd="0" presId="urn:microsoft.com/office/officeart/2009/3/layout/DescendingProcess"/>
    <dgm:cxn modelId="{CB35030D-41D4-4476-BB57-406FC427E5F0}" srcId="{D7A92E46-56DA-4ECB-A103-35175107D489}" destId="{D21FE1A0-5924-4923-904D-C747975B4CE0}" srcOrd="4" destOrd="0" parTransId="{74CD49FD-7980-4E5F-B9B9-3908F7BFCC3B}" sibTransId="{BD372050-F149-4890-B4B4-020F0FD93C05}"/>
    <dgm:cxn modelId="{9E02B220-F20E-46A1-AC87-62712C999354}" type="presOf" srcId="{A3A1B1DD-B685-47C2-BC90-C6F99C6E3C92}" destId="{45D06BD2-05D4-4B15-A079-EAAE70030F39}" srcOrd="0" destOrd="0" presId="urn:microsoft.com/office/officeart/2009/3/layout/DescendingProcess"/>
    <dgm:cxn modelId="{420E5133-8D7C-4F49-83CD-FFAA80D45BB8}" type="presOf" srcId="{F87B8768-095D-44F1-82AB-3E49C7D27D1B}" destId="{6CDBE58E-41F8-4DFA-A4B6-7F3CBDFA1534}" srcOrd="0" destOrd="0" presId="urn:microsoft.com/office/officeart/2009/3/layout/DescendingProcess"/>
    <dgm:cxn modelId="{202F0147-2D58-44B6-B51D-2683CD5F5AA4}" srcId="{D7A92E46-56DA-4ECB-A103-35175107D489}" destId="{903E7E78-2F57-4CAB-AD43-094A2942E6A4}" srcOrd="0" destOrd="0" parTransId="{4E4729A2-4B3D-411F-92B9-28508AFD6A15}" sibTransId="{BFA26B80-C880-4077-8379-011A29A2C43D}"/>
    <dgm:cxn modelId="{1975E169-B44E-4F54-B572-E0B095DE28F8}" type="presOf" srcId="{D7A92E46-56DA-4ECB-A103-35175107D489}" destId="{4F948A4B-C620-4564-AA9B-3A3E0FECA798}" srcOrd="0" destOrd="0" presId="urn:microsoft.com/office/officeart/2009/3/layout/DescendingProcess"/>
    <dgm:cxn modelId="{B583EF8F-2906-44BA-9A21-583E4E0DC9F2}" type="presOf" srcId="{D21FE1A0-5924-4923-904D-C747975B4CE0}" destId="{2EAD58C0-1FB5-4355-B28A-AD9C3A9289FF}" srcOrd="0" destOrd="0" presId="urn:microsoft.com/office/officeart/2009/3/layout/DescendingProcess"/>
    <dgm:cxn modelId="{BB547DC2-9F4C-41F8-B9A2-E950FBF571AC}" type="presOf" srcId="{5FCD9D79-B0C9-4C24-A01B-2C9B60CAE132}" destId="{E2155185-E0F4-4149-A435-B92E2BD095FF}" srcOrd="0" destOrd="0" presId="urn:microsoft.com/office/officeart/2009/3/layout/DescendingProcess"/>
    <dgm:cxn modelId="{FB85DEC2-2632-4BDE-B721-4B59A4D5B2CE}" srcId="{D7A92E46-56DA-4ECB-A103-35175107D489}" destId="{A3A1B1DD-B685-47C2-BC90-C6F99C6E3C92}" srcOrd="1" destOrd="0" parTransId="{09497D89-D4E4-4BAC-859D-F9A61FFDDC16}" sibTransId="{694648A1-9189-4C9D-9626-AFEC4B653FD2}"/>
    <dgm:cxn modelId="{542E70CD-9A94-444A-BB64-8A0396FD6F99}" type="presOf" srcId="{E250E8B2-FD32-4B19-A41D-3D3539E5ABEF}" destId="{B909441C-1C31-4F88-B411-74A72BC2DBE1}" srcOrd="0" destOrd="0" presId="urn:microsoft.com/office/officeart/2009/3/layout/DescendingProcess"/>
    <dgm:cxn modelId="{82A368D0-1FF7-4997-A9F0-61AE8622C884}" type="presOf" srcId="{2479EDC2-AEA6-489E-B12C-7D5717D62415}" destId="{2506B181-4566-4755-8D96-EE2E46C9C6F2}" srcOrd="0" destOrd="0" presId="urn:microsoft.com/office/officeart/2009/3/layout/DescendingProcess"/>
    <dgm:cxn modelId="{F905EFD7-C716-4042-8D07-7BE945758416}" srcId="{D7A92E46-56DA-4ECB-A103-35175107D489}" destId="{E250E8B2-FD32-4B19-A41D-3D3539E5ABEF}" srcOrd="2" destOrd="0" parTransId="{1B5E7D61-AD62-4320-9C82-25574A4DD45B}" sibTransId="{5FCD9D79-B0C9-4C24-A01B-2C9B60CAE132}"/>
    <dgm:cxn modelId="{CE0B25EF-69DE-4095-8C0B-FD50E462B655}" srcId="{D7A92E46-56DA-4ECB-A103-35175107D489}" destId="{2479EDC2-AEA6-489E-B12C-7D5717D62415}" srcOrd="3" destOrd="0" parTransId="{1FA11756-C232-4960-B474-84BCAC112010}" sibTransId="{F87B8768-095D-44F1-82AB-3E49C7D27D1B}"/>
    <dgm:cxn modelId="{B5E54CFC-8566-4FC5-93EA-2B7EABBBA34E}" type="presOf" srcId="{694648A1-9189-4C9D-9626-AFEC4B653FD2}" destId="{8C5F4485-262A-4A2F-923F-C06CC60B65F6}" srcOrd="0" destOrd="0" presId="urn:microsoft.com/office/officeart/2009/3/layout/DescendingProcess"/>
    <dgm:cxn modelId="{47148562-F72D-451B-8FD4-F147CEBCFD67}" type="presParOf" srcId="{4F948A4B-C620-4564-AA9B-3A3E0FECA798}" destId="{4F86593C-0439-4EC0-82B1-5E27D63FB546}" srcOrd="0" destOrd="0" presId="urn:microsoft.com/office/officeart/2009/3/layout/DescendingProcess"/>
    <dgm:cxn modelId="{F272CBFB-249E-4F83-B324-1A3144F799E1}" type="presParOf" srcId="{4F948A4B-C620-4564-AA9B-3A3E0FECA798}" destId="{1F3D8F11-913F-4783-98A3-3DF6265484BA}" srcOrd="1" destOrd="0" presId="urn:microsoft.com/office/officeart/2009/3/layout/DescendingProcess"/>
    <dgm:cxn modelId="{DE467012-3EC2-4032-B196-F0A345134238}" type="presParOf" srcId="{4F948A4B-C620-4564-AA9B-3A3E0FECA798}" destId="{45D06BD2-05D4-4B15-A079-EAAE70030F39}" srcOrd="2" destOrd="0" presId="urn:microsoft.com/office/officeart/2009/3/layout/DescendingProcess"/>
    <dgm:cxn modelId="{4FDA7AAB-0B59-437D-955C-FB2B7985A237}" type="presParOf" srcId="{4F948A4B-C620-4564-AA9B-3A3E0FECA798}" destId="{AF37F631-4C57-4EF4-849D-FBF0FB3D4AA0}" srcOrd="3" destOrd="0" presId="urn:microsoft.com/office/officeart/2009/3/layout/DescendingProcess"/>
    <dgm:cxn modelId="{D84906F2-0D37-4F1E-8569-1AE610FA0325}" type="presParOf" srcId="{AF37F631-4C57-4EF4-849D-FBF0FB3D4AA0}" destId="{8C5F4485-262A-4A2F-923F-C06CC60B65F6}" srcOrd="0" destOrd="0" presId="urn:microsoft.com/office/officeart/2009/3/layout/DescendingProcess"/>
    <dgm:cxn modelId="{702937DF-611B-4FDB-A317-AFC61B8F2C43}" type="presParOf" srcId="{4F948A4B-C620-4564-AA9B-3A3E0FECA798}" destId="{B909441C-1C31-4F88-B411-74A72BC2DBE1}" srcOrd="4" destOrd="0" presId="urn:microsoft.com/office/officeart/2009/3/layout/DescendingProcess"/>
    <dgm:cxn modelId="{7A434476-03C9-4996-B348-0E7F522676AD}" type="presParOf" srcId="{4F948A4B-C620-4564-AA9B-3A3E0FECA798}" destId="{1F0B9644-9B01-4915-A60E-1BF6CE8623D9}" srcOrd="5" destOrd="0" presId="urn:microsoft.com/office/officeart/2009/3/layout/DescendingProcess"/>
    <dgm:cxn modelId="{631E4922-9ED2-4416-8C4A-5691901812D4}" type="presParOf" srcId="{1F0B9644-9B01-4915-A60E-1BF6CE8623D9}" destId="{E2155185-E0F4-4149-A435-B92E2BD095FF}" srcOrd="0" destOrd="0" presId="urn:microsoft.com/office/officeart/2009/3/layout/DescendingProcess"/>
    <dgm:cxn modelId="{467731D4-E0FB-49C9-B5E4-1A5D01767224}" type="presParOf" srcId="{4F948A4B-C620-4564-AA9B-3A3E0FECA798}" destId="{2506B181-4566-4755-8D96-EE2E46C9C6F2}" srcOrd="6" destOrd="0" presId="urn:microsoft.com/office/officeart/2009/3/layout/DescendingProcess"/>
    <dgm:cxn modelId="{89392EA0-BE1C-4C6E-A88A-1D258860F7D1}" type="presParOf" srcId="{4F948A4B-C620-4564-AA9B-3A3E0FECA798}" destId="{FB4EAD9F-F08F-423F-923E-F8AF3666AC75}" srcOrd="7" destOrd="0" presId="urn:microsoft.com/office/officeart/2009/3/layout/DescendingProcess"/>
    <dgm:cxn modelId="{9400865B-3732-4F37-8193-D83843670202}" type="presParOf" srcId="{FB4EAD9F-F08F-423F-923E-F8AF3666AC75}" destId="{6CDBE58E-41F8-4DFA-A4B6-7F3CBDFA1534}" srcOrd="0" destOrd="0" presId="urn:microsoft.com/office/officeart/2009/3/layout/DescendingProcess"/>
    <dgm:cxn modelId="{AC3B5336-7BB9-4263-8B8C-998A8725DE7B}" type="presParOf" srcId="{4F948A4B-C620-4564-AA9B-3A3E0FECA798}" destId="{2EAD58C0-1FB5-4355-B28A-AD9C3A9289FF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95D84-BE36-4495-A958-FB449EEDAE80}">
      <dsp:nvSpPr>
        <dsp:cNvPr id="0" name=""/>
        <dsp:cNvSpPr/>
      </dsp:nvSpPr>
      <dsp:spPr>
        <a:xfrm>
          <a:off x="1284" y="63486"/>
          <a:ext cx="2505429" cy="100217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Web Scrapping &amp; Cleaning</a:t>
          </a:r>
        </a:p>
      </dsp:txBody>
      <dsp:txXfrm>
        <a:off x="1284" y="63486"/>
        <a:ext cx="2254886" cy="1002171"/>
      </dsp:txXfrm>
    </dsp:sp>
    <dsp:sp modelId="{51ED629A-88E6-48AC-A3F1-376C9DAD07D3}">
      <dsp:nvSpPr>
        <dsp:cNvPr id="0" name=""/>
        <dsp:cNvSpPr/>
      </dsp:nvSpPr>
      <dsp:spPr>
        <a:xfrm>
          <a:off x="2005628" y="63486"/>
          <a:ext cx="2505429" cy="100217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Exploratory Data Analysis(EDA)</a:t>
          </a:r>
        </a:p>
      </dsp:txBody>
      <dsp:txXfrm>
        <a:off x="2506714" y="63486"/>
        <a:ext cx="1503258" cy="1002171"/>
      </dsp:txXfrm>
    </dsp:sp>
    <dsp:sp modelId="{89F2543D-AD0D-415D-BE62-66C8D2605540}">
      <dsp:nvSpPr>
        <dsp:cNvPr id="0" name=""/>
        <dsp:cNvSpPr/>
      </dsp:nvSpPr>
      <dsp:spPr>
        <a:xfrm>
          <a:off x="4009971" y="63486"/>
          <a:ext cx="2505429" cy="100217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Pre-processing</a:t>
          </a:r>
        </a:p>
      </dsp:txBody>
      <dsp:txXfrm>
        <a:off x="4511057" y="63486"/>
        <a:ext cx="1503258" cy="1002171"/>
      </dsp:txXfrm>
    </dsp:sp>
    <dsp:sp modelId="{F118369A-D441-4747-A3BA-800FAE9ED72D}">
      <dsp:nvSpPr>
        <dsp:cNvPr id="0" name=""/>
        <dsp:cNvSpPr/>
      </dsp:nvSpPr>
      <dsp:spPr>
        <a:xfrm>
          <a:off x="6014315" y="63486"/>
          <a:ext cx="2505429" cy="100217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Modelling</a:t>
          </a:r>
        </a:p>
      </dsp:txBody>
      <dsp:txXfrm>
        <a:off x="6515401" y="63486"/>
        <a:ext cx="1503258" cy="1002171"/>
      </dsp:txXfrm>
    </dsp:sp>
    <dsp:sp modelId="{F466FC99-C70B-488C-92E9-95328B0FB1E9}">
      <dsp:nvSpPr>
        <dsp:cNvPr id="0" name=""/>
        <dsp:cNvSpPr/>
      </dsp:nvSpPr>
      <dsp:spPr>
        <a:xfrm>
          <a:off x="8018658" y="63486"/>
          <a:ext cx="2505429" cy="100217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Model Selection &amp; Evaluation</a:t>
          </a:r>
        </a:p>
      </dsp:txBody>
      <dsp:txXfrm>
        <a:off x="8519744" y="63486"/>
        <a:ext cx="1503258" cy="1002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6593C-0439-4EC0-82B1-5E27D63FB546}">
      <dsp:nvSpPr>
        <dsp:cNvPr id="0" name=""/>
        <dsp:cNvSpPr/>
      </dsp:nvSpPr>
      <dsp:spPr>
        <a:xfrm rot="4396374">
          <a:off x="1405463" y="970599"/>
          <a:ext cx="4210614" cy="293637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F4485-262A-4A2F-923F-C06CC60B65F6}">
      <dsp:nvSpPr>
        <dsp:cNvPr id="0" name=""/>
        <dsp:cNvSpPr/>
      </dsp:nvSpPr>
      <dsp:spPr>
        <a:xfrm>
          <a:off x="3001081" y="1354015"/>
          <a:ext cx="106331" cy="10633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55185-E0F4-4149-A435-B92E2BD095FF}">
      <dsp:nvSpPr>
        <dsp:cNvPr id="0" name=""/>
        <dsp:cNvSpPr/>
      </dsp:nvSpPr>
      <dsp:spPr>
        <a:xfrm>
          <a:off x="3729157" y="1941276"/>
          <a:ext cx="106331" cy="10633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BE58E-41F8-4DFA-A4B6-7F3CBDFA1534}">
      <dsp:nvSpPr>
        <dsp:cNvPr id="0" name=""/>
        <dsp:cNvSpPr/>
      </dsp:nvSpPr>
      <dsp:spPr>
        <a:xfrm>
          <a:off x="4274812" y="2628039"/>
          <a:ext cx="106331" cy="106331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D8F11-913F-4783-98A3-3DF6265484BA}">
      <dsp:nvSpPr>
        <dsp:cNvPr id="0" name=""/>
        <dsp:cNvSpPr/>
      </dsp:nvSpPr>
      <dsp:spPr>
        <a:xfrm>
          <a:off x="1141505" y="0"/>
          <a:ext cx="1985174" cy="780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>
              <a:solidFill>
                <a:schemeClr val="tx1">
                  <a:lumMod val="75000"/>
                </a:schemeClr>
              </a:solidFill>
            </a:rPr>
            <a:t>Train size: 75%, Test size: 25%</a:t>
          </a:r>
        </a:p>
      </dsp:txBody>
      <dsp:txXfrm>
        <a:off x="1141505" y="0"/>
        <a:ext cx="1985174" cy="780412"/>
      </dsp:txXfrm>
    </dsp:sp>
    <dsp:sp modelId="{45D06BD2-05D4-4B15-A079-EAAE70030F39}">
      <dsp:nvSpPr>
        <dsp:cNvPr id="0" name=""/>
        <dsp:cNvSpPr/>
      </dsp:nvSpPr>
      <dsp:spPr>
        <a:xfrm>
          <a:off x="3593045" y="884281"/>
          <a:ext cx="2897281" cy="780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>
              <a:solidFill>
                <a:schemeClr val="tx1">
                  <a:lumMod val="75000"/>
                </a:schemeClr>
              </a:solidFill>
            </a:rPr>
            <a:t>RandomizedSearchCV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i="1" kern="1200" dirty="0">
              <a:solidFill>
                <a:schemeClr val="tx1">
                  <a:lumMod val="75000"/>
                </a:schemeClr>
              </a:solidFill>
            </a:rPr>
            <a:t>(1000 iteration, 3CV)</a:t>
          </a:r>
        </a:p>
      </dsp:txBody>
      <dsp:txXfrm>
        <a:off x="3593045" y="884281"/>
        <a:ext cx="2897281" cy="780412"/>
      </dsp:txXfrm>
    </dsp:sp>
    <dsp:sp modelId="{B909441C-1C31-4F88-B411-74A72BC2DBE1}">
      <dsp:nvSpPr>
        <dsp:cNvPr id="0" name=""/>
        <dsp:cNvSpPr/>
      </dsp:nvSpPr>
      <dsp:spPr>
        <a:xfrm>
          <a:off x="1153132" y="2458412"/>
          <a:ext cx="2307094" cy="780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>
              <a:solidFill>
                <a:schemeClr val="tx1">
                  <a:lumMod val="75000"/>
                </a:schemeClr>
              </a:solidFill>
            </a:rPr>
            <a:t>Trained Model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800" b="0" kern="1200" dirty="0">
              <a:solidFill>
                <a:schemeClr val="tx1">
                  <a:lumMod val="75000"/>
                </a:schemeClr>
              </a:solidFill>
            </a:rPr>
            <a:t>1</a:t>
          </a:r>
          <a:r>
            <a:rPr lang="en-SG" sz="1000" b="0" kern="1200" dirty="0">
              <a:solidFill>
                <a:schemeClr val="tx1">
                  <a:lumMod val="75000"/>
                </a:schemeClr>
              </a:solidFill>
            </a:rPr>
            <a:t>. Logistic Regression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b="0" kern="1200" dirty="0">
              <a:solidFill>
                <a:schemeClr val="tx1">
                  <a:lumMod val="75000"/>
                </a:schemeClr>
              </a:solidFill>
            </a:rPr>
            <a:t>2. K </a:t>
          </a:r>
          <a:r>
            <a:rPr lang="en-SG" sz="1000" b="0" kern="1200" dirty="0" err="1">
              <a:solidFill>
                <a:schemeClr val="tx1">
                  <a:lumMod val="75000"/>
                </a:schemeClr>
              </a:solidFill>
            </a:rPr>
            <a:t>Neighbors</a:t>
          </a:r>
          <a:r>
            <a:rPr lang="en-SG" sz="1000" b="0" kern="1200" dirty="0">
              <a:solidFill>
                <a:schemeClr val="tx1">
                  <a:lumMod val="75000"/>
                </a:schemeClr>
              </a:solidFill>
            </a:rPr>
            <a:t> Classifier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b="0" kern="1200" dirty="0">
              <a:solidFill>
                <a:schemeClr val="tx1">
                  <a:lumMod val="75000"/>
                </a:schemeClr>
              </a:solidFill>
            </a:rPr>
            <a:t>3. Decision Tree Classifier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b="0" kern="1200" dirty="0">
              <a:solidFill>
                <a:schemeClr val="tx1">
                  <a:lumMod val="75000"/>
                </a:schemeClr>
              </a:solidFill>
            </a:rPr>
            <a:t>4. Support Vector Classifier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b="0" kern="1200" dirty="0">
              <a:solidFill>
                <a:schemeClr val="tx1">
                  <a:lumMod val="75000"/>
                </a:schemeClr>
              </a:solidFill>
            </a:rPr>
            <a:t>5. Multinomial Naive Bayes Classifier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b="0" kern="1200" dirty="0">
              <a:solidFill>
                <a:schemeClr val="tx1">
                  <a:lumMod val="75000"/>
                </a:schemeClr>
              </a:solidFill>
            </a:rPr>
            <a:t>6. Random Forest Classifier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b="0" kern="1200" dirty="0">
              <a:solidFill>
                <a:schemeClr val="tx1">
                  <a:lumMod val="75000"/>
                </a:schemeClr>
              </a:solidFill>
            </a:rPr>
            <a:t>7. Stacking (Voting)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000" b="0" kern="1200" dirty="0">
              <a:solidFill>
                <a:schemeClr val="tx1">
                  <a:lumMod val="75000"/>
                </a:schemeClr>
              </a:solidFill>
            </a:rPr>
            <a:t>8. Bagging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chemeClr val="tx1">
                  <a:lumMod val="75000"/>
                </a:schemeClr>
              </a:solidFill>
            </a:rPr>
            <a:t>9. Boosting (ADA Boost and Gradient Boost</a:t>
          </a:r>
          <a:endParaRPr lang="en-US" sz="2800" b="0" kern="1200" dirty="0">
            <a:solidFill>
              <a:schemeClr val="tx1">
                <a:lumMod val="75000"/>
              </a:schemeClr>
            </a:solidFill>
          </a:endParaRPr>
        </a:p>
      </dsp:txBody>
      <dsp:txXfrm>
        <a:off x="1153132" y="2458412"/>
        <a:ext cx="2307094" cy="780412"/>
      </dsp:txXfrm>
    </dsp:sp>
    <dsp:sp modelId="{2506B181-4566-4755-8D96-EE2E46C9C6F2}">
      <dsp:nvSpPr>
        <dsp:cNvPr id="0" name=""/>
        <dsp:cNvSpPr/>
      </dsp:nvSpPr>
      <dsp:spPr>
        <a:xfrm>
          <a:off x="4824533" y="2304253"/>
          <a:ext cx="2603662" cy="636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>
              <a:solidFill>
                <a:schemeClr val="tx1">
                  <a:lumMod val="75000"/>
                </a:schemeClr>
              </a:solidFill>
            </a:rPr>
            <a:t>GridsearchCV on top 3 models</a:t>
          </a:r>
        </a:p>
      </dsp:txBody>
      <dsp:txXfrm>
        <a:off x="4824533" y="2304253"/>
        <a:ext cx="2603662" cy="636527"/>
      </dsp:txXfrm>
    </dsp:sp>
    <dsp:sp modelId="{2EAD58C0-1FB5-4355-B28A-AD9C3A9289FF}">
      <dsp:nvSpPr>
        <dsp:cNvPr id="0" name=""/>
        <dsp:cNvSpPr/>
      </dsp:nvSpPr>
      <dsp:spPr>
        <a:xfrm>
          <a:off x="4519627" y="4049310"/>
          <a:ext cx="2682667" cy="780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Best Model</a:t>
          </a:r>
        </a:p>
      </dsp:txBody>
      <dsp:txXfrm>
        <a:off x="4519627" y="4049310"/>
        <a:ext cx="2682667" cy="780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F8CB-2A7A-4F51-B680-6AF2D9F4B76B}" type="datetime1">
              <a:rPr lang="en-US" smtClean="0"/>
              <a:t>8/13/2022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Pan Kah Fei DSIF 5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16DD-E1DE-44C8-B905-3BD9703AE704}" type="datetime1">
              <a:rPr lang="en-US" smtClean="0"/>
              <a:t>8/13/2022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Pan Kah Fei DSIF 5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30E1-01D8-4DBA-AB54-A57B402D5B62}" type="datetime1">
              <a:rPr lang="en-US" smtClean="0"/>
              <a:t>8/13/2022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Pan Kah Fei DSIF 5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EDC-8FFD-42DC-979D-7F0A2EB76C2D}" type="datetime1">
              <a:rPr lang="en-US" smtClean="0"/>
              <a:t>8/13/2022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Pan Kah Fei DSIF 5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DB95-78D8-4974-A85D-ED3DD6D23D1B}" type="datetime1">
              <a:rPr lang="en-US" smtClean="0"/>
              <a:t>8/13/2022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Pan Kah Fei DSIF 5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D836-AD46-49C0-918B-D5181BE69E48}" type="datetime1">
              <a:rPr lang="en-US" smtClean="0"/>
              <a:t>8/13/2022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Pan Kah Fei DSIF 5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6ED-F30A-4E5F-8357-BC708999D3E7}" type="datetime1">
              <a:rPr lang="en-US" smtClean="0"/>
              <a:t>8/13/2022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Pan Kah Fei DSIF 5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8FB23-9B45-4EFE-B692-4E25FE053C87}" type="datetime1">
              <a:rPr lang="en-US" smtClean="0"/>
              <a:t>8/13/2022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Pan Kah Fei DSIF 5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07A5-8B7D-43F1-9F1D-62D02B086085}" type="datetime1">
              <a:rPr lang="en-US" smtClean="0"/>
              <a:t>8/13/2022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Pan Kah Fei DSIF 5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D800-3F84-4436-8DA8-FC350511715A}" type="datetime1">
              <a:rPr lang="en-US" smtClean="0"/>
              <a:t>8/13/2022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Pan Kah Fei DSIF 5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EF25-27BF-4204-808A-D363B976BF9C}" type="datetime1">
              <a:rPr lang="en-US" smtClean="0"/>
              <a:t>8/13/2022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Pan Kah Fei DSIF 5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E53DD-E82D-471F-B0E0-EB7F473FCDEB}" type="datetime1">
              <a:rPr lang="en-US" smtClean="0"/>
              <a:t>8/13/2022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Pan Kah Fei DSIF 5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6241" y="1268760"/>
            <a:ext cx="8735325" cy="2000251"/>
          </a:xfrm>
        </p:spPr>
        <p:txBody>
          <a:bodyPr/>
          <a:lstStyle/>
          <a:p>
            <a:r>
              <a:rPr lang="en-US" dirty="0"/>
              <a:t>Project 3: </a:t>
            </a:r>
            <a:r>
              <a:rPr lang="en-SG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Web APIs &amp; NLP</a:t>
            </a:r>
            <a:b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reddit’s api and predict post content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17809-0812-32E3-D906-5D1764B47793}"/>
              </a:ext>
            </a:extLst>
          </p:cNvPr>
          <p:cNvSpPr txBox="1"/>
          <p:nvPr/>
        </p:nvSpPr>
        <p:spPr>
          <a:xfrm>
            <a:off x="1701924" y="4221088"/>
            <a:ext cx="4578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>
                    <a:lumMod val="75000"/>
                  </a:schemeClr>
                </a:solidFill>
              </a:rPr>
              <a:t>Pan Kah Fei DSIF-5</a:t>
            </a:r>
          </a:p>
          <a:p>
            <a:r>
              <a:rPr lang="en-SG" sz="2000" dirty="0">
                <a:solidFill>
                  <a:schemeClr val="tx1">
                    <a:lumMod val="75000"/>
                  </a:schemeClr>
                </a:solidFill>
              </a:rPr>
              <a:t>August 13,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290EC-6B61-13F3-D79D-2ACB0F6A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Pan Kah Fei DSIF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E6F40-3058-3BFA-AA9B-141292BF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3A8144-EE30-37D0-BA43-E20DCBF2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Pan Kah Fei DSIF 5 Methology-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D1D53-61ED-56B7-4F6C-BF2D222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10</a:t>
            </a:fld>
            <a:endParaRPr lang="en-SG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3D14378-500E-3D8D-B15A-98F478E10198}"/>
              </a:ext>
            </a:extLst>
          </p:cNvPr>
          <p:cNvSpPr txBox="1">
            <a:spLocks/>
          </p:cNvSpPr>
          <p:nvPr/>
        </p:nvSpPr>
        <p:spPr>
          <a:xfrm>
            <a:off x="981844" y="1124744"/>
            <a:ext cx="3096344" cy="388843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Evaluation</a:t>
            </a:r>
          </a:p>
          <a:p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The generalization gap must &lt;5% as requested for this project</a:t>
            </a:r>
          </a:p>
          <a:p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All beat baseline accuracy of 50%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AFDA83-D6A1-319F-9882-1E7A829E8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372" y="117293"/>
            <a:ext cx="4592496" cy="3723044"/>
          </a:xfrm>
          <a:prstGeom prst="rect">
            <a:avLst/>
          </a:prstGeom>
        </p:spPr>
      </p:pic>
      <p:graphicFrame>
        <p:nvGraphicFramePr>
          <p:cNvPr id="12" name="Table 19">
            <a:extLst>
              <a:ext uri="{FF2B5EF4-FFF2-40B4-BE49-F238E27FC236}">
                <a16:creationId xmlns:a16="http://schemas.microsoft.com/office/drawing/2014/main" id="{38E527ED-872E-54BA-3EE3-F02C0488A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32573"/>
              </p:ext>
            </p:extLst>
          </p:nvPr>
        </p:nvGraphicFramePr>
        <p:xfrm>
          <a:off x="4321068" y="4120632"/>
          <a:ext cx="7810726" cy="2088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60">
                  <a:extLst>
                    <a:ext uri="{9D8B030D-6E8A-4147-A177-3AD203B41FA5}">
                      <a16:colId xmlns:a16="http://schemas.microsoft.com/office/drawing/2014/main" val="1884950958"/>
                    </a:ext>
                  </a:extLst>
                </a:gridCol>
                <a:gridCol w="1237179">
                  <a:extLst>
                    <a:ext uri="{9D8B030D-6E8A-4147-A177-3AD203B41FA5}">
                      <a16:colId xmlns:a16="http://schemas.microsoft.com/office/drawing/2014/main" val="3166544895"/>
                    </a:ext>
                  </a:extLst>
                </a:gridCol>
                <a:gridCol w="1054609">
                  <a:extLst>
                    <a:ext uri="{9D8B030D-6E8A-4147-A177-3AD203B41FA5}">
                      <a16:colId xmlns:a16="http://schemas.microsoft.com/office/drawing/2014/main" val="2790112013"/>
                    </a:ext>
                  </a:extLst>
                </a:gridCol>
                <a:gridCol w="910321">
                  <a:extLst>
                    <a:ext uri="{9D8B030D-6E8A-4147-A177-3AD203B41FA5}">
                      <a16:colId xmlns:a16="http://schemas.microsoft.com/office/drawing/2014/main" val="4275321851"/>
                    </a:ext>
                  </a:extLst>
                </a:gridCol>
                <a:gridCol w="1164404">
                  <a:extLst>
                    <a:ext uri="{9D8B030D-6E8A-4147-A177-3AD203B41FA5}">
                      <a16:colId xmlns:a16="http://schemas.microsoft.com/office/drawing/2014/main" val="2018416693"/>
                    </a:ext>
                  </a:extLst>
                </a:gridCol>
                <a:gridCol w="884051">
                  <a:extLst>
                    <a:ext uri="{9D8B030D-6E8A-4147-A177-3AD203B41FA5}">
                      <a16:colId xmlns:a16="http://schemas.microsoft.com/office/drawing/2014/main" val="2393603416"/>
                    </a:ext>
                  </a:extLst>
                </a:gridCol>
                <a:gridCol w="884051">
                  <a:extLst>
                    <a:ext uri="{9D8B030D-6E8A-4147-A177-3AD203B41FA5}">
                      <a16:colId xmlns:a16="http://schemas.microsoft.com/office/drawing/2014/main" val="3322098370"/>
                    </a:ext>
                  </a:extLst>
                </a:gridCol>
                <a:gridCol w="884051">
                  <a:extLst>
                    <a:ext uri="{9D8B030D-6E8A-4147-A177-3AD203B41FA5}">
                      <a16:colId xmlns:a16="http://schemas.microsoft.com/office/drawing/2014/main" val="2766378677"/>
                    </a:ext>
                  </a:extLst>
                </a:gridCol>
              </a:tblGrid>
              <a:tr h="778256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Pre-processor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Train 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Test 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Generalisation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Test ROC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Test F1 score(class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Test F1 score(class 1)</a:t>
                      </a:r>
                    </a:p>
                    <a:p>
                      <a:pPr algn="ctr"/>
                      <a:endParaRPr lang="en-SG" sz="12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02630"/>
                  </a:ext>
                </a:extLst>
              </a:tr>
              <a:tr h="350696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MNB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Count 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81756"/>
                  </a:ext>
                </a:extLst>
              </a:tr>
              <a:tr h="432365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Count Vectorizer</a:t>
                      </a:r>
                    </a:p>
                    <a:p>
                      <a:endParaRPr lang="en-SG" sz="12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4.53%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25651"/>
                  </a:ext>
                </a:extLst>
              </a:tr>
              <a:tr h="432365">
                <a:tc>
                  <a:txBody>
                    <a:bodyPr/>
                    <a:lstStyle/>
                    <a:p>
                      <a:r>
                        <a:rPr lang="en-SG" sz="1200" dirty="0"/>
                        <a:t>GBOOST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Count Vectorizer</a:t>
                      </a:r>
                    </a:p>
                    <a:p>
                      <a:endParaRPr lang="en-SG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0.90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0.87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4.36%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0.95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0.86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0.88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703100"/>
                  </a:ext>
                </a:extLst>
              </a:tr>
            </a:tbl>
          </a:graphicData>
        </a:graphic>
      </p:graphicFrame>
      <p:sp>
        <p:nvSpPr>
          <p:cNvPr id="13" name="Title 3">
            <a:extLst>
              <a:ext uri="{FF2B5EF4-FFF2-40B4-BE49-F238E27FC236}">
                <a16:creationId xmlns:a16="http://schemas.microsoft.com/office/drawing/2014/main" id="{3997072E-2333-96E9-277F-DB2FE8E98C4C}"/>
              </a:ext>
            </a:extLst>
          </p:cNvPr>
          <p:cNvSpPr txBox="1">
            <a:spLocks/>
          </p:cNvSpPr>
          <p:nvPr/>
        </p:nvSpPr>
        <p:spPr>
          <a:xfrm>
            <a:off x="909836" y="69637"/>
            <a:ext cx="8938472" cy="615927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Methodology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9FB9A-493E-C65D-D328-AD565D0C1001}"/>
              </a:ext>
            </a:extLst>
          </p:cNvPr>
          <p:cNvSpPr/>
          <p:nvPr/>
        </p:nvSpPr>
        <p:spPr>
          <a:xfrm>
            <a:off x="4043246" y="22312"/>
            <a:ext cx="60720" cy="68133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/>
          </a:p>
        </p:txBody>
      </p:sp>
    </p:spTree>
    <p:extLst>
      <p:ext uri="{BB962C8B-B14F-4D97-AF65-F5344CB8AC3E}">
        <p14:creationId xmlns:p14="http://schemas.microsoft.com/office/powerpoint/2010/main" val="403211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3A8144-EE30-37D0-BA43-E20DCBF2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Pan Kah Fei DSIF 5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D1D53-61ED-56B7-4F6C-BF2D222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11</a:t>
            </a:fld>
            <a:endParaRPr lang="en-SG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3D14378-500E-3D8D-B15A-98F478E10198}"/>
              </a:ext>
            </a:extLst>
          </p:cNvPr>
          <p:cNvSpPr txBox="1">
            <a:spLocks/>
          </p:cNvSpPr>
          <p:nvPr/>
        </p:nvSpPr>
        <p:spPr>
          <a:xfrm>
            <a:off x="1197868" y="130512"/>
            <a:ext cx="8938472" cy="615927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9D696-E270-8181-2085-D845E2804D51}"/>
              </a:ext>
            </a:extLst>
          </p:cNvPr>
          <p:cNvSpPr txBox="1"/>
          <p:nvPr/>
        </p:nvSpPr>
        <p:spPr>
          <a:xfrm>
            <a:off x="1269876" y="935169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Winner - Gradient Boost</a:t>
            </a:r>
            <a:endParaRPr lang="en-SG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55E9D-2BCD-31E7-F5D7-99AA35150DBE}"/>
              </a:ext>
            </a:extLst>
          </p:cNvPr>
          <p:cNvSpPr txBox="1"/>
          <p:nvPr/>
        </p:nvSpPr>
        <p:spPr>
          <a:xfrm>
            <a:off x="1219696" y="1517474"/>
            <a:ext cx="2592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CountVectoriser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 err="1">
                <a:solidFill>
                  <a:schemeClr val="tx1">
                    <a:lumMod val="75000"/>
                  </a:schemeClr>
                </a:solidFill>
              </a:rPr>
              <a:t>max_df</a:t>
            </a: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=0.85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 err="1">
                <a:solidFill>
                  <a:schemeClr val="tx1">
                    <a:lumMod val="75000"/>
                  </a:schemeClr>
                </a:solidFill>
              </a:rPr>
              <a:t>Max_feature</a:t>
            </a: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=1500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 err="1">
                <a:solidFill>
                  <a:schemeClr val="tx1">
                    <a:lumMod val="75000"/>
                  </a:schemeClr>
                </a:solidFill>
              </a:rPr>
              <a:t>ngram_range</a:t>
            </a: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 = (1,1)</a:t>
            </a:r>
          </a:p>
          <a:p>
            <a:endParaRPr lang="en-SG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 err="1">
                <a:solidFill>
                  <a:schemeClr val="tx1">
                    <a:lumMod val="75000"/>
                  </a:schemeClr>
                </a:solidFill>
              </a:rPr>
              <a:t>Learning_rate</a:t>
            </a: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=0.12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 err="1">
                <a:solidFill>
                  <a:schemeClr val="tx1">
                    <a:lumMod val="75000"/>
                  </a:schemeClr>
                </a:solidFill>
              </a:rPr>
              <a:t>Max_dept</a:t>
            </a: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 = 4,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 err="1">
                <a:solidFill>
                  <a:schemeClr val="tx1">
                    <a:lumMod val="75000"/>
                  </a:schemeClr>
                </a:solidFill>
              </a:rPr>
              <a:t>Max_features</a:t>
            </a: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 =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 err="1">
                <a:solidFill>
                  <a:schemeClr val="tx1">
                    <a:lumMod val="75000"/>
                  </a:schemeClr>
                </a:solidFill>
              </a:rPr>
              <a:t>Min_sample_leaf</a:t>
            </a: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 =2,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 err="1">
                <a:solidFill>
                  <a:schemeClr val="tx1">
                    <a:lumMod val="75000"/>
                  </a:schemeClr>
                </a:solidFill>
              </a:rPr>
              <a:t>N_estimator</a:t>
            </a: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=150,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 err="1">
                <a:solidFill>
                  <a:schemeClr val="tx1">
                    <a:lumMod val="75000"/>
                  </a:schemeClr>
                </a:solidFill>
              </a:rPr>
              <a:t>Min_sample_split</a:t>
            </a: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=10</a:t>
            </a:r>
          </a:p>
          <a:p>
            <a:endParaRPr lang="en-SG" sz="1800" dirty="0"/>
          </a:p>
          <a:p>
            <a:endParaRPr lang="en-SG" sz="1800" dirty="0"/>
          </a:p>
          <a:p>
            <a:endParaRPr lang="en-SG" sz="1800" dirty="0"/>
          </a:p>
          <a:p>
            <a:endParaRPr lang="en-SG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C11541-EAD2-4E6B-BFD6-F19943143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311" y="332655"/>
            <a:ext cx="3821637" cy="27148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29A990-6A68-0F36-8B73-F886A616C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88" y="3115777"/>
            <a:ext cx="3848460" cy="30009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E1682A-147B-164D-3322-D8590C22CED4}"/>
              </a:ext>
            </a:extLst>
          </p:cNvPr>
          <p:cNvSpPr txBox="1"/>
          <p:nvPr/>
        </p:nvSpPr>
        <p:spPr>
          <a:xfrm>
            <a:off x="9059104" y="689772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u="sng" dirty="0">
                <a:solidFill>
                  <a:schemeClr val="tx1">
                    <a:lumMod val="75000"/>
                  </a:schemeClr>
                </a:solidFill>
              </a:rPr>
              <a:t>Confusion matrix</a:t>
            </a:r>
          </a:p>
          <a:p>
            <a:pPr algn="ctr"/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F1 score 88%</a:t>
            </a:r>
          </a:p>
          <a:p>
            <a:pPr algn="ctr"/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Accuracy score 87%</a:t>
            </a:r>
          </a:p>
          <a:p>
            <a:pPr algn="ctr"/>
            <a:endParaRPr lang="en-SG" sz="180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Best performance with threshold of 0.5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E90D7C-DA5C-0788-2FA8-35AEA192EA9E}"/>
              </a:ext>
            </a:extLst>
          </p:cNvPr>
          <p:cNvSpPr txBox="1"/>
          <p:nvPr/>
        </p:nvSpPr>
        <p:spPr>
          <a:xfrm>
            <a:off x="9190756" y="3215907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u="sng" dirty="0">
                <a:solidFill>
                  <a:schemeClr val="tx1">
                    <a:lumMod val="75000"/>
                  </a:schemeClr>
                </a:solidFill>
              </a:rPr>
              <a:t>Permutation Importance</a:t>
            </a:r>
          </a:p>
          <a:p>
            <a:pPr algn="ctr"/>
            <a:r>
              <a:rPr lang="en-SG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SG" sz="1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</a:rPr>
              <a:t>M</a:t>
            </a:r>
            <a:r>
              <a:rPr lang="en-SG" sz="1800" b="0" i="0" dirty="0">
                <a:solidFill>
                  <a:schemeClr val="tx1">
                    <a:lumMod val="75000"/>
                  </a:schemeClr>
                </a:solidFill>
                <a:effectLst/>
              </a:rPr>
              <a:t>odel-agnostic global explanation method</a:t>
            </a:r>
          </a:p>
          <a:p>
            <a:pPr algn="ctr"/>
            <a:endParaRPr lang="en-SG" sz="1800" dirty="0">
              <a:solidFill>
                <a:schemeClr val="tx1">
                  <a:lumMod val="75000"/>
                </a:schemeClr>
              </a:solidFill>
            </a:endParaRPr>
          </a:p>
          <a:p>
            <a:pPr algn="ctr"/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Top 20 words with high predictive power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46FE6-9D78-882E-CE1B-40D0B88FE686}"/>
              </a:ext>
            </a:extLst>
          </p:cNvPr>
          <p:cNvSpPr/>
          <p:nvPr/>
        </p:nvSpPr>
        <p:spPr>
          <a:xfrm>
            <a:off x="4043246" y="22312"/>
            <a:ext cx="60720" cy="68133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/>
          </a:p>
        </p:txBody>
      </p:sp>
    </p:spTree>
    <p:extLst>
      <p:ext uri="{BB962C8B-B14F-4D97-AF65-F5344CB8AC3E}">
        <p14:creationId xmlns:p14="http://schemas.microsoft.com/office/powerpoint/2010/main" val="338820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3A8144-EE30-37D0-BA43-E20DCBF2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Pan Kah Fei DSIF 5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D1D53-61ED-56B7-4F6C-BF2D222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12</a:t>
            </a:fld>
            <a:endParaRPr lang="en-SG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3D14378-500E-3D8D-B15A-98F478E10198}"/>
              </a:ext>
            </a:extLst>
          </p:cNvPr>
          <p:cNvSpPr txBox="1">
            <a:spLocks/>
          </p:cNvSpPr>
          <p:nvPr/>
        </p:nvSpPr>
        <p:spPr>
          <a:xfrm>
            <a:off x="1197868" y="130512"/>
            <a:ext cx="8938472" cy="615927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Word Cloud Visualization on key terms for each sub: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9D696-E270-8181-2085-D845E2804D51}"/>
              </a:ext>
            </a:extLst>
          </p:cNvPr>
          <p:cNvSpPr txBox="1"/>
          <p:nvPr/>
        </p:nvSpPr>
        <p:spPr>
          <a:xfrm>
            <a:off x="7174532" y="2060848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r/</a:t>
            </a:r>
            <a:r>
              <a:rPr lang="en-US" sz="2800" dirty="0" err="1"/>
              <a:t>marvelstudios</a:t>
            </a:r>
            <a:endParaRPr lang="en-SG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CED6D-1934-04FE-84F9-984701BC1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88" y="792696"/>
            <a:ext cx="5438998" cy="27672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0EDF98-ABBD-4414-B150-AF199EB67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24" y="3652183"/>
            <a:ext cx="5478862" cy="28050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ED2B37-1E40-D17D-B03D-A2E27D031FC8}"/>
              </a:ext>
            </a:extLst>
          </p:cNvPr>
          <p:cNvSpPr txBox="1"/>
          <p:nvPr/>
        </p:nvSpPr>
        <p:spPr>
          <a:xfrm>
            <a:off x="7172257" y="4688420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r/</a:t>
            </a:r>
            <a:r>
              <a:rPr lang="en-US" sz="2800" dirty="0" err="1"/>
              <a:t>DC_Cinematic</a:t>
            </a:r>
            <a:endParaRPr lang="en-SG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F7E98A-7912-6869-01BA-47EC979D0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60" y="961442"/>
            <a:ext cx="2222071" cy="22220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8097FD-B3DD-B313-FA7F-8F6B8FE9B7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909" y="3898477"/>
            <a:ext cx="2214912" cy="22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5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183222"/>
            <a:ext cx="8938472" cy="53702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Conclusion &amp; Recommendation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527413-C41D-752E-4961-1DBA5996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Pan Kah Fei DSIF 5 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30EFE8-7CDA-94D7-38A9-0C2A53A2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13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DF810-2E2D-53FB-955A-5DB371D407A9}"/>
              </a:ext>
            </a:extLst>
          </p:cNvPr>
          <p:cNvSpPr txBox="1"/>
          <p:nvPr/>
        </p:nvSpPr>
        <p:spPr>
          <a:xfrm>
            <a:off x="989455" y="2348880"/>
            <a:ext cx="10441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Every model has its pros and cons, we must gauge the trade off between the computation time and target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800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75000"/>
                  </a:schemeClr>
                </a:solidFill>
                <a:effectLst/>
              </a:rPr>
              <a:t>The method of using randomizedsearchCV to narrow down the hyperparameter range followed by full GridsearchCV able to save whole computing time by enormous amount (1112% shorter run time for Gradient boost model).</a:t>
            </a:r>
          </a:p>
          <a:p>
            <a:endParaRPr lang="en-SG" sz="1800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Advance model like </a:t>
            </a:r>
            <a:r>
              <a:rPr lang="en-SG" sz="1800" dirty="0" err="1">
                <a:solidFill>
                  <a:schemeClr val="tx1">
                    <a:lumMod val="75000"/>
                  </a:schemeClr>
                </a:solidFill>
              </a:rPr>
              <a:t>CatBoost</a:t>
            </a: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 and </a:t>
            </a:r>
            <a:r>
              <a:rPr lang="en-SG" sz="1800" dirty="0" err="1">
                <a:solidFill>
                  <a:schemeClr val="tx1">
                    <a:lumMod val="75000"/>
                  </a:schemeClr>
                </a:solidFill>
              </a:rPr>
              <a:t>XGBoost</a:t>
            </a: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 can be tested out in the future for NLP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4D60FF-2488-4737-0911-A0CCDF486401}"/>
              </a:ext>
            </a:extLst>
          </p:cNvPr>
          <p:cNvSpPr txBox="1"/>
          <p:nvPr/>
        </p:nvSpPr>
        <p:spPr>
          <a:xfrm>
            <a:off x="1017848" y="1340768"/>
            <a:ext cx="9793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Highest-performing model, Gradient Boost is doing well in predicting the subreddit posts with accuracy of 87%</a:t>
            </a:r>
          </a:p>
          <a:p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3892" y="2891976"/>
            <a:ext cx="8938472" cy="53702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Thank you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Q &amp; 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527413-C41D-752E-4961-1DBA5996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Pan Kah Fei DSIF 5 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30EFE8-7CDA-94D7-38A9-0C2A53A2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425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Problem Statement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Methodology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Result</a:t>
            </a:r>
          </a:p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Conclusion and Recommendation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3A8144-EE30-37D0-BA43-E20DCBF2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Pan Kah Fei DSIF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D1D53-61ED-56B7-4F6C-BF2D222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9876" y="377837"/>
            <a:ext cx="8938472" cy="615927"/>
          </a:xfrm>
        </p:spPr>
        <p:txBody>
          <a:bodyPr>
            <a:normAutofit/>
          </a:bodyPr>
          <a:lstStyle/>
          <a:p>
            <a:r>
              <a:rPr lang="en-US" sz="2800" dirty="0"/>
              <a:t>Problem Statement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527413-C41D-752E-4961-1DBA5996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Pan Kah Fei DSIF 5 Problem Statement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30EFE8-7CDA-94D7-38A9-0C2A53A2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3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85601-1C4E-C191-D4F8-676B1269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0578">
            <a:off x="9229490" y="377430"/>
            <a:ext cx="1957715" cy="1957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6481A4-24A1-1528-4A77-22F983EE6E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56" y="2984498"/>
            <a:ext cx="1385481" cy="1385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50F91C-877D-A3F8-00B8-6D16105658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490" y="2900639"/>
            <a:ext cx="1526050" cy="1526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FF4266-F890-62A2-0272-A3208E5B79DF}"/>
              </a:ext>
            </a:extLst>
          </p:cNvPr>
          <p:cNvSpPr txBox="1"/>
          <p:nvPr/>
        </p:nvSpPr>
        <p:spPr>
          <a:xfrm>
            <a:off x="1291125" y="1197933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tx1">
                    <a:lumMod val="75000"/>
                  </a:schemeClr>
                </a:solidFill>
              </a:rPr>
              <a:t>Classify the subreddit posts using Natural Language Processing(NLP) and </a:t>
            </a:r>
            <a:r>
              <a:rPr lang="en-SG" sz="2000" dirty="0" err="1">
                <a:solidFill>
                  <a:schemeClr val="tx1">
                    <a:lumMod val="75000"/>
                  </a:schemeClr>
                </a:solidFill>
              </a:rPr>
              <a:t>classication</a:t>
            </a:r>
            <a:r>
              <a:rPr lang="en-SG" sz="2000" dirty="0">
                <a:solidFill>
                  <a:schemeClr val="tx1">
                    <a:lumMod val="75000"/>
                  </a:schemeClr>
                </a:solidFill>
              </a:rPr>
              <a:t> models.</a:t>
            </a:r>
          </a:p>
          <a:p>
            <a:endParaRPr lang="en-SG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44A0F-CD5B-22B7-0A1D-2AFF2EB420D3}"/>
              </a:ext>
            </a:extLst>
          </p:cNvPr>
          <p:cNvSpPr txBox="1"/>
          <p:nvPr/>
        </p:nvSpPr>
        <p:spPr>
          <a:xfrm>
            <a:off x="1428497" y="2355798"/>
            <a:ext cx="296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tx1">
                    <a:lumMod val="85000"/>
                  </a:schemeClr>
                </a:solidFill>
              </a:rPr>
              <a:t>1.r/marvelstudios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C3BA4E-D0C9-DF6E-F66A-8C32D7241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044" y="2973095"/>
            <a:ext cx="2448267" cy="1438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07977E-ADE8-DF86-A546-713C5D0D480F}"/>
              </a:ext>
            </a:extLst>
          </p:cNvPr>
          <p:cNvSpPr txBox="1"/>
          <p:nvPr/>
        </p:nvSpPr>
        <p:spPr>
          <a:xfrm>
            <a:off x="6194481" y="2342767"/>
            <a:ext cx="283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tx1">
                    <a:lumMod val="85000"/>
                  </a:schemeClr>
                </a:solidFill>
              </a:rPr>
              <a:t>2.r/</a:t>
            </a:r>
            <a:r>
              <a:rPr lang="en-SG" sz="2800" dirty="0" err="1">
                <a:solidFill>
                  <a:schemeClr val="tx1">
                    <a:lumMod val="85000"/>
                  </a:schemeClr>
                </a:solidFill>
              </a:rPr>
              <a:t>DC_Cinematic</a:t>
            </a:r>
            <a:endParaRPr lang="en-SG" sz="28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EDDBAE-2C29-AB37-24C6-C4CA4EB597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294" y="2933758"/>
            <a:ext cx="2689022" cy="1492931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720B78E8-21ED-F6AB-EB7A-4980463C4875}"/>
              </a:ext>
            </a:extLst>
          </p:cNvPr>
          <p:cNvSpPr/>
          <p:nvPr/>
        </p:nvSpPr>
        <p:spPr>
          <a:xfrm rot="19423287">
            <a:off x="4516277" y="4565126"/>
            <a:ext cx="432048" cy="555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B7FDD97-D4D5-2D64-33AC-16412D980AAE}"/>
              </a:ext>
            </a:extLst>
          </p:cNvPr>
          <p:cNvSpPr/>
          <p:nvPr/>
        </p:nvSpPr>
        <p:spPr>
          <a:xfrm rot="2157163">
            <a:off x="6216300" y="4578511"/>
            <a:ext cx="432048" cy="555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64F10D-6648-D5AC-E91F-D39D49E0B729}"/>
              </a:ext>
            </a:extLst>
          </p:cNvPr>
          <p:cNvSpPr txBox="1"/>
          <p:nvPr/>
        </p:nvSpPr>
        <p:spPr>
          <a:xfrm>
            <a:off x="1254440" y="5191764"/>
            <a:ext cx="9679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tx1">
                    <a:lumMod val="75000"/>
                  </a:schemeClr>
                </a:solidFill>
              </a:rPr>
              <a:t>The contents are similar (superhero, movie, meme etc)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tx1">
                    <a:lumMod val="75000"/>
                  </a:schemeClr>
                </a:solidFill>
              </a:rPr>
              <a:t>How well can they can be classified using NLP and </a:t>
            </a:r>
            <a:r>
              <a:rPr lang="en-SG" sz="2000" dirty="0" err="1">
                <a:solidFill>
                  <a:schemeClr val="tx1">
                    <a:lumMod val="75000"/>
                  </a:schemeClr>
                </a:solidFill>
              </a:rPr>
              <a:t>SKLearn’s</a:t>
            </a:r>
            <a:r>
              <a:rPr lang="en-SG" sz="2000" dirty="0">
                <a:solidFill>
                  <a:schemeClr val="tx1">
                    <a:lumMod val="75000"/>
                  </a:schemeClr>
                </a:solidFill>
              </a:rPr>
              <a:t> classification model?</a:t>
            </a:r>
          </a:p>
        </p:txBody>
      </p:sp>
    </p:spTree>
    <p:extLst>
      <p:ext uri="{BB962C8B-B14F-4D97-AF65-F5344CB8AC3E}">
        <p14:creationId xmlns:p14="http://schemas.microsoft.com/office/powerpoint/2010/main" val="410983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76DDA92-4225-5786-868E-0544154EC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354885"/>
              </p:ext>
            </p:extLst>
          </p:nvPr>
        </p:nvGraphicFramePr>
        <p:xfrm>
          <a:off x="1144997" y="2188728"/>
          <a:ext cx="10525373" cy="1129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3A8144-EE30-37D0-BA43-E20DCBF2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Pan Kah Fei DSIF 5 Methology – Web Scrapping &amp; Cleaning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D1D53-61ED-56B7-4F6C-BF2D222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4</a:t>
            </a:fld>
            <a:endParaRPr lang="en-SG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3D14378-500E-3D8D-B15A-98F478E10198}"/>
              </a:ext>
            </a:extLst>
          </p:cNvPr>
          <p:cNvSpPr txBox="1">
            <a:spLocks/>
          </p:cNvSpPr>
          <p:nvPr/>
        </p:nvSpPr>
        <p:spPr>
          <a:xfrm>
            <a:off x="1269876" y="377837"/>
            <a:ext cx="8938472" cy="615927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Methodology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7B1AE5-8A84-75DB-D12F-BE45E8603359}"/>
              </a:ext>
            </a:extLst>
          </p:cNvPr>
          <p:cNvGrpSpPr/>
          <p:nvPr/>
        </p:nvGrpSpPr>
        <p:grpSpPr>
          <a:xfrm>
            <a:off x="1627814" y="993764"/>
            <a:ext cx="9256342" cy="1234339"/>
            <a:chOff x="1548833" y="1485596"/>
            <a:chExt cx="9256342" cy="12343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5CD8ED-BE18-012F-E47A-E0B5679B4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833" y="1606645"/>
              <a:ext cx="1011452" cy="10114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B50D845-793B-089B-30F0-A6E21887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7748" y="1588802"/>
              <a:ext cx="1091758" cy="109175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3AB1A83-6109-B4FF-AFA0-3375C71EF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6181" y="1488953"/>
              <a:ext cx="1129144" cy="112914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BF1DB37-E27A-8E1A-2D4D-608C3825A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861" y="1485596"/>
              <a:ext cx="1234339" cy="123433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23C3BF5-91EF-1725-81B3-F7D8080D5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4237" y="1588802"/>
              <a:ext cx="990938" cy="990938"/>
            </a:xfrm>
            <a:prstGeom prst="rect">
              <a:avLst/>
            </a:prstGeom>
          </p:spPr>
        </p:pic>
      </p:grpSp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A6850F0C-5C6A-8587-42AC-21B57A53B650}"/>
              </a:ext>
            </a:extLst>
          </p:cNvPr>
          <p:cNvSpPr/>
          <p:nvPr/>
        </p:nvSpPr>
        <p:spPr>
          <a:xfrm rot="5400000">
            <a:off x="841391" y="3647892"/>
            <a:ext cx="1129143" cy="469103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7E95AE-79E6-D2CD-B3F4-C26E958A1DDE}"/>
              </a:ext>
            </a:extLst>
          </p:cNvPr>
          <p:cNvSpPr txBox="1"/>
          <p:nvPr/>
        </p:nvSpPr>
        <p:spPr>
          <a:xfrm>
            <a:off x="1794151" y="3431135"/>
            <a:ext cx="6048672" cy="203132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‘</a:t>
            </a:r>
            <a:r>
              <a:rPr lang="en-SG" sz="1800" dirty="0" err="1">
                <a:solidFill>
                  <a:schemeClr val="tx1">
                    <a:lumMod val="75000"/>
                  </a:schemeClr>
                </a:solidFill>
              </a:rPr>
              <a:t>Pushshift</a:t>
            </a: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 API’ to extract posts from Reddit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2000 posts scrapped from each page</a:t>
            </a:r>
          </a:p>
          <a:p>
            <a:pPr marL="342900" indent="-342900">
              <a:buFontTx/>
              <a:buChar char="-"/>
            </a:pPr>
            <a:endParaRPr lang="en-SG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Convert .Jason file into Pandas </a:t>
            </a:r>
            <a:r>
              <a:rPr lang="en-SG" sz="1800" dirty="0" err="1">
                <a:solidFill>
                  <a:schemeClr val="tx1">
                    <a:lumMod val="75000"/>
                  </a:schemeClr>
                </a:solidFill>
              </a:rPr>
              <a:t>dataframe</a:t>
            </a:r>
            <a:endParaRPr lang="en-SG" sz="1800" dirty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Remove blanks, duplicates, emojis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Select only ‘title’ and ‘self-text’ as feature columns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3674BF2-6F18-70AB-86B6-D26C4E0205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52063" y="4100195"/>
            <a:ext cx="2915057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3A8144-EE30-37D0-BA43-E20DCBF2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Pan Kah Fei DSIF 5 Methology - EDA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D1D53-61ED-56B7-4F6C-BF2D222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5</a:t>
            </a:fld>
            <a:endParaRPr lang="en-SG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3D14378-500E-3D8D-B15A-98F478E10198}"/>
              </a:ext>
            </a:extLst>
          </p:cNvPr>
          <p:cNvSpPr txBox="1">
            <a:spLocks/>
          </p:cNvSpPr>
          <p:nvPr/>
        </p:nvSpPr>
        <p:spPr>
          <a:xfrm>
            <a:off x="906843" y="-98957"/>
            <a:ext cx="3168352" cy="213591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Exploratory Data Analysis (EDA)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A8AD21-32E8-3A0E-0978-8A2D64F7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4728" y="362561"/>
            <a:ext cx="7822604" cy="2887149"/>
          </a:xfrm>
        </p:spPr>
        <p:txBody>
          <a:bodyPr>
            <a:normAutofit/>
          </a:bodyPr>
          <a:lstStyle/>
          <a:p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Balanced Data: </a:t>
            </a:r>
          </a:p>
          <a:p>
            <a:pPr marL="0" indent="0">
              <a:buNone/>
            </a:pP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      Class 0 = r/marvelstudios (50.02%) , Class 1 = r/DC_Cinematic(49.97%)</a:t>
            </a:r>
          </a:p>
          <a:p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Tokenize and Counvectorize with different N-grams.</a:t>
            </a:r>
            <a:endParaRPr lang="en-SG" sz="20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SG" sz="2000" dirty="0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C55C3087-E52F-6EF3-A8D8-5613B62ECF70}"/>
              </a:ext>
            </a:extLst>
          </p:cNvPr>
          <p:cNvSpPr txBox="1">
            <a:spLocks/>
          </p:cNvSpPr>
          <p:nvPr/>
        </p:nvSpPr>
        <p:spPr>
          <a:xfrm>
            <a:off x="879736" y="54598"/>
            <a:ext cx="8938472" cy="615927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Methodology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1C7E55-A9A4-0C6C-E077-573747CE1BFC}"/>
              </a:ext>
            </a:extLst>
          </p:cNvPr>
          <p:cNvSpPr/>
          <p:nvPr/>
        </p:nvSpPr>
        <p:spPr>
          <a:xfrm>
            <a:off x="3481260" y="38581"/>
            <a:ext cx="60720" cy="68133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4629E-51D8-8949-9F5B-BF7C36FA2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739" y="1950747"/>
            <a:ext cx="8526337" cy="45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3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3A8144-EE30-37D0-BA43-E20DCBF2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Pan Kah Fei DSIF 5 Methology - Pre-processing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D1D53-61ED-56B7-4F6C-BF2D222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6</a:t>
            </a:fld>
            <a:endParaRPr lang="en-SG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3D14378-500E-3D8D-B15A-98F478E10198}"/>
              </a:ext>
            </a:extLst>
          </p:cNvPr>
          <p:cNvSpPr txBox="1">
            <a:spLocks/>
          </p:cNvSpPr>
          <p:nvPr/>
        </p:nvSpPr>
        <p:spPr>
          <a:xfrm>
            <a:off x="927637" y="371875"/>
            <a:ext cx="2880320" cy="301990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Pre- processing</a:t>
            </a:r>
          </a:p>
          <a:p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Prepare data for Natural Language Processing (NLP)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A8AD21-32E8-3A0E-0978-8A2D64F7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290" y="764704"/>
            <a:ext cx="6552728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800" u="sng" dirty="0">
                <a:solidFill>
                  <a:schemeClr val="tx1">
                    <a:lumMod val="75000"/>
                  </a:schemeClr>
                </a:solidFill>
              </a:rPr>
              <a:t>Stop words removal</a:t>
            </a:r>
          </a:p>
          <a:p>
            <a:pPr marL="0" indent="0">
              <a:buNone/>
            </a:pPr>
            <a:r>
              <a:rPr lang="en-SG" sz="1800" i="1" dirty="0">
                <a:solidFill>
                  <a:schemeClr val="tx1">
                    <a:lumMod val="75000"/>
                  </a:schemeClr>
                </a:solidFill>
              </a:rPr>
              <a:t>Use </a:t>
            </a:r>
            <a:r>
              <a:rPr lang="en-SG" sz="1800" i="1" dirty="0" err="1">
                <a:solidFill>
                  <a:schemeClr val="tx1">
                    <a:lumMod val="75000"/>
                  </a:schemeClr>
                </a:solidFill>
              </a:rPr>
              <a:t>nltk</a:t>
            </a: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 ‘English’ stopwords library.</a:t>
            </a:r>
          </a:p>
          <a:p>
            <a:pPr marL="0" indent="0">
              <a:buNone/>
            </a:pPr>
            <a:endParaRPr lang="en-SG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SG" sz="1800" u="sng" dirty="0">
                <a:solidFill>
                  <a:schemeClr val="tx1">
                    <a:lumMod val="75000"/>
                  </a:schemeClr>
                </a:solidFill>
              </a:rPr>
              <a:t>Tokenizing</a:t>
            </a:r>
          </a:p>
          <a:p>
            <a:pPr marL="0" indent="0">
              <a:buNone/>
            </a:pP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Use Regular expression to parse string into multiple tokens</a:t>
            </a:r>
          </a:p>
          <a:p>
            <a:pPr marL="0" indent="0">
              <a:buNone/>
            </a:pPr>
            <a:endParaRPr lang="en-SG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SG" sz="1800" u="sng" dirty="0">
                <a:solidFill>
                  <a:schemeClr val="tx1">
                    <a:lumMod val="75000"/>
                  </a:schemeClr>
                </a:solidFill>
              </a:rPr>
              <a:t>Lemmatizing</a:t>
            </a:r>
          </a:p>
          <a:p>
            <a:pPr marL="0" indent="0">
              <a:buNone/>
            </a:pP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Reduce token words by removing suffixes but lighter touch than stemming</a:t>
            </a:r>
          </a:p>
          <a:p>
            <a:pPr marL="0" indent="0">
              <a:buNone/>
            </a:pPr>
            <a:endParaRPr lang="en-SG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80D26A-A87B-8444-4A9C-9D3CECB95A23}"/>
              </a:ext>
            </a:extLst>
          </p:cNvPr>
          <p:cNvSpPr txBox="1">
            <a:spLocks/>
          </p:cNvSpPr>
          <p:nvPr/>
        </p:nvSpPr>
        <p:spPr>
          <a:xfrm>
            <a:off x="909836" y="136523"/>
            <a:ext cx="8938472" cy="615927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Methodology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A765AE-1737-2973-E473-6DF23F890976}"/>
              </a:ext>
            </a:extLst>
          </p:cNvPr>
          <p:cNvSpPr/>
          <p:nvPr/>
        </p:nvSpPr>
        <p:spPr>
          <a:xfrm>
            <a:off x="4043246" y="22312"/>
            <a:ext cx="60720" cy="68133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/>
          </a:p>
        </p:txBody>
      </p:sp>
    </p:spTree>
    <p:extLst>
      <p:ext uri="{BB962C8B-B14F-4D97-AF65-F5344CB8AC3E}">
        <p14:creationId xmlns:p14="http://schemas.microsoft.com/office/powerpoint/2010/main" val="168067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3A8144-EE30-37D0-BA43-E20DCBF2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Pan Kah Fei DSIF 5 Methology- Modelling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D1D53-61ED-56B7-4F6C-BF2D222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7</a:t>
            </a:fld>
            <a:endParaRPr lang="en-SG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3D14378-500E-3D8D-B15A-98F478E10198}"/>
              </a:ext>
            </a:extLst>
          </p:cNvPr>
          <p:cNvSpPr txBox="1">
            <a:spLocks/>
          </p:cNvSpPr>
          <p:nvPr/>
        </p:nvSpPr>
        <p:spPr>
          <a:xfrm>
            <a:off x="940286" y="1340768"/>
            <a:ext cx="3168352" cy="4660628"/>
          </a:xfrm>
          <a:prstGeom prst="rect">
            <a:avLst/>
          </a:prstGeom>
        </p:spPr>
        <p:txBody>
          <a:bodyPr vert="horz" lIns="121899" tIns="60949" rIns="121899" bIns="60949" rtlCol="0" anchor="b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Modelling</a:t>
            </a:r>
          </a:p>
          <a:p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Train test split on lemmatized dataset </a:t>
            </a:r>
          </a:p>
          <a:p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Use </a:t>
            </a:r>
            <a:r>
              <a:rPr lang="en-US" sz="1800" i="1" dirty="0">
                <a:solidFill>
                  <a:schemeClr val="tx1">
                    <a:lumMod val="75000"/>
                  </a:schemeClr>
                </a:solidFill>
              </a:rPr>
              <a:t>sklearn’s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 RandomizedSearchCV to have an initial guess on hyperparameter range of each model</a:t>
            </a:r>
          </a:p>
          <a:p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Pipeline groups of models with preprocessors</a:t>
            </a:r>
          </a:p>
          <a:p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Use sklearn’s GridSearchCV to get the best hyperparameter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8B496E-52CD-0F5D-A0C1-2DE528476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279340"/>
              </p:ext>
            </p:extLst>
          </p:nvPr>
        </p:nvGraphicFramePr>
        <p:xfrm>
          <a:off x="4294212" y="1196752"/>
          <a:ext cx="8064897" cy="4877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3876B-DDC8-003F-5235-95940EB1B68F}"/>
              </a:ext>
            </a:extLst>
          </p:cNvPr>
          <p:cNvSpPr/>
          <p:nvPr/>
        </p:nvSpPr>
        <p:spPr>
          <a:xfrm>
            <a:off x="8326660" y="1196752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800" dirty="0"/>
              <a:t>Counvectorizer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4E8F0C-3398-4B3C-DD93-1738CF611A77}"/>
              </a:ext>
            </a:extLst>
          </p:cNvPr>
          <p:cNvSpPr/>
          <p:nvPr/>
        </p:nvSpPr>
        <p:spPr>
          <a:xfrm>
            <a:off x="10106792" y="1340768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800" dirty="0"/>
              <a:t>TF-IDF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2DF170-AEE3-4419-0EAE-E3B4A06D4263}"/>
              </a:ext>
            </a:extLst>
          </p:cNvPr>
          <p:cNvSpPr/>
          <p:nvPr/>
        </p:nvSpPr>
        <p:spPr>
          <a:xfrm>
            <a:off x="10486900" y="1916832"/>
            <a:ext cx="129614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800" dirty="0"/>
              <a:t>Models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6990C1E-4182-F2E5-D1A3-2A855F854AB5}"/>
              </a:ext>
            </a:extLst>
          </p:cNvPr>
          <p:cNvSpPr/>
          <p:nvPr/>
        </p:nvSpPr>
        <p:spPr>
          <a:xfrm rot="5825274">
            <a:off x="9154752" y="1772816"/>
            <a:ext cx="25202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575011B-6CDE-524B-E1B4-C80D53448D21}"/>
              </a:ext>
            </a:extLst>
          </p:cNvPr>
          <p:cNvSpPr/>
          <p:nvPr/>
        </p:nvSpPr>
        <p:spPr>
          <a:xfrm rot="8171270">
            <a:off x="9888386" y="1921647"/>
            <a:ext cx="25202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363E527-D209-EFCB-0C2C-EDD12385D791}"/>
              </a:ext>
            </a:extLst>
          </p:cNvPr>
          <p:cNvSpPr/>
          <p:nvPr/>
        </p:nvSpPr>
        <p:spPr>
          <a:xfrm rot="10800000">
            <a:off x="10029171" y="2286502"/>
            <a:ext cx="25202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43DCC-B1D2-CC78-4AA8-B3DDBA895C23}"/>
              </a:ext>
            </a:extLst>
          </p:cNvPr>
          <p:cNvSpPr txBox="1"/>
          <p:nvPr/>
        </p:nvSpPr>
        <p:spPr>
          <a:xfrm>
            <a:off x="9962776" y="7739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u="sng" dirty="0">
                <a:solidFill>
                  <a:schemeClr val="tx1">
                    <a:lumMod val="75000"/>
                  </a:schemeClr>
                </a:solidFill>
              </a:rPr>
              <a:t>Pipeline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B7FF058-5A10-7591-6EAD-5DEC496195C7}"/>
              </a:ext>
            </a:extLst>
          </p:cNvPr>
          <p:cNvSpPr txBox="1">
            <a:spLocks/>
          </p:cNvSpPr>
          <p:nvPr/>
        </p:nvSpPr>
        <p:spPr>
          <a:xfrm>
            <a:off x="914059" y="95384"/>
            <a:ext cx="8938472" cy="615927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Methodology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897EC8-048D-8CFF-B9B0-2371443445B2}"/>
              </a:ext>
            </a:extLst>
          </p:cNvPr>
          <p:cNvSpPr/>
          <p:nvPr/>
        </p:nvSpPr>
        <p:spPr>
          <a:xfrm>
            <a:off x="4043246" y="22312"/>
            <a:ext cx="60720" cy="68133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/>
          </a:p>
        </p:txBody>
      </p:sp>
    </p:spTree>
    <p:extLst>
      <p:ext uri="{BB962C8B-B14F-4D97-AF65-F5344CB8AC3E}">
        <p14:creationId xmlns:p14="http://schemas.microsoft.com/office/powerpoint/2010/main" val="39114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3A8144-EE30-37D0-BA43-E20DCBF2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Pan Kah Fei DSIF 5 Methology- </a:t>
            </a:r>
            <a:r>
              <a:rPr lang="en-US" sz="1200" dirty="0"/>
              <a:t>Model Selection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D1D53-61ED-56B7-4F6C-BF2D222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8</a:t>
            </a:fld>
            <a:endParaRPr lang="en-SG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3D14378-500E-3D8D-B15A-98F478E10198}"/>
              </a:ext>
            </a:extLst>
          </p:cNvPr>
          <p:cNvSpPr txBox="1">
            <a:spLocks/>
          </p:cNvSpPr>
          <p:nvPr/>
        </p:nvSpPr>
        <p:spPr>
          <a:xfrm>
            <a:off x="909836" y="1494730"/>
            <a:ext cx="3168352" cy="386854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Model Selection</a:t>
            </a:r>
          </a:p>
          <a:p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RandomizedSearch result is good enough to select the top 3 models</a:t>
            </a:r>
          </a:p>
          <a:p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Multinomial Naïve Bayes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Gradient Boost(Decision Tree)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 Random Forest</a:t>
            </a:r>
          </a:p>
          <a:p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Then follow by GridSearchCV to find the best performer</a:t>
            </a:r>
          </a:p>
          <a:p>
            <a:endParaRPr lang="en-US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1BED08-82CB-C0CD-D44D-1E087AB3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32" y="578271"/>
            <a:ext cx="7576856" cy="3258868"/>
          </a:xfrm>
          <a:prstGeom prst="rect">
            <a:avLst/>
          </a:prstGeom>
        </p:spPr>
      </p:pic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B412C960-893F-A334-BA52-F72AAE60C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29735"/>
              </p:ext>
            </p:extLst>
          </p:nvPr>
        </p:nvGraphicFramePr>
        <p:xfrm>
          <a:off x="4188264" y="4390786"/>
          <a:ext cx="7954818" cy="19655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764">
                  <a:extLst>
                    <a:ext uri="{9D8B030D-6E8A-4147-A177-3AD203B41FA5}">
                      <a16:colId xmlns:a16="http://schemas.microsoft.com/office/drawing/2014/main" val="1884950958"/>
                    </a:ext>
                  </a:extLst>
                </a:gridCol>
                <a:gridCol w="982308">
                  <a:extLst>
                    <a:ext uri="{9D8B030D-6E8A-4147-A177-3AD203B41FA5}">
                      <a16:colId xmlns:a16="http://schemas.microsoft.com/office/drawing/2014/main" val="3166544895"/>
                    </a:ext>
                  </a:extLst>
                </a:gridCol>
                <a:gridCol w="720359">
                  <a:extLst>
                    <a:ext uri="{9D8B030D-6E8A-4147-A177-3AD203B41FA5}">
                      <a16:colId xmlns:a16="http://schemas.microsoft.com/office/drawing/2014/main" val="2790112013"/>
                    </a:ext>
                  </a:extLst>
                </a:gridCol>
                <a:gridCol w="720359">
                  <a:extLst>
                    <a:ext uri="{9D8B030D-6E8A-4147-A177-3AD203B41FA5}">
                      <a16:colId xmlns:a16="http://schemas.microsoft.com/office/drawing/2014/main" val="4275321851"/>
                    </a:ext>
                  </a:extLst>
                </a:gridCol>
                <a:gridCol w="1088598">
                  <a:extLst>
                    <a:ext uri="{9D8B030D-6E8A-4147-A177-3AD203B41FA5}">
                      <a16:colId xmlns:a16="http://schemas.microsoft.com/office/drawing/2014/main" val="2251033972"/>
                    </a:ext>
                  </a:extLst>
                </a:gridCol>
                <a:gridCol w="1119045">
                  <a:extLst>
                    <a:ext uri="{9D8B030D-6E8A-4147-A177-3AD203B41FA5}">
                      <a16:colId xmlns:a16="http://schemas.microsoft.com/office/drawing/2014/main" val="2018416693"/>
                    </a:ext>
                  </a:extLst>
                </a:gridCol>
                <a:gridCol w="765203">
                  <a:extLst>
                    <a:ext uri="{9D8B030D-6E8A-4147-A177-3AD203B41FA5}">
                      <a16:colId xmlns:a16="http://schemas.microsoft.com/office/drawing/2014/main" val="2393603416"/>
                    </a:ext>
                  </a:extLst>
                </a:gridCol>
                <a:gridCol w="852056">
                  <a:extLst>
                    <a:ext uri="{9D8B030D-6E8A-4147-A177-3AD203B41FA5}">
                      <a16:colId xmlns:a16="http://schemas.microsoft.com/office/drawing/2014/main" val="3733700883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687251748"/>
                    </a:ext>
                  </a:extLst>
                </a:gridCol>
              </a:tblGrid>
              <a:tr h="653460"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Pre-processor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Train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Test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Test Score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Generalisation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Test ROC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Actual Runtime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Runtime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(Full grid search,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02630"/>
                  </a:ext>
                </a:extLst>
              </a:tr>
              <a:tr h="378592">
                <a:tc>
                  <a:txBody>
                    <a:bodyPr/>
                    <a:lstStyle/>
                    <a:p>
                      <a:r>
                        <a:rPr lang="en-SG" sz="900" dirty="0"/>
                        <a:t>MNB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900" dirty="0"/>
                        <a:t>Count Vectorizer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>
                          <a:solidFill>
                            <a:srgbClr val="FF0000"/>
                          </a:solidFill>
                        </a:rPr>
                        <a:t>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4555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81756"/>
                  </a:ext>
                </a:extLst>
              </a:tr>
              <a:tr h="466757">
                <a:tc>
                  <a:txBody>
                    <a:bodyPr/>
                    <a:lstStyle/>
                    <a:p>
                      <a:r>
                        <a:rPr lang="en-SG" sz="9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dirty="0"/>
                        <a:t>Count Vectorizer</a:t>
                      </a:r>
                    </a:p>
                    <a:p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>
                          <a:solidFill>
                            <a:schemeClr val="tx1"/>
                          </a:solidFill>
                        </a:rPr>
                        <a:t>4.53%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4.45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6220877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25651"/>
                  </a:ext>
                </a:extLst>
              </a:tr>
              <a:tr h="466757">
                <a:tc>
                  <a:txBody>
                    <a:bodyPr/>
                    <a:lstStyle/>
                    <a:p>
                      <a:r>
                        <a:rPr lang="en-SG" sz="900" dirty="0"/>
                        <a:t>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dirty="0"/>
                        <a:t>Count Vectorizer</a:t>
                      </a:r>
                    </a:p>
                    <a:p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>
                          <a:solidFill>
                            <a:srgbClr val="FF0000"/>
                          </a:solidFill>
                        </a:rPr>
                        <a:t>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6121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0310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11CE632-F63B-DD2F-B5FE-54D69B8ED64F}"/>
              </a:ext>
            </a:extLst>
          </p:cNvPr>
          <p:cNvSpPr txBox="1"/>
          <p:nvPr/>
        </p:nvSpPr>
        <p:spPr>
          <a:xfrm>
            <a:off x="7330307" y="3898397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u="sng" dirty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en-SG" sz="2000" u="sng" baseline="30000" dirty="0">
                <a:solidFill>
                  <a:schemeClr val="tx1">
                    <a:lumMod val="75000"/>
                  </a:schemeClr>
                </a:solidFill>
              </a:rPr>
              <a:t>nd</a:t>
            </a:r>
            <a:r>
              <a:rPr lang="en-SG" sz="2000" u="sng" dirty="0">
                <a:solidFill>
                  <a:schemeClr val="tx1">
                    <a:lumMod val="75000"/>
                  </a:schemeClr>
                </a:solidFill>
              </a:rPr>
              <a:t> step: Grid Search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7ED01374-031D-2FD1-2962-5DDB1ACB77DC}"/>
              </a:ext>
            </a:extLst>
          </p:cNvPr>
          <p:cNvSpPr txBox="1">
            <a:spLocks/>
          </p:cNvSpPr>
          <p:nvPr/>
        </p:nvSpPr>
        <p:spPr>
          <a:xfrm>
            <a:off x="909836" y="72680"/>
            <a:ext cx="8938472" cy="615927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Methodology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53942B-08CA-7896-6B73-097005295A74}"/>
              </a:ext>
            </a:extLst>
          </p:cNvPr>
          <p:cNvSpPr/>
          <p:nvPr/>
        </p:nvSpPr>
        <p:spPr>
          <a:xfrm>
            <a:off x="4043246" y="22312"/>
            <a:ext cx="60720" cy="68133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E5242E-4E60-B35D-1A73-A93278E54EC2}"/>
              </a:ext>
            </a:extLst>
          </p:cNvPr>
          <p:cNvSpPr txBox="1"/>
          <p:nvPr/>
        </p:nvSpPr>
        <p:spPr>
          <a:xfrm>
            <a:off x="5495233" y="69876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0.87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ED725-23E0-8186-9040-5C2790F7BA08}"/>
              </a:ext>
            </a:extLst>
          </p:cNvPr>
          <p:cNvSpPr txBox="1"/>
          <p:nvPr/>
        </p:nvSpPr>
        <p:spPr>
          <a:xfrm>
            <a:off x="7635705" y="72793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0.86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D034A-523C-FA9B-0A6D-5B81E1E3A688}"/>
              </a:ext>
            </a:extLst>
          </p:cNvPr>
          <p:cNvSpPr txBox="1"/>
          <p:nvPr/>
        </p:nvSpPr>
        <p:spPr>
          <a:xfrm>
            <a:off x="8338419" y="83726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0.84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A221A-1670-7EF8-1464-28EAF3314054}"/>
              </a:ext>
            </a:extLst>
          </p:cNvPr>
          <p:cNvSpPr txBox="1"/>
          <p:nvPr/>
        </p:nvSpPr>
        <p:spPr>
          <a:xfrm>
            <a:off x="6814492" y="100097"/>
            <a:ext cx="3330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u="sng" dirty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en-SG" sz="2000" u="sng" baseline="30000" dirty="0">
                <a:solidFill>
                  <a:schemeClr val="tx1">
                    <a:lumMod val="75000"/>
                  </a:schemeClr>
                </a:solidFill>
              </a:rPr>
              <a:t>st</a:t>
            </a:r>
            <a:r>
              <a:rPr lang="en-SG" sz="2000" u="sng" dirty="0">
                <a:solidFill>
                  <a:schemeClr val="tx1">
                    <a:lumMod val="75000"/>
                  </a:schemeClr>
                </a:solidFill>
              </a:rPr>
              <a:t> step: Randomized Search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FFDF44-71E6-ED9F-CDF0-02933D38A534}"/>
              </a:ext>
            </a:extLst>
          </p:cNvPr>
          <p:cNvSpPr/>
          <p:nvPr/>
        </p:nvSpPr>
        <p:spPr>
          <a:xfrm>
            <a:off x="5662364" y="3007985"/>
            <a:ext cx="192767" cy="2051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C55284-7BBA-201A-86CE-C5FB73279B43}"/>
              </a:ext>
            </a:extLst>
          </p:cNvPr>
          <p:cNvSpPr/>
          <p:nvPr/>
        </p:nvSpPr>
        <p:spPr>
          <a:xfrm>
            <a:off x="7791349" y="3100269"/>
            <a:ext cx="192767" cy="2051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0ED64C-DAD7-571F-E307-38EFBB5D5098}"/>
              </a:ext>
            </a:extLst>
          </p:cNvPr>
          <p:cNvSpPr/>
          <p:nvPr/>
        </p:nvSpPr>
        <p:spPr>
          <a:xfrm>
            <a:off x="8471016" y="3223844"/>
            <a:ext cx="192767" cy="2051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2622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3A8144-EE30-37D0-BA43-E20DCBF2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Pan Kah Fei DSIF 5 Methology- </a:t>
            </a:r>
            <a:r>
              <a:rPr lang="en-US" sz="1200" dirty="0"/>
              <a:t>Model Selection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D1D53-61ED-56B7-4F6C-BF2D222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SG" smtClean="0"/>
              <a:t>9</a:t>
            </a:fld>
            <a:endParaRPr lang="en-SG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3D14378-500E-3D8D-B15A-98F478E10198}"/>
              </a:ext>
            </a:extLst>
          </p:cNvPr>
          <p:cNvSpPr txBox="1">
            <a:spLocks/>
          </p:cNvSpPr>
          <p:nvPr/>
        </p:nvSpPr>
        <p:spPr>
          <a:xfrm>
            <a:off x="859656" y="1556792"/>
            <a:ext cx="3146524" cy="3888432"/>
          </a:xfrm>
          <a:prstGeom prst="rect">
            <a:avLst/>
          </a:prstGeom>
        </p:spPr>
        <p:txBody>
          <a:bodyPr vert="horz" lIns="121899" tIns="60949" rIns="121899" bIns="60949" rtlCol="0" anchor="b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Model Selection</a:t>
            </a:r>
          </a:p>
          <a:p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Further study on Gboost to narrow down generalization gap:</a:t>
            </a:r>
          </a:p>
          <a:p>
            <a:endParaRPr lang="en-US" sz="18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Shrinkage/Weighted Updates</a:t>
            </a: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      - learning rate</a:t>
            </a:r>
          </a:p>
          <a:p>
            <a:r>
              <a:rPr lang="en-US" sz="1800" b="0" dirty="0">
                <a:solidFill>
                  <a:schemeClr val="tx1">
                    <a:lumMod val="75000"/>
                  </a:schemeClr>
                </a:solidFill>
                <a:effectLst/>
                <a:latin typeface="+mn-lt"/>
              </a:rPr>
              <a:t>      - number of estimator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Random Sampling/Stochastic Boosting</a:t>
            </a: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      - subsample</a:t>
            </a:r>
            <a:endParaRPr lang="en-US" sz="1800" b="0" dirty="0">
              <a:solidFill>
                <a:schemeClr val="tx1">
                  <a:lumMod val="75000"/>
                </a:schemeClr>
              </a:solidFill>
              <a:effectLst/>
              <a:latin typeface="+mn-lt"/>
            </a:endParaRP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0B847-780A-787F-2E12-4212A69CF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268" y="649774"/>
            <a:ext cx="6120680" cy="49624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B69BC8-7C50-7170-C1C5-D130E9DE0D76}"/>
              </a:ext>
            </a:extLst>
          </p:cNvPr>
          <p:cNvSpPr txBox="1"/>
          <p:nvPr/>
        </p:nvSpPr>
        <p:spPr>
          <a:xfrm>
            <a:off x="4764136" y="5748612"/>
            <a:ext cx="626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 dirty="0"/>
              <a:t>150 </a:t>
            </a:r>
            <a:r>
              <a:rPr lang="en-SG" sz="1800" dirty="0">
                <a:solidFill>
                  <a:schemeClr val="tx1">
                    <a:lumMod val="75000"/>
                  </a:schemeClr>
                </a:solidFill>
              </a:rPr>
              <a:t>number of estimator is chosen for gradient boost model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8C7DF7B2-D05F-5203-26CA-4EC51282503E}"/>
              </a:ext>
            </a:extLst>
          </p:cNvPr>
          <p:cNvSpPr txBox="1">
            <a:spLocks/>
          </p:cNvSpPr>
          <p:nvPr/>
        </p:nvSpPr>
        <p:spPr>
          <a:xfrm>
            <a:off x="837828" y="59549"/>
            <a:ext cx="8938472" cy="615927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09639F-5630-6B4E-9CEF-B1FBE987259A}"/>
              </a:ext>
            </a:extLst>
          </p:cNvPr>
          <p:cNvSpPr/>
          <p:nvPr/>
        </p:nvSpPr>
        <p:spPr>
          <a:xfrm>
            <a:off x="4043246" y="22312"/>
            <a:ext cx="60720" cy="68133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C02EF-E140-474F-3A2D-E842AEE2E5D5}"/>
              </a:ext>
            </a:extLst>
          </p:cNvPr>
          <p:cNvSpPr txBox="1"/>
          <p:nvPr/>
        </p:nvSpPr>
        <p:spPr>
          <a:xfrm>
            <a:off x="10311621" y="3403251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bg1"/>
                </a:solidFill>
              </a:rPr>
              <a:t>0.92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A36F23-D4C0-5622-04BB-918BBAD145F9}"/>
              </a:ext>
            </a:extLst>
          </p:cNvPr>
          <p:cNvSpPr txBox="1"/>
          <p:nvPr/>
        </p:nvSpPr>
        <p:spPr>
          <a:xfrm>
            <a:off x="8065168" y="340325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0.90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605EC-41F4-8D13-CC39-9F37C493125A}"/>
              </a:ext>
            </a:extLst>
          </p:cNvPr>
          <p:cNvSpPr txBox="1"/>
          <p:nvPr/>
        </p:nvSpPr>
        <p:spPr>
          <a:xfrm>
            <a:off x="9031640" y="3723134"/>
            <a:ext cx="744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-2.17%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FBC335-B586-620D-F872-1B43248A5B8C}"/>
              </a:ext>
            </a:extLst>
          </p:cNvPr>
          <p:cNvCxnSpPr>
            <a:cxnSpLocks/>
          </p:cNvCxnSpPr>
          <p:nvPr/>
        </p:nvCxnSpPr>
        <p:spPr>
          <a:xfrm>
            <a:off x="8065168" y="980728"/>
            <a:ext cx="0" cy="432048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23AAC1-9CFA-39B5-AB4E-7EB20375D45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8254652" y="3680250"/>
            <a:ext cx="230899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051271-B6A8-388C-4BB2-F713355E7D3E}"/>
              </a:ext>
            </a:extLst>
          </p:cNvPr>
          <p:cNvSpPr txBox="1"/>
          <p:nvPr/>
        </p:nvSpPr>
        <p:spPr>
          <a:xfrm>
            <a:off x="10310391" y="1009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bg1"/>
                </a:solidFill>
              </a:rPr>
              <a:t>6.3%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E865FB-06A4-F0B1-9F22-5229092E3373}"/>
              </a:ext>
            </a:extLst>
          </p:cNvPr>
          <p:cNvSpPr txBox="1"/>
          <p:nvPr/>
        </p:nvSpPr>
        <p:spPr>
          <a:xfrm>
            <a:off x="8065168" y="202651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FF0000"/>
                </a:solidFill>
              </a:rPr>
              <a:t>4.4%</a:t>
            </a:r>
          </a:p>
        </p:txBody>
      </p:sp>
    </p:spTree>
    <p:extLst>
      <p:ext uri="{BB962C8B-B14F-4D97-AF65-F5344CB8AC3E}">
        <p14:creationId xmlns:p14="http://schemas.microsoft.com/office/powerpoint/2010/main" val="340213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1487</TotalTime>
  <Words>906</Words>
  <Application>Microsoft Office PowerPoint</Application>
  <PresentationFormat>Custom</PresentationFormat>
  <Paragraphs>254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Lato</vt:lpstr>
      <vt:lpstr>Tech 16x9</vt:lpstr>
      <vt:lpstr>Project 3: Web APIs &amp; NLP </vt:lpstr>
      <vt:lpstr>Agenda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&amp; Recommendation </vt:lpstr>
      <vt:lpstr>Thank you 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Web APIs &amp; NLP</dc:title>
  <dc:creator>Pan Kah Fei</dc:creator>
  <cp:lastModifiedBy>Pan Kah Fei</cp:lastModifiedBy>
  <cp:revision>7</cp:revision>
  <dcterms:created xsi:type="dcterms:W3CDTF">2022-08-10T23:16:30Z</dcterms:created>
  <dcterms:modified xsi:type="dcterms:W3CDTF">2022-08-13T02:11:08Z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