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083aea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083aea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083aea8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083aea8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b083aea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b083aea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083aea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083aea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083ae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083ae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083aea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083aea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083aea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083aea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083aea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b083aea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b083aea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b083aea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083aea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083aea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083aea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b083aea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Configuring a Firewall in Linux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Project Overview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Fragment Offset</a:t>
            </a:r>
            <a:r>
              <a:rPr lang="en">
                <a:solidFill>
                  <a:schemeClr val="dk1"/>
                </a:solidFill>
              </a:rPr>
              <a:t>: Position of fragment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Time to Live (TTL)</a:t>
            </a:r>
            <a:r>
              <a:rPr lang="en">
                <a:solidFill>
                  <a:schemeClr val="dk1"/>
                </a:solidFill>
              </a:rPr>
              <a:t>: Packet's network lifetime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Protocol</a:t>
            </a:r>
            <a:r>
              <a:rPr lang="en">
                <a:solidFill>
                  <a:schemeClr val="dk1"/>
                </a:solidFill>
              </a:rPr>
              <a:t>: Data protocol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Header Checksum</a:t>
            </a:r>
            <a:r>
              <a:rPr lang="en">
                <a:solidFill>
                  <a:schemeClr val="dk1"/>
                </a:solidFill>
              </a:rPr>
              <a:t>: Error-checking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Source IP Address</a:t>
            </a:r>
            <a:r>
              <a:rPr lang="en">
                <a:solidFill>
                  <a:schemeClr val="dk1"/>
                </a:solidFill>
              </a:rPr>
              <a:t>: Sender's IP address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Destination IP Address</a:t>
            </a:r>
            <a:r>
              <a:rPr lang="en">
                <a:solidFill>
                  <a:schemeClr val="dk1"/>
                </a:solidFill>
              </a:rPr>
              <a:t>: Receiver's IP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Source Port</a:t>
            </a:r>
            <a:r>
              <a:rPr lang="en">
                <a:solidFill>
                  <a:schemeClr val="dk1"/>
                </a:solidFill>
              </a:rPr>
              <a:t>: Sending application 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Destination Port</a:t>
            </a:r>
            <a:r>
              <a:rPr lang="en">
                <a:solidFill>
                  <a:schemeClr val="dk1"/>
                </a:solidFill>
              </a:rPr>
              <a:t>: Receiving application 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Sequence Number</a:t>
            </a:r>
            <a:r>
              <a:rPr lang="en">
                <a:solidFill>
                  <a:schemeClr val="dk1"/>
                </a:solidFill>
              </a:rPr>
              <a:t>: Byte order identifier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Acknowledgment Number</a:t>
            </a:r>
            <a:r>
              <a:rPr lang="en">
                <a:solidFill>
                  <a:schemeClr val="dk1"/>
                </a:solidFill>
              </a:rPr>
              <a:t>: Next expected byte sequence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Offset</a:t>
            </a:r>
            <a:r>
              <a:rPr lang="en">
                <a:solidFill>
                  <a:schemeClr val="dk1"/>
                </a:solidFill>
              </a:rPr>
              <a:t>: Size of TCP header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Reserved</a:t>
            </a:r>
            <a:r>
              <a:rPr lang="en">
                <a:solidFill>
                  <a:schemeClr val="dk1"/>
                </a:solidFill>
              </a:rPr>
              <a:t>: Future 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Flags</a:t>
            </a:r>
            <a:r>
              <a:rPr lang="en">
                <a:solidFill>
                  <a:schemeClr val="dk1"/>
                </a:solidFill>
              </a:rPr>
              <a:t>: Control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Window Size</a:t>
            </a:r>
            <a:r>
              <a:rPr lang="en">
                <a:solidFill>
                  <a:schemeClr val="dk1"/>
                </a:solidFill>
              </a:rPr>
              <a:t>: Receive window size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Checksum</a:t>
            </a:r>
            <a:r>
              <a:rPr lang="en">
                <a:solidFill>
                  <a:schemeClr val="dk1"/>
                </a:solidFill>
              </a:rPr>
              <a:t>: Error-checking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Urgent Pointer</a:t>
            </a:r>
            <a:r>
              <a:rPr lang="en">
                <a:solidFill>
                  <a:schemeClr val="dk1"/>
                </a:solidFill>
              </a:rPr>
              <a:t>: Urgent data sequence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Padding</a:t>
            </a:r>
            <a:r>
              <a:rPr lang="en">
                <a:solidFill>
                  <a:schemeClr val="dk1"/>
                </a:solidFill>
              </a:rPr>
              <a:t>: Ensures header is a multiple of 32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Firewall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security device or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Monitors and controls incoming and outgoing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Acts as a barrier between trusted and untrusted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unauthorized access and protects against cyber threats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Firewalls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Packet Filtering Firewall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Stateful Inspection Firewall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Proxy Firewall (Application Layer Firewall)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Next-Generation Firewall (NGFW)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Hardware Firewall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Software Firewall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Terminology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Packet Filtering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Stateful Inspection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Access Control Lists (ACLs)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DMZ (Demilitarized Zone)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Intrusion Detection System (IDS)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Intrusion Prevention System (IPS)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Proxy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Application Layer Gateway (ALG)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Virtual Private Network (VPN)</a:t>
            </a:r>
            <a:endParaRPr sz="2462"/>
          </a:p>
          <a:p>
            <a:pPr indent="-34980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62"/>
              <a:t>Firewall Rules</a:t>
            </a:r>
            <a:endParaRPr sz="2462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Identification</a:t>
            </a:r>
            <a:r>
              <a:rPr lang="en" sz="1900">
                <a:solidFill>
                  <a:schemeClr val="dk1"/>
                </a:solidFill>
              </a:rPr>
              <a:t>: Uniquely identifies a device on a network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Location Addressing</a:t>
            </a:r>
            <a:r>
              <a:rPr lang="en" sz="1900">
                <a:solidFill>
                  <a:schemeClr val="dk1"/>
                </a:solidFill>
              </a:rPr>
              <a:t>: Routes data packets across networks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Types of IP Addresses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IPv4</a:t>
            </a:r>
            <a:r>
              <a:rPr lang="en" sz="1900">
                <a:solidFill>
                  <a:schemeClr val="dk1"/>
                </a:solidFill>
              </a:rPr>
              <a:t>: 32-bit address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IPv6</a:t>
            </a:r>
            <a:r>
              <a:rPr lang="en" sz="1900">
                <a:solidFill>
                  <a:schemeClr val="dk1"/>
                </a:solidFill>
              </a:rPr>
              <a:t>: 128-bit address, hexadecimal format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 (Local Area Network)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chemeClr val="dk1"/>
                </a:solidFill>
              </a:rPr>
              <a:t>Localized</a:t>
            </a:r>
            <a:r>
              <a:rPr lang="en" sz="2850">
                <a:solidFill>
                  <a:schemeClr val="dk1"/>
                </a:solidFill>
              </a:rPr>
              <a:t>: Covers a small area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chemeClr val="dk1"/>
                </a:solidFill>
              </a:rPr>
              <a:t>High-speed</a:t>
            </a:r>
            <a:r>
              <a:rPr lang="en" sz="2850">
                <a:solidFill>
                  <a:schemeClr val="dk1"/>
                </a:solidFill>
              </a:rPr>
              <a:t>: Uses Ethernet or Wi-Fi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chemeClr val="dk1"/>
                </a:solidFill>
              </a:rPr>
              <a:t>Private</a:t>
            </a:r>
            <a:r>
              <a:rPr lang="en" sz="2850">
                <a:solidFill>
                  <a:schemeClr val="dk1"/>
                </a:solidFill>
              </a:rPr>
              <a:t>: Restricted to authorized devices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</a:rPr>
              <a:t>Peer-to-peer</a:t>
            </a:r>
            <a:r>
              <a:rPr lang="en" sz="2850">
                <a:solidFill>
                  <a:schemeClr val="dk1"/>
                </a:solidFill>
              </a:rPr>
              <a:t>: Direct communication between devices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</a:rPr>
              <a:t>Applications</a:t>
            </a:r>
            <a:endParaRPr b="1" sz="2850">
              <a:solidFill>
                <a:schemeClr val="dk1"/>
              </a:solidFill>
            </a:endParaRPr>
          </a:p>
          <a:p>
            <a:pPr indent="-31456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File Sharing</a:t>
            </a:r>
            <a:endParaRPr sz="2850">
              <a:solidFill>
                <a:schemeClr val="dk1"/>
              </a:solidFill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Internet Access</a:t>
            </a:r>
            <a:endParaRPr sz="2850">
              <a:solidFill>
                <a:schemeClr val="dk1"/>
              </a:solidFill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Communication</a:t>
            </a:r>
            <a:endParaRPr sz="2850">
              <a:solidFill>
                <a:schemeClr val="dk1"/>
              </a:solidFill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Resource Sharing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 (Wide Area Network)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Large scale</a:t>
            </a:r>
            <a:r>
              <a:rPr lang="en">
                <a:solidFill>
                  <a:schemeClr val="dk1"/>
                </a:solidFill>
              </a:rPr>
              <a:t>: Covers a large geographical area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Long-distance</a:t>
            </a:r>
            <a:r>
              <a:rPr lang="en">
                <a:solidFill>
                  <a:schemeClr val="dk1"/>
                </a:solidFill>
              </a:rPr>
              <a:t>: Spans tens to thousands of kilometers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Public or private</a:t>
            </a:r>
            <a:r>
              <a:rPr lang="en">
                <a:solidFill>
                  <a:schemeClr val="dk1"/>
                </a:solidFill>
              </a:rPr>
              <a:t>: Internet (public) or dedicated network (private)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High-speed</a:t>
            </a:r>
            <a:r>
              <a:rPr lang="en">
                <a:solidFill>
                  <a:schemeClr val="dk1"/>
                </a:solidFill>
              </a:rPr>
              <a:t>: Uses fiber optics, satellite links, high-speed wireless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Applications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Internet Connectivity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Enterprise Connectivity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Cloud Connectivity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Telecommunication Services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Replication and Backup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Traffic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Types of Traffic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Web Traffic (HTTP/HTTPS)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Email Traffic (SMTP/IMAP/POP3)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File Transfer Traffic (FTP/SFTP)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Voice Traffic (VoIP)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Real-Time Communication Traffic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DNS Traffic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Cloud Services Traffic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Version</a:t>
            </a:r>
            <a:r>
              <a:rPr lang="en">
                <a:solidFill>
                  <a:schemeClr val="dk1"/>
                </a:solidFill>
              </a:rPr>
              <a:t>: IP protocol version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Header Length (IHL)</a:t>
            </a:r>
            <a:r>
              <a:rPr lang="en">
                <a:solidFill>
                  <a:schemeClr val="dk1"/>
                </a:solidFill>
              </a:rPr>
              <a:t>: Size of the IP header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Type of Service (TOS)</a:t>
            </a:r>
            <a:r>
              <a:rPr lang="en">
                <a:solidFill>
                  <a:schemeClr val="dk1"/>
                </a:solidFill>
              </a:rPr>
              <a:t>: Desired quality of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Length</a:t>
            </a:r>
            <a:r>
              <a:rPr lang="en">
                <a:solidFill>
                  <a:schemeClr val="dk1"/>
                </a:solidFill>
              </a:rPr>
              <a:t>: Entire packet size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Identification</a:t>
            </a:r>
            <a:r>
              <a:rPr lang="en">
                <a:solidFill>
                  <a:schemeClr val="dk1"/>
                </a:solidFill>
              </a:rPr>
              <a:t>: Identifies packet fragments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Flags</a:t>
            </a:r>
            <a:r>
              <a:rPr lang="en">
                <a:solidFill>
                  <a:schemeClr val="dk1"/>
                </a:solidFill>
              </a:rPr>
              <a:t>: Control fragmentation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