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12"/>
  </p:handoutMasterIdLst>
  <p:sldIdLst>
    <p:sldId id="256" r:id="rId3"/>
    <p:sldId id="257" r:id="rId4"/>
    <p:sldId id="296" r:id="rId5"/>
    <p:sldId id="312" r:id="rId6"/>
    <p:sldId id="313" r:id="rId7"/>
    <p:sldId id="314" r:id="rId8"/>
    <p:sldId id="301" r:id="rId9"/>
    <p:sldId id="305"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5958"/>
    <a:srgbClr val="0E738D"/>
    <a:srgbClr val="1153A1"/>
    <a:srgbClr val="35A3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60" autoAdjust="0"/>
    <p:restoredTop sz="94660"/>
  </p:normalViewPr>
  <p:slideViewPr>
    <p:cSldViewPr snapToGrid="0" showGuides="1">
      <p:cViewPr>
        <p:scale>
          <a:sx n="75" d="100"/>
          <a:sy n="75" d="100"/>
        </p:scale>
        <p:origin x="1680" y="557"/>
      </p:cViewPr>
      <p:guideLst>
        <p:guide orient="horz" pos="1620"/>
        <p:guide pos="286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Users/pankajkhatri/Downloads/excel%20capstonetransactiondata_.20240523201247478.xlsx" TargetMode="Externa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Users/pankajkhatri/Downloads/excel%20capstonetransactiondata_.20240523201247478.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t>Completion flags over time period</a:t>
            </a:r>
          </a:p>
        </c:rich>
      </c:tx>
      <c:layout>
        <c:manualLayout>
          <c:xMode val="edge"/>
          <c:yMode val="edge"/>
          <c:x val="0.144970414201183"/>
          <c:y val="0.0351093316907915"/>
        </c:manualLayout>
      </c:layout>
      <c:overlay val="0"/>
      <c:spPr>
        <a:noFill/>
        <a:ln>
          <a:noFill/>
        </a:ln>
        <a:effectLst/>
      </c:spPr>
    </c:title>
    <c:autoTitleDeleted val="0"/>
    <c:plotArea>
      <c:layout/>
      <c:barChart>
        <c:barDir val="col"/>
        <c:grouping val="clustered"/>
        <c:varyColors val="0"/>
        <c:ser>
          <c:idx val="0"/>
          <c:order val="0"/>
          <c:tx>
            <c:strRef>
              <c:f>'[excel capstonetransactiondata_.20240523201247478.xlsx]Order Level Analysis'!$B$72</c:f>
              <c:strCache>
                <c:ptCount val="1"/>
                <c:pt idx="0">
                  <c:v>Acq Month</c:v>
                </c:pt>
              </c:strCache>
            </c:strRef>
          </c:tx>
          <c:spPr>
            <a:solidFill>
              <a:schemeClr val="accent1"/>
            </a:solidFill>
            <a:ln>
              <a:noFill/>
            </a:ln>
            <a:effectLst/>
          </c:spPr>
          <c:invertIfNegative val="0"/>
          <c:dLbls>
            <c:delete val="1"/>
          </c:dLbls>
          <c:cat>
            <c:strRef>
              <c:extLst>
                <c:ext xmlns:c15="http://schemas.microsoft.com/office/drawing/2012/chart" uri="{02D57815-91ED-43cb-92C2-25804820EDAC}">
                  <c15:fullRef>
                    <c15:sqref>'[excel capstonetransactiondata_.20240523201247478.xlsx]Order Level Analysis'!$A$73:$A$103</c15:sqref>
                  </c15:fullRef>
                </c:ext>
              </c:extLst>
              <c:f>('[excel capstonetransactiondata_.20240523201247478.xlsx]Order Level Analysis'!$A$73,'[excel capstonetransactiondata_.20240523201247478.xlsx]Order Level Analysis'!$A$83,'[excel capstonetransactiondata_.20240523201247478.xlsx]Order Level Analysis'!$A$93)</c:f>
              <c:strCache>
                <c:ptCount val="3"/>
                <c:pt idx="0">
                  <c:v>Harlur</c:v>
                </c:pt>
                <c:pt idx="1">
                  <c:v>HSR Layout</c:v>
                </c:pt>
                <c:pt idx="2">
                  <c:v>ITI Layout</c:v>
                </c:pt>
              </c:strCache>
            </c:strRef>
          </c:cat>
          <c:val>
            <c:numRef>
              <c:extLst>
                <c:ext xmlns:c15="http://schemas.microsoft.com/office/drawing/2012/chart" uri="{02D57815-91ED-43cb-92C2-25804820EDAC}">
                  <c15:fullRef>
                    <c15:sqref>'Order Level Analysis'!$B$73:$B$103</c15:sqref>
                  </c15:fullRef>
                </c:ext>
              </c:extLst>
              <c:f>('[excel capstonetransactiondata_.20240523201247478.xlsx]Order Level Analysis'!$B$73,'[excel capstonetransactiondata_.20240523201247478.xlsx]Order Level Analysis'!$B$83,'[excel capstonetransactiondata_.20240523201247478.xlsx]Order Level Analysis'!$B$93)</c:f>
              <c:numCache>
                <c:formatCode>General</c:formatCode>
                <c:ptCount val="3"/>
              </c:numCache>
            </c:numRef>
          </c:val>
        </c:ser>
        <c:dLbls>
          <c:showLegendKey val="0"/>
          <c:showVal val="0"/>
          <c:showCatName val="0"/>
          <c:showSerName val="0"/>
          <c:showPercent val="0"/>
          <c:showBubbleSize val="0"/>
        </c:dLbls>
        <c:gapWidth val="219"/>
        <c:overlap val="-27"/>
        <c:axId val="255454959"/>
        <c:axId val="452022732"/>
      </c:barChart>
      <c:lineChart>
        <c:grouping val="standard"/>
        <c:varyColors val="0"/>
        <c:ser>
          <c:idx val="1"/>
          <c:order val="1"/>
          <c:tx>
            <c:strRef>
              <c:f>'[excel capstonetransactiondata_.20240523201247478.xlsx]Order Level Analysis'!$C$72</c:f>
              <c:strCache>
                <c:ptCount val="1"/>
                <c:pt idx="0">
                  <c:v>Count of Completion Flag</c:v>
                </c:pt>
              </c:strCache>
            </c:strRef>
          </c:tx>
          <c:spPr>
            <a:ln w="28575" cap="rnd">
              <a:solidFill>
                <a:schemeClr val="accent2"/>
              </a:solidFill>
              <a:round/>
            </a:ln>
            <a:effectLst/>
          </c:spPr>
          <c:marker>
            <c:symbol val="none"/>
          </c:marker>
          <c:dLbls>
            <c:delete val="1"/>
          </c:dLbls>
          <c:cat>
            <c:strRef>
              <c:extLst>
                <c:ext xmlns:c15="http://schemas.microsoft.com/office/drawing/2012/chart" uri="{02D57815-91ED-43cb-92C2-25804820EDAC}">
                  <c15:fullRef>
                    <c15:sqref>'[excel capstonetransactiondata_.20240523201247478.xlsx]Order Level Analysis'!$A$73:$A$103</c15:sqref>
                  </c15:fullRef>
                </c:ext>
              </c:extLst>
              <c:f>('[excel capstonetransactiondata_.20240523201247478.xlsx]Order Level Analysis'!$A$73,'[excel capstonetransactiondata_.20240523201247478.xlsx]Order Level Analysis'!$A$83,'[excel capstonetransactiondata_.20240523201247478.xlsx]Order Level Analysis'!$A$93)</c:f>
              <c:strCache>
                <c:ptCount val="3"/>
                <c:pt idx="0">
                  <c:v>Harlur</c:v>
                </c:pt>
                <c:pt idx="1">
                  <c:v>HSR Layout</c:v>
                </c:pt>
                <c:pt idx="2">
                  <c:v>ITI Layout</c:v>
                </c:pt>
              </c:strCache>
            </c:strRef>
          </c:cat>
          <c:val>
            <c:numRef>
              <c:extLst>
                <c:ext xmlns:c15="http://schemas.microsoft.com/office/drawing/2012/chart" uri="{02D57815-91ED-43cb-92C2-25804820EDAC}">
                  <c15:fullRef>
                    <c15:sqref>'Order Level Analysis'!$C$73:$C$103</c15:sqref>
                  </c15:fullRef>
                </c:ext>
              </c:extLst>
              <c:f>('[excel capstonetransactiondata_.20240523201247478.xlsx]Order Level Analysis'!$C$73,'[excel capstonetransactiondata_.20240523201247478.xlsx]Order Level Analysis'!$C$83,'[excel capstonetransactiondata_.20240523201247478.xlsx]Order Level Analysis'!$C$93)</c:f>
              <c:numCache>
                <c:formatCode>General</c:formatCode>
                <c:ptCount val="3"/>
                <c:pt idx="0">
                  <c:v>1309</c:v>
                </c:pt>
                <c:pt idx="1">
                  <c:v>15657</c:v>
                </c:pt>
                <c:pt idx="2">
                  <c:v>3946</c:v>
                </c:pt>
              </c:numCache>
            </c:numRef>
          </c:val>
          <c:smooth val="0"/>
        </c:ser>
        <c:dLbls>
          <c:showLegendKey val="0"/>
          <c:showVal val="0"/>
          <c:showCatName val="0"/>
          <c:showSerName val="0"/>
          <c:showPercent val="0"/>
          <c:showBubbleSize val="0"/>
        </c:dLbls>
        <c:marker val="0"/>
        <c:smooth val="0"/>
        <c:axId val="645617360"/>
        <c:axId val="457271926"/>
      </c:lineChart>
      <c:catAx>
        <c:axId val="64561736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57271926"/>
        <c:crosses val="autoZero"/>
        <c:auto val="1"/>
        <c:lblAlgn val="ctr"/>
        <c:lblOffset val="100"/>
        <c:noMultiLvlLbl val="0"/>
      </c:catAx>
      <c:valAx>
        <c:axId val="45727192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45617360"/>
        <c:crosses val="autoZero"/>
        <c:crossBetween val="between"/>
      </c:valAx>
      <c:catAx>
        <c:axId val="255454959"/>
        <c:scaling>
          <c:orientation val="minMax"/>
        </c:scaling>
        <c:delete val="1"/>
        <c:axPos val="b"/>
        <c:majorTickMark val="out"/>
        <c:minorTickMark val="none"/>
        <c:tickLblPos val="nextTo"/>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52022732"/>
        <c:crosses val="autoZero"/>
        <c:auto val="1"/>
        <c:lblAlgn val="ctr"/>
        <c:lblOffset val="100"/>
        <c:noMultiLvlLbl val="0"/>
      </c:catAx>
      <c:valAx>
        <c:axId val="452022732"/>
        <c:scaling>
          <c:orientation val="minMax"/>
        </c:scaling>
        <c:delete val="0"/>
        <c:axPos val="r"/>
        <c:numFmt formatCode="General" sourceLinked="1"/>
        <c:majorTickMark val="out"/>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55454959"/>
        <c:crosses val="max"/>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t>Trend in Completion</a:t>
            </a:r>
          </a:p>
        </c:rich>
      </c:tx>
      <c:layout>
        <c:manualLayout>
          <c:xMode val="edge"/>
          <c:yMode val="edge"/>
          <c:x val="0.351887456954559"/>
          <c:y val="0.0414024013987695"/>
        </c:manualLayout>
      </c:layout>
      <c:overlay val="0"/>
      <c:spPr>
        <a:noFill/>
        <a:ln>
          <a:noFill/>
        </a:ln>
        <a:effectLst/>
      </c:spPr>
    </c:title>
    <c:autoTitleDeleted val="0"/>
    <c:plotArea>
      <c:layout/>
      <c:barChart>
        <c:barDir val="col"/>
        <c:grouping val="clustered"/>
        <c:varyColors val="0"/>
        <c:ser>
          <c:idx val="0"/>
          <c:order val="0"/>
          <c:tx>
            <c:strRef>
              <c:f>'[excel capstonetransactiondata_.20240523201247478.xlsx]Completion rate analysis'!$A$94</c:f>
              <c:strCache>
                <c:ptCount val="1"/>
                <c:pt idx="0">
                  <c:v>Harlur</c:v>
                </c:pt>
              </c:strCache>
            </c:strRef>
          </c:tx>
          <c:spPr>
            <a:solidFill>
              <a:schemeClr val="accent1"/>
            </a:solidFill>
            <a:ln>
              <a:noFill/>
            </a:ln>
            <a:effectLst/>
          </c:spPr>
          <c:invertIfNegative val="0"/>
          <c:dLbls>
            <c:delete val="1"/>
          </c:dLbls>
          <c:cat>
            <c:multiLvlStrRef>
              <c:f>'[excel capstonetransactiondata_.20240523201247478.xlsx]Completion rate analysis'!$B$90:$G$93</c:f>
              <c:multiLvlStrCache>
                <c:ptCount val="6"/>
                <c:lvl>
                  <c:pt idx="0">
                    <c:v>Afternoon</c:v>
                  </c:pt>
                  <c:pt idx="1">
                    <c:v>Evening</c:v>
                  </c:pt>
                  <c:pt idx="2">
                    <c:v>Late Night</c:v>
                  </c:pt>
                  <c:pt idx="3">
                    <c:v>Morning</c:v>
                  </c:pt>
                  <c:pt idx="4">
                    <c:v>Night</c:v>
                  </c:pt>
                  <c:pt idx="5">
                    <c:v>Grand Total</c:v>
                  </c:pt>
                </c:lvl>
                <c:lvl>
                  <c:pt idx="0">
                    <c:v>Slot definiton</c:v>
                  </c:pt>
                </c:lvl>
                <c:lvl/>
                <c:lvl>
                  <c:pt idx="0">
                    <c:v>YES</c:v>
                  </c:pt>
                </c:lvl>
              </c:multiLvlStrCache>
            </c:multiLvlStrRef>
          </c:cat>
          <c:val>
            <c:numRef>
              <c:f>'[excel capstonetransactiondata_.20240523201247478.xlsx]Completion rate analysis'!$B$94:$G$94</c:f>
              <c:numCache>
                <c:formatCode>General</c:formatCode>
                <c:ptCount val="6"/>
                <c:pt idx="0">
                  <c:v>323</c:v>
                </c:pt>
                <c:pt idx="1">
                  <c:v>279</c:v>
                </c:pt>
                <c:pt idx="2">
                  <c:v>73</c:v>
                </c:pt>
                <c:pt idx="3">
                  <c:v>381</c:v>
                </c:pt>
                <c:pt idx="4">
                  <c:v>249</c:v>
                </c:pt>
                <c:pt idx="5">
                  <c:v>1305</c:v>
                </c:pt>
              </c:numCache>
            </c:numRef>
          </c:val>
        </c:ser>
        <c:ser>
          <c:idx val="1"/>
          <c:order val="1"/>
          <c:tx>
            <c:strRef>
              <c:f>'[excel capstonetransactiondata_.20240523201247478.xlsx]Completion rate analysis'!$A$95</c:f>
              <c:strCache>
                <c:ptCount val="1"/>
                <c:pt idx="0">
                  <c:v>ITI Layout</c:v>
                </c:pt>
              </c:strCache>
            </c:strRef>
          </c:tx>
          <c:spPr>
            <a:solidFill>
              <a:schemeClr val="accent2"/>
            </a:solidFill>
            <a:ln>
              <a:noFill/>
            </a:ln>
            <a:effectLst/>
          </c:spPr>
          <c:invertIfNegative val="0"/>
          <c:dLbls>
            <c:delete val="1"/>
          </c:dLbls>
          <c:cat>
            <c:multiLvlStrRef>
              <c:f>'[excel capstonetransactiondata_.20240523201247478.xlsx]Completion rate analysis'!$B$90:$G$93</c:f>
              <c:multiLvlStrCache>
                <c:ptCount val="6"/>
                <c:lvl>
                  <c:pt idx="0">
                    <c:v>Afternoon</c:v>
                  </c:pt>
                  <c:pt idx="1">
                    <c:v>Evening</c:v>
                  </c:pt>
                  <c:pt idx="2">
                    <c:v>Late Night</c:v>
                  </c:pt>
                  <c:pt idx="3">
                    <c:v>Morning</c:v>
                  </c:pt>
                  <c:pt idx="4">
                    <c:v>Night</c:v>
                  </c:pt>
                  <c:pt idx="5">
                    <c:v>Grand Total</c:v>
                  </c:pt>
                </c:lvl>
                <c:lvl>
                  <c:pt idx="0">
                    <c:v>Slot definiton</c:v>
                  </c:pt>
                </c:lvl>
                <c:lvl/>
                <c:lvl>
                  <c:pt idx="0">
                    <c:v>YES</c:v>
                  </c:pt>
                </c:lvl>
              </c:multiLvlStrCache>
            </c:multiLvlStrRef>
          </c:cat>
          <c:val>
            <c:numRef>
              <c:f>'[excel capstonetransactiondata_.20240523201247478.xlsx]Completion rate analysis'!$B$95:$G$95</c:f>
              <c:numCache>
                <c:formatCode>General</c:formatCode>
                <c:ptCount val="6"/>
                <c:pt idx="0">
                  <c:v>1037</c:v>
                </c:pt>
                <c:pt idx="1">
                  <c:v>757</c:v>
                </c:pt>
                <c:pt idx="2">
                  <c:v>342</c:v>
                </c:pt>
                <c:pt idx="3">
                  <c:v>868</c:v>
                </c:pt>
                <c:pt idx="4">
                  <c:v>926</c:v>
                </c:pt>
                <c:pt idx="5">
                  <c:v>3930</c:v>
                </c:pt>
              </c:numCache>
            </c:numRef>
          </c:val>
        </c:ser>
        <c:ser>
          <c:idx val="2"/>
          <c:order val="2"/>
          <c:tx>
            <c:strRef>
              <c:f>'[excel capstonetransactiondata_.20240523201247478.xlsx]Completion rate analysis'!$A$96</c:f>
              <c:strCache>
                <c:ptCount val="1"/>
                <c:pt idx="0">
                  <c:v>HSR Layout</c:v>
                </c:pt>
              </c:strCache>
            </c:strRef>
          </c:tx>
          <c:spPr>
            <a:solidFill>
              <a:schemeClr val="accent3"/>
            </a:solidFill>
            <a:ln>
              <a:noFill/>
            </a:ln>
            <a:effectLst/>
          </c:spPr>
          <c:invertIfNegative val="0"/>
          <c:dLbls>
            <c:delete val="1"/>
          </c:dLbls>
          <c:cat>
            <c:multiLvlStrRef>
              <c:f>'[excel capstonetransactiondata_.20240523201247478.xlsx]Completion rate analysis'!$B$90:$G$93</c:f>
              <c:multiLvlStrCache>
                <c:ptCount val="6"/>
                <c:lvl>
                  <c:pt idx="0">
                    <c:v>Afternoon</c:v>
                  </c:pt>
                  <c:pt idx="1">
                    <c:v>Evening</c:v>
                  </c:pt>
                  <c:pt idx="2">
                    <c:v>Late Night</c:v>
                  </c:pt>
                  <c:pt idx="3">
                    <c:v>Morning</c:v>
                  </c:pt>
                  <c:pt idx="4">
                    <c:v>Night</c:v>
                  </c:pt>
                  <c:pt idx="5">
                    <c:v>Grand Total</c:v>
                  </c:pt>
                </c:lvl>
                <c:lvl>
                  <c:pt idx="0">
                    <c:v>Slot definiton</c:v>
                  </c:pt>
                </c:lvl>
                <c:lvl/>
                <c:lvl>
                  <c:pt idx="0">
                    <c:v>YES</c:v>
                  </c:pt>
                </c:lvl>
              </c:multiLvlStrCache>
            </c:multiLvlStrRef>
          </c:cat>
          <c:val>
            <c:numRef>
              <c:f>'[excel capstonetransactiondata_.20240523201247478.xlsx]Completion rate analysis'!$B$96:$G$96</c:f>
              <c:numCache>
                <c:formatCode>General</c:formatCode>
                <c:ptCount val="6"/>
                <c:pt idx="0">
                  <c:v>4076</c:v>
                </c:pt>
                <c:pt idx="1">
                  <c:v>3279</c:v>
                </c:pt>
                <c:pt idx="2">
                  <c:v>948</c:v>
                </c:pt>
                <c:pt idx="3">
                  <c:v>3729</c:v>
                </c:pt>
                <c:pt idx="4">
                  <c:v>3563</c:v>
                </c:pt>
                <c:pt idx="5">
                  <c:v>15595</c:v>
                </c:pt>
              </c:numCache>
            </c:numRef>
          </c:val>
        </c:ser>
        <c:dLbls>
          <c:showLegendKey val="0"/>
          <c:showVal val="0"/>
          <c:showCatName val="0"/>
          <c:showSerName val="0"/>
          <c:showPercent val="0"/>
          <c:showBubbleSize val="0"/>
        </c:dLbls>
        <c:gapWidth val="219"/>
        <c:overlap val="-27"/>
        <c:axId val="277063528"/>
        <c:axId val="983907542"/>
      </c:barChart>
      <c:lineChart>
        <c:grouping val="standard"/>
        <c:varyColors val="0"/>
        <c:ser>
          <c:idx val="3"/>
          <c:order val="3"/>
          <c:tx>
            <c:strRef>
              <c:f>'[excel capstonetransactiondata_.20240523201247478.xlsx]Completion rate analysis'!$A$97</c:f>
              <c:strCache>
                <c:ptCount val="1"/>
                <c:pt idx="0">
                  <c:v>Grand Total</c:v>
                </c:pt>
              </c:strCache>
            </c:strRef>
          </c:tx>
          <c:spPr>
            <a:ln w="28575" cap="rnd">
              <a:solidFill>
                <a:schemeClr val="accent4"/>
              </a:solidFill>
              <a:round/>
            </a:ln>
            <a:effectLst/>
          </c:spPr>
          <c:marker>
            <c:symbol val="none"/>
          </c:marker>
          <c:dLbls>
            <c:delete val="1"/>
          </c:dLbls>
          <c:cat>
            <c:multiLvlStrRef>
              <c:f>'[excel capstonetransactiondata_.20240523201247478.xlsx]Completion rate analysis'!$B$90:$G$93</c:f>
              <c:multiLvlStrCache>
                <c:ptCount val="6"/>
                <c:lvl>
                  <c:pt idx="0">
                    <c:v>Afternoon</c:v>
                  </c:pt>
                  <c:pt idx="1">
                    <c:v>Evening</c:v>
                  </c:pt>
                  <c:pt idx="2">
                    <c:v>Late Night</c:v>
                  </c:pt>
                  <c:pt idx="3">
                    <c:v>Morning</c:v>
                  </c:pt>
                  <c:pt idx="4">
                    <c:v>Night</c:v>
                  </c:pt>
                  <c:pt idx="5">
                    <c:v>Grand Total</c:v>
                  </c:pt>
                </c:lvl>
                <c:lvl>
                  <c:pt idx="0">
                    <c:v>Slot definiton</c:v>
                  </c:pt>
                </c:lvl>
                <c:lvl/>
                <c:lvl>
                  <c:pt idx="0">
                    <c:v>YES</c:v>
                  </c:pt>
                </c:lvl>
              </c:multiLvlStrCache>
            </c:multiLvlStrRef>
          </c:cat>
          <c:val>
            <c:numRef>
              <c:f>'[excel capstonetransactiondata_.20240523201247478.xlsx]Completion rate analysis'!$B$97:$G$97</c:f>
              <c:numCache>
                <c:formatCode>General</c:formatCode>
                <c:ptCount val="6"/>
                <c:pt idx="0">
                  <c:v>5436</c:v>
                </c:pt>
                <c:pt idx="1">
                  <c:v>4315</c:v>
                </c:pt>
                <c:pt idx="2">
                  <c:v>1363</c:v>
                </c:pt>
                <c:pt idx="3">
                  <c:v>4978</c:v>
                </c:pt>
                <c:pt idx="4">
                  <c:v>4738</c:v>
                </c:pt>
                <c:pt idx="5">
                  <c:v>20830</c:v>
                </c:pt>
              </c:numCache>
            </c:numRef>
          </c:val>
          <c:smooth val="0"/>
        </c:ser>
        <c:dLbls>
          <c:showLegendKey val="0"/>
          <c:showVal val="0"/>
          <c:showCatName val="0"/>
          <c:showSerName val="0"/>
          <c:showPercent val="0"/>
          <c:showBubbleSize val="0"/>
        </c:dLbls>
        <c:marker val="0"/>
        <c:smooth val="0"/>
        <c:axId val="305411977"/>
        <c:axId val="288413363"/>
      </c:lineChart>
      <c:catAx>
        <c:axId val="27706352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83907542"/>
        <c:crosses val="autoZero"/>
        <c:auto val="1"/>
        <c:lblAlgn val="ctr"/>
        <c:lblOffset val="100"/>
        <c:noMultiLvlLbl val="0"/>
      </c:catAx>
      <c:valAx>
        <c:axId val="98390754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77063528"/>
        <c:crosses val="autoZero"/>
        <c:crossBetween val="between"/>
      </c:valAx>
      <c:catAx>
        <c:axId val="305411977"/>
        <c:scaling>
          <c:orientation val="minMax"/>
        </c:scaling>
        <c:delete val="1"/>
        <c:axPos val="b"/>
        <c:majorTickMark val="out"/>
        <c:minorTickMark val="none"/>
        <c:tickLblPos val="nextTo"/>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88413363"/>
        <c:crosses val="autoZero"/>
        <c:auto val="1"/>
        <c:lblAlgn val="ctr"/>
        <c:lblOffset val="100"/>
        <c:noMultiLvlLbl val="0"/>
      </c:catAx>
      <c:valAx>
        <c:axId val="288413363"/>
        <c:scaling>
          <c:orientation val="minMax"/>
        </c:scaling>
        <c:delete val="0"/>
        <c:axPos val="r"/>
        <c:numFmt formatCode="General" sourceLinked="1"/>
        <c:majorTickMark val="out"/>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05411977"/>
        <c:crosses val="max"/>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44EAD30-84BB-4877-8BE3-0101B2150A3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E282B9-37D3-4BD3-8940-695248C144C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1878806"/>
            <a:ext cx="3868340"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1878806"/>
            <a:ext cx="3887391"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544EAD30-84BB-4877-8BE3-0101B2150A35}"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EE282B9-37D3-4BD3-8940-695248C144C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44EAD30-84BB-4877-8BE3-0101B2150A35}"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EE282B9-37D3-4BD3-8940-695248C144C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EAD30-84BB-4877-8BE3-0101B2150A35}"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EE282B9-37D3-4BD3-8940-695248C144C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544EAD30-84BB-4877-8BE3-0101B2150A3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EE282B9-37D3-4BD3-8940-695248C144C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544EAD30-84BB-4877-8BE3-0101B2150A3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EE282B9-37D3-4BD3-8940-695248C144C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544EAD30-84BB-4877-8BE3-0101B2150A3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E282B9-37D3-4BD3-8940-695248C144C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544EAD30-84BB-4877-8BE3-0101B2150A3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E282B9-37D3-4BD3-8940-695248C144C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860284" y="1294606"/>
            <a:ext cx="2152184" cy="2554288"/>
          </a:xfrm>
        </p:spPr>
        <p:txBody>
          <a:bodyPr>
            <a:normAutofit/>
          </a:bodyPr>
          <a:lstStyle>
            <a:lvl1pPr marL="0" indent="0" algn="ctr">
              <a:buFontTx/>
              <a:buNone/>
              <a:defRPr sz="1400"/>
            </a:lvl1pPr>
          </a:lstStyle>
          <a:p>
            <a:endParaRPr lang="zh-CN" altLang="en-US"/>
          </a:p>
        </p:txBody>
      </p:sp>
      <p:sp>
        <p:nvSpPr>
          <p:cNvPr id="9" name="图片占位符 7"/>
          <p:cNvSpPr>
            <a:spLocks noGrp="1"/>
          </p:cNvSpPr>
          <p:nvPr>
            <p:ph type="pic" sz="quarter" idx="11"/>
          </p:nvPr>
        </p:nvSpPr>
        <p:spPr>
          <a:xfrm>
            <a:off x="3495908" y="1294606"/>
            <a:ext cx="2152184" cy="2554288"/>
          </a:xfrm>
        </p:spPr>
        <p:txBody>
          <a:bodyPr>
            <a:normAutofit/>
          </a:bodyPr>
          <a:lstStyle>
            <a:lvl1pPr marL="0" indent="0" algn="ctr">
              <a:buFontTx/>
              <a:buNone/>
              <a:defRPr sz="1400"/>
            </a:lvl1pPr>
          </a:lstStyle>
          <a:p>
            <a:endParaRPr lang="zh-CN" altLang="en-US"/>
          </a:p>
        </p:txBody>
      </p:sp>
      <p:sp>
        <p:nvSpPr>
          <p:cNvPr id="10" name="图片占位符 7"/>
          <p:cNvSpPr>
            <a:spLocks noGrp="1"/>
          </p:cNvSpPr>
          <p:nvPr>
            <p:ph type="pic" sz="quarter" idx="12"/>
          </p:nvPr>
        </p:nvSpPr>
        <p:spPr>
          <a:xfrm>
            <a:off x="6131532" y="1294606"/>
            <a:ext cx="2152184" cy="2554288"/>
          </a:xfrm>
        </p:spPr>
        <p:txBody>
          <a:bodyPr>
            <a:normAutofit/>
          </a:bodyPr>
          <a:lstStyle>
            <a:lvl1pPr marL="0" indent="0" algn="ctr">
              <a:buFontTx/>
              <a:buNone/>
              <a:defRPr sz="1400"/>
            </a:lvl1p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141192" y="374528"/>
            <a:ext cx="2152184" cy="3114398"/>
          </a:xfrm>
        </p:spPr>
        <p:txBody>
          <a:bodyPr>
            <a:normAutofit/>
          </a:bodyPr>
          <a:lstStyle>
            <a:lvl1pPr marL="0" indent="0" algn="ctr">
              <a:buFontTx/>
              <a:buNone/>
              <a:defRPr sz="1400"/>
            </a:lvl1pPr>
          </a:lstStyle>
          <a:p>
            <a:endParaRPr lang="zh-CN" altLang="en-US"/>
          </a:p>
        </p:txBody>
      </p:sp>
      <p:sp>
        <p:nvSpPr>
          <p:cNvPr id="9" name="图片占位符 7"/>
          <p:cNvSpPr>
            <a:spLocks noGrp="1"/>
          </p:cNvSpPr>
          <p:nvPr>
            <p:ph type="pic" sz="quarter" idx="11"/>
          </p:nvPr>
        </p:nvSpPr>
        <p:spPr>
          <a:xfrm>
            <a:off x="2383587" y="374528"/>
            <a:ext cx="2152184" cy="3114398"/>
          </a:xfrm>
        </p:spPr>
        <p:txBody>
          <a:bodyPr>
            <a:normAutofit/>
          </a:bodyPr>
          <a:lstStyle>
            <a:lvl1pPr marL="0" indent="0" algn="ctr">
              <a:buFontTx/>
              <a:buNone/>
              <a:defRPr sz="1400"/>
            </a:lvl1pPr>
          </a:lstStyle>
          <a:p>
            <a:endParaRPr lang="zh-CN" altLang="en-US"/>
          </a:p>
        </p:txBody>
      </p:sp>
      <p:sp>
        <p:nvSpPr>
          <p:cNvPr id="5" name="图片占位符 7"/>
          <p:cNvSpPr>
            <a:spLocks noGrp="1"/>
          </p:cNvSpPr>
          <p:nvPr>
            <p:ph type="pic" sz="quarter" idx="12"/>
          </p:nvPr>
        </p:nvSpPr>
        <p:spPr>
          <a:xfrm>
            <a:off x="4625982" y="374528"/>
            <a:ext cx="2152184" cy="3114398"/>
          </a:xfrm>
        </p:spPr>
        <p:txBody>
          <a:bodyPr>
            <a:normAutofit/>
          </a:bodyPr>
          <a:lstStyle>
            <a:lvl1pPr marL="0" indent="0" algn="ctr">
              <a:buFontTx/>
              <a:buNone/>
              <a:defRPr sz="1400"/>
            </a:lvl1pPr>
          </a:lstStyle>
          <a:p>
            <a:endParaRPr lang="zh-CN" altLang="en-US"/>
          </a:p>
        </p:txBody>
      </p:sp>
      <p:sp>
        <p:nvSpPr>
          <p:cNvPr id="6" name="图片占位符 7"/>
          <p:cNvSpPr>
            <a:spLocks noGrp="1"/>
          </p:cNvSpPr>
          <p:nvPr>
            <p:ph type="pic" sz="quarter" idx="13"/>
          </p:nvPr>
        </p:nvSpPr>
        <p:spPr>
          <a:xfrm>
            <a:off x="6868376" y="374528"/>
            <a:ext cx="2152184" cy="3114398"/>
          </a:xfrm>
        </p:spPr>
        <p:txBody>
          <a:bodyPr>
            <a:normAutofit/>
          </a:bodyPr>
          <a:lstStyle>
            <a:lvl1pPr marL="0" indent="0" algn="ctr">
              <a:buFontTx/>
              <a:buNone/>
              <a:defRPr sz="1400"/>
            </a:lvl1p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0" y="0"/>
            <a:ext cx="2258864" cy="2571750"/>
          </a:xfrm>
        </p:spPr>
        <p:txBody>
          <a:bodyPr>
            <a:normAutofit/>
          </a:bodyPr>
          <a:lstStyle>
            <a:lvl1pPr marL="0" indent="0" algn="ctr">
              <a:buFontTx/>
              <a:buNone/>
              <a:defRPr sz="1400"/>
            </a:lvl1pPr>
          </a:lstStyle>
          <a:p>
            <a:endParaRPr lang="zh-CN" altLang="en-US"/>
          </a:p>
        </p:txBody>
      </p:sp>
      <p:sp>
        <p:nvSpPr>
          <p:cNvPr id="10" name="图片占位符 7"/>
          <p:cNvSpPr>
            <a:spLocks noGrp="1"/>
          </p:cNvSpPr>
          <p:nvPr>
            <p:ph type="pic" sz="quarter" idx="11"/>
          </p:nvPr>
        </p:nvSpPr>
        <p:spPr>
          <a:xfrm>
            <a:off x="2285498" y="2571750"/>
            <a:ext cx="2258864" cy="2568421"/>
          </a:xfrm>
        </p:spPr>
        <p:txBody>
          <a:bodyPr>
            <a:normAutofit/>
          </a:bodyPr>
          <a:lstStyle>
            <a:lvl1pPr marL="0" indent="0" algn="ctr">
              <a:buFontTx/>
              <a:buNone/>
              <a:defRPr sz="1400"/>
            </a:lvl1p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275207" y="571908"/>
            <a:ext cx="2258864" cy="3995393"/>
          </a:xfrm>
        </p:spPr>
        <p:txBody>
          <a:bodyPr>
            <a:normAutofit/>
          </a:bodyPr>
          <a:lstStyle>
            <a:lvl1pPr marL="0" indent="0" algn="ctr">
              <a:buFontTx/>
              <a:buNone/>
              <a:defRPr sz="1400"/>
            </a:lvl1pPr>
          </a:lstStyle>
          <a:p>
            <a:endParaRPr lang="zh-CN" altLang="en-US"/>
          </a:p>
        </p:txBody>
      </p:sp>
      <p:sp>
        <p:nvSpPr>
          <p:cNvPr id="10" name="图片占位符 7"/>
          <p:cNvSpPr>
            <a:spLocks noGrp="1"/>
          </p:cNvSpPr>
          <p:nvPr>
            <p:ph type="pic" sz="quarter" idx="11"/>
          </p:nvPr>
        </p:nvSpPr>
        <p:spPr>
          <a:xfrm>
            <a:off x="2684992" y="576639"/>
            <a:ext cx="2258864" cy="3990221"/>
          </a:xfrm>
        </p:spPr>
        <p:txBody>
          <a:bodyPr>
            <a:normAutofit/>
          </a:bodyPr>
          <a:lstStyle>
            <a:lvl1pPr marL="0" indent="0" algn="ctr">
              <a:buFontTx/>
              <a:buNone/>
              <a:defRPr sz="1400"/>
            </a:lvl1p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节标题">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273422" y="1371601"/>
            <a:ext cx="2788023" cy="3122760"/>
          </a:xfrm>
        </p:spPr>
        <p:txBody>
          <a:bodyPr>
            <a:normAutofit/>
          </a:bodyPr>
          <a:lstStyle>
            <a:lvl1pPr marL="0" indent="0" algn="ctr">
              <a:buFontTx/>
              <a:buNone/>
              <a:defRPr sz="1400"/>
            </a:lvl1pPr>
          </a:lstStyle>
          <a:p>
            <a:endParaRPr lang="zh-CN" altLang="en-US"/>
          </a:p>
        </p:txBody>
      </p:sp>
      <p:sp>
        <p:nvSpPr>
          <p:cNvPr id="10" name="图片占位符 7"/>
          <p:cNvSpPr>
            <a:spLocks noGrp="1"/>
          </p:cNvSpPr>
          <p:nvPr>
            <p:ph type="pic" sz="quarter" idx="11"/>
          </p:nvPr>
        </p:nvSpPr>
        <p:spPr>
          <a:xfrm>
            <a:off x="3177988" y="1371600"/>
            <a:ext cx="2788023" cy="3122761"/>
          </a:xfrm>
        </p:spPr>
        <p:txBody>
          <a:bodyPr>
            <a:normAutofit/>
          </a:bodyPr>
          <a:lstStyle>
            <a:lvl1pPr marL="0" indent="0" algn="ctr">
              <a:buFontTx/>
              <a:buNone/>
              <a:defRPr sz="1400"/>
            </a:lvl1pPr>
          </a:lstStyle>
          <a:p>
            <a:endParaRPr lang="zh-CN" altLang="en-US"/>
          </a:p>
        </p:txBody>
      </p:sp>
      <p:sp>
        <p:nvSpPr>
          <p:cNvPr id="4" name="图片占位符 7"/>
          <p:cNvSpPr>
            <a:spLocks noGrp="1"/>
          </p:cNvSpPr>
          <p:nvPr>
            <p:ph type="pic" sz="quarter" idx="12"/>
          </p:nvPr>
        </p:nvSpPr>
        <p:spPr>
          <a:xfrm>
            <a:off x="6082554" y="1371600"/>
            <a:ext cx="2788023" cy="3122761"/>
          </a:xfrm>
        </p:spPr>
        <p:txBody>
          <a:bodyPr>
            <a:normAutofit/>
          </a:bodyPr>
          <a:lstStyle>
            <a:lvl1pPr marL="0" indent="0" algn="ctr">
              <a:buFontTx/>
              <a:buNone/>
              <a:defRPr sz="1400"/>
            </a:lvl1p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544EAD30-84BB-4877-8BE3-0101B2150A3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EE282B9-37D3-4BD3-8940-695248C144C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ea typeface="Arial" panose="020B0704020202020204" pitchFamily="34" charset="0"/>
              </a:defRPr>
            </a:lvl1pPr>
          </a:lstStyle>
          <a:p>
            <a:fld id="{544EAD30-84BB-4877-8BE3-0101B2150A35}"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ea typeface="Arial" panose="020B0704020202020204" pitchFamily="34" charset="0"/>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ea typeface="Arial" panose="020B0704020202020204" pitchFamily="34" charset="0"/>
              </a:defRPr>
            </a:lvl1pPr>
          </a:lstStyle>
          <a:p>
            <a:fld id="{3EE282B9-37D3-4BD3-8940-695248C144C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Arial" panose="020B0704020202020204" pitchFamily="34" charset="0"/>
          <a:ea typeface="Arial" panose="020B0704020202020204" pitchFamily="34" charset="0"/>
          <a:cs typeface="+mj-cs"/>
        </a:defRPr>
      </a:lvl1pPr>
    </p:titleStyle>
    <p:bodyStyle>
      <a:lvl1pPr marL="171450" indent="-171450" algn="l" defTabSz="685800" rtl="0" eaLnBrk="1" latinLnBrk="0" hangingPunct="1">
        <a:lnSpc>
          <a:spcPct val="90000"/>
        </a:lnSpc>
        <a:spcBef>
          <a:spcPts val="750"/>
        </a:spcBef>
        <a:buFont typeface="Arial" panose="020B0704020202020204" pitchFamily="34" charset="0"/>
        <a:buChar char="•"/>
        <a:defRPr sz="2100" kern="1200">
          <a:solidFill>
            <a:schemeClr val="tx1"/>
          </a:solidFill>
          <a:latin typeface="+mn-lt"/>
          <a:ea typeface="Arial" panose="020B0704020202020204" pitchFamily="34" charset="0"/>
          <a:cs typeface="+mn-cs"/>
        </a:defRPr>
      </a:lvl1pPr>
      <a:lvl2pPr marL="514350" indent="-171450" algn="l" defTabSz="685800" rtl="0" eaLnBrk="1" latinLnBrk="0" hangingPunct="1">
        <a:lnSpc>
          <a:spcPct val="90000"/>
        </a:lnSpc>
        <a:spcBef>
          <a:spcPts val="375"/>
        </a:spcBef>
        <a:buFont typeface="Arial" panose="020B0704020202020204" pitchFamily="34" charset="0"/>
        <a:buChar char="•"/>
        <a:defRPr sz="1800" kern="1200">
          <a:solidFill>
            <a:schemeClr val="tx1"/>
          </a:solidFill>
          <a:latin typeface="+mn-lt"/>
          <a:ea typeface="Arial" panose="020B0704020202020204" pitchFamily="34" charset="0"/>
          <a:cs typeface="+mn-cs"/>
        </a:defRPr>
      </a:lvl2pPr>
      <a:lvl3pPr marL="857250" indent="-171450" algn="l" defTabSz="685800" rtl="0" eaLnBrk="1" latinLnBrk="0" hangingPunct="1">
        <a:lnSpc>
          <a:spcPct val="90000"/>
        </a:lnSpc>
        <a:spcBef>
          <a:spcPts val="375"/>
        </a:spcBef>
        <a:buFont typeface="Arial" panose="020B0704020202020204" pitchFamily="34" charset="0"/>
        <a:buChar char="•"/>
        <a:defRPr sz="1500" kern="1200">
          <a:solidFill>
            <a:schemeClr val="tx1"/>
          </a:solidFill>
          <a:latin typeface="+mn-lt"/>
          <a:ea typeface="Arial" panose="020B0704020202020204" pitchFamily="34" charset="0"/>
          <a:cs typeface="+mn-cs"/>
        </a:defRPr>
      </a:lvl3pPr>
      <a:lvl4pPr marL="12001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Arial" panose="020B0704020202020204" pitchFamily="34" charset="0"/>
          <a:cs typeface="+mn-cs"/>
        </a:defRPr>
      </a:lvl4pPr>
      <a:lvl5pPr marL="15430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Arial" panose="020B0704020202020204" pitchFamily="34" charset="0"/>
          <a:cs typeface="+mn-cs"/>
        </a:defRPr>
      </a:lvl5pPr>
      <a:lvl6pPr marL="18859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xml"/><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hart" Target="../charts/chart2.xml"/><Relationship Id="rId1" Type="http://schemas.openxmlformats.org/officeDocument/2006/relationships/chart" Target="../charts/char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chart" Target="../charts/chart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t="7537" b="7537"/>
          <a:stretch>
            <a:fillRect/>
          </a:stretch>
        </p:blipFill>
        <p:spPr>
          <a:xfrm>
            <a:off x="0" y="0"/>
            <a:ext cx="9144000" cy="5143500"/>
          </a:xfrm>
          <a:prstGeom prst="rect">
            <a:avLst/>
          </a:prstGeom>
        </p:spPr>
      </p:pic>
      <p:sp>
        <p:nvSpPr>
          <p:cNvPr id="6" name="矩形 5"/>
          <p:cNvSpPr/>
          <p:nvPr/>
        </p:nvSpPr>
        <p:spPr>
          <a:xfrm>
            <a:off x="372297" y="509457"/>
            <a:ext cx="8399929" cy="44509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a:solidFill>
                <a:schemeClr val="tx1">
                  <a:lumMod val="85000"/>
                  <a:lumOff val="15000"/>
                </a:schemeClr>
              </a:solidFill>
            </a:endParaRPr>
          </a:p>
        </p:txBody>
      </p:sp>
      <p:sp>
        <p:nvSpPr>
          <p:cNvPr id="21" name="矩形 20" descr="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
          <p:cNvSpPr/>
          <p:nvPr/>
        </p:nvSpPr>
        <p:spPr>
          <a:xfrm>
            <a:off x="1393825" y="2197100"/>
            <a:ext cx="6619875" cy="2061210"/>
          </a:xfrm>
          <a:prstGeom prst="rect">
            <a:avLst/>
          </a:prstGeom>
          <a:noFill/>
        </p:spPr>
        <p:txBody>
          <a:bodyPr wrap="square">
            <a:spAutoFit/>
          </a:bodyPr>
          <a:lstStyle/>
          <a:p>
            <a:pPr algn="ctr" fontAlgn="base">
              <a:spcBef>
                <a:spcPct val="0"/>
              </a:spcBef>
              <a:spcAft>
                <a:spcPct val="0"/>
              </a:spcAft>
            </a:pPr>
            <a:endParaRPr lang="en-US" altLang="zh-CN" sz="3200">
              <a:solidFill>
                <a:schemeClr val="tx1">
                  <a:lumMod val="85000"/>
                  <a:lumOff val="15000"/>
                </a:schemeClr>
              </a:solidFill>
              <a:latin typeface="+mj-lt"/>
              <a:ea typeface="Arial" panose="020B0704020202020204" pitchFamily="34" charset="0"/>
            </a:endParaRPr>
          </a:p>
          <a:p>
            <a:pPr algn="ctr" fontAlgn="base">
              <a:spcBef>
                <a:spcPct val="0"/>
              </a:spcBef>
              <a:spcAft>
                <a:spcPct val="0"/>
              </a:spcAft>
            </a:pPr>
            <a:endParaRPr lang="en-US" altLang="zh-CN" sz="3200">
              <a:solidFill>
                <a:schemeClr val="tx1">
                  <a:lumMod val="85000"/>
                  <a:lumOff val="15000"/>
                </a:schemeClr>
              </a:solidFill>
              <a:latin typeface="+mj-lt"/>
              <a:ea typeface="Arial" panose="020B0704020202020204" pitchFamily="34" charset="0"/>
            </a:endParaRPr>
          </a:p>
          <a:p>
            <a:pPr algn="ctr" fontAlgn="base">
              <a:spcBef>
                <a:spcPct val="0"/>
              </a:spcBef>
              <a:spcAft>
                <a:spcPct val="0"/>
              </a:spcAft>
            </a:pPr>
            <a:r>
              <a:rPr lang="en-US" altLang="zh-CN" sz="3200">
                <a:solidFill>
                  <a:schemeClr val="tx1">
                    <a:lumMod val="85000"/>
                    <a:lumOff val="15000"/>
                  </a:schemeClr>
                </a:solidFill>
                <a:latin typeface="+mj-lt"/>
                <a:ea typeface="Arial" panose="020B0704020202020204" pitchFamily="34" charset="0"/>
              </a:rPr>
              <a:t>FRESHCO HYPERMARKET</a:t>
            </a:r>
            <a:endParaRPr lang="en-US" altLang="zh-CN" sz="3200">
              <a:solidFill>
                <a:schemeClr val="tx1">
                  <a:lumMod val="85000"/>
                  <a:lumOff val="15000"/>
                </a:schemeClr>
              </a:solidFill>
              <a:latin typeface="+mj-lt"/>
              <a:ea typeface="Arial" panose="020B0704020202020204" pitchFamily="34" charset="0"/>
            </a:endParaRPr>
          </a:p>
          <a:p>
            <a:pPr algn="ctr" fontAlgn="base">
              <a:spcBef>
                <a:spcPct val="0"/>
              </a:spcBef>
              <a:spcAft>
                <a:spcPct val="0"/>
              </a:spcAft>
            </a:pPr>
            <a:r>
              <a:rPr lang="en-US" altLang="zh-CN" sz="3200">
                <a:solidFill>
                  <a:schemeClr val="tx1">
                    <a:lumMod val="85000"/>
                    <a:lumOff val="15000"/>
                  </a:schemeClr>
                </a:solidFill>
                <a:latin typeface="+mj-lt"/>
                <a:ea typeface="Arial" panose="020B0704020202020204" pitchFamily="34" charset="0"/>
              </a:rPr>
              <a:t>CAPSTONE </a:t>
            </a:r>
            <a:endParaRPr lang="en-US" altLang="zh-CN" sz="3200">
              <a:solidFill>
                <a:schemeClr val="tx1">
                  <a:lumMod val="85000"/>
                  <a:lumOff val="15000"/>
                </a:schemeClr>
              </a:solidFill>
              <a:latin typeface="+mj-lt"/>
              <a:ea typeface="Arial" panose="020B0704020202020204" pitchFamily="34" charset="0"/>
            </a:endParaRPr>
          </a:p>
        </p:txBody>
      </p:sp>
      <p:sp>
        <p:nvSpPr>
          <p:cNvPr id="24" name="文本框 23"/>
          <p:cNvSpPr txBox="1"/>
          <p:nvPr/>
        </p:nvSpPr>
        <p:spPr>
          <a:xfrm>
            <a:off x="4459314" y="3337903"/>
            <a:ext cx="184731" cy="276999"/>
          </a:xfrm>
          <a:prstGeom prst="rect">
            <a:avLst/>
          </a:prstGeom>
          <a:noFill/>
        </p:spPr>
        <p:txBody>
          <a:bodyPr wrap="none" rtlCol="0">
            <a:spAutoFit/>
          </a:bodyPr>
          <a:lstStyle/>
          <a:p>
            <a:pPr algn="ctr"/>
            <a:endParaRPr lang="zh-CN" altLang="en-US" sz="1200">
              <a:solidFill>
                <a:schemeClr val="tx1">
                  <a:lumMod val="85000"/>
                  <a:lumOff val="15000"/>
                </a:schemeClr>
              </a:solidFill>
              <a:latin typeface="+mj-ea"/>
              <a:ea typeface="+mj-ea"/>
            </a:endParaRPr>
          </a:p>
        </p:txBody>
      </p:sp>
      <p:cxnSp>
        <p:nvCxnSpPr>
          <p:cNvPr id="25" name="直接连接符 24"/>
          <p:cNvCxnSpPr/>
          <p:nvPr/>
        </p:nvCxnSpPr>
        <p:spPr>
          <a:xfrm>
            <a:off x="4424263" y="3232189"/>
            <a:ext cx="254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矩形: 圆角 26"/>
          <p:cNvSpPr/>
          <p:nvPr/>
        </p:nvSpPr>
        <p:spPr>
          <a:xfrm>
            <a:off x="6377597" y="4298666"/>
            <a:ext cx="2309545" cy="277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050">
                <a:solidFill>
                  <a:schemeClr val="bg1"/>
                </a:solidFill>
                <a:latin typeface="Arial" panose="020B0704020202020204" pitchFamily="34" charset="0"/>
                <a:ea typeface="Arial" panose="020B0704020202020204" pitchFamily="34" charset="0"/>
              </a:rPr>
              <a:t>PANKAJ KHATRI</a:t>
            </a:r>
            <a:endParaRPr lang="en-US" altLang="zh-CN" sz="1050">
              <a:solidFill>
                <a:schemeClr val="bg1"/>
              </a:solidFill>
              <a:latin typeface="Arial" panose="020B0704020202020204" pitchFamily="34" charset="0"/>
              <a:ea typeface="Arial" panose="020B0704020202020204" pitchFamily="34" charset="0"/>
            </a:endParaRPr>
          </a:p>
        </p:txBody>
      </p:sp>
      <p:pic>
        <p:nvPicPr>
          <p:cNvPr id="4" name="Picture 3" descr="Screenshot 2024-05-26 at 10.22.31"/>
          <p:cNvPicPr>
            <a:picLocks noChangeAspect="1"/>
          </p:cNvPicPr>
          <p:nvPr/>
        </p:nvPicPr>
        <p:blipFill>
          <a:blip r:embed="rId2"/>
          <a:stretch>
            <a:fillRect/>
          </a:stretch>
        </p:blipFill>
        <p:spPr>
          <a:xfrm>
            <a:off x="2665730" y="901065"/>
            <a:ext cx="3813810" cy="203263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312269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8910918" y="0"/>
            <a:ext cx="233082"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871182" y="709494"/>
            <a:ext cx="2524125" cy="398780"/>
          </a:xfrm>
          <a:prstGeom prst="rect">
            <a:avLst/>
          </a:prstGeom>
        </p:spPr>
        <p:txBody>
          <a:bodyPr wrap="none">
            <a:spAutoFit/>
          </a:bodyPr>
          <a:lstStyle/>
          <a:p>
            <a:r>
              <a:rPr lang="en-US" altLang="zh-CN" sz="2000">
                <a:solidFill>
                  <a:schemeClr val="tx1">
                    <a:lumMod val="85000"/>
                    <a:lumOff val="15000"/>
                  </a:schemeClr>
                </a:solidFill>
                <a:latin typeface="+mj-ea"/>
                <a:ea typeface="+mj-ea"/>
                <a:sym typeface="+mn-lt"/>
              </a:rPr>
              <a:t>Order Level Analysis</a:t>
            </a:r>
            <a:endParaRPr lang="en-US" altLang="zh-CN" sz="2000">
              <a:solidFill>
                <a:schemeClr val="tx1">
                  <a:lumMod val="85000"/>
                  <a:lumOff val="15000"/>
                </a:schemeClr>
              </a:solidFill>
              <a:latin typeface="+mj-ea"/>
              <a:ea typeface="+mj-ea"/>
              <a:sym typeface="+mn-lt"/>
            </a:endParaRPr>
          </a:p>
        </p:txBody>
      </p:sp>
      <p:sp>
        <p:nvSpPr>
          <p:cNvPr id="8" name="矩形 7"/>
          <p:cNvSpPr/>
          <p:nvPr/>
        </p:nvSpPr>
        <p:spPr>
          <a:xfrm>
            <a:off x="4871182" y="1841362"/>
            <a:ext cx="3088640" cy="398780"/>
          </a:xfrm>
          <a:prstGeom prst="rect">
            <a:avLst/>
          </a:prstGeom>
        </p:spPr>
        <p:txBody>
          <a:bodyPr wrap="none">
            <a:spAutoFit/>
          </a:bodyPr>
          <a:lstStyle/>
          <a:p>
            <a:r>
              <a:rPr lang="en-US" altLang="zh-CN" sz="2000">
                <a:solidFill>
                  <a:schemeClr val="tx1">
                    <a:lumMod val="85000"/>
                    <a:lumOff val="15000"/>
                  </a:schemeClr>
                </a:solidFill>
                <a:latin typeface="+mj-ea"/>
                <a:ea typeface="+mj-ea"/>
                <a:sym typeface="+mn-lt"/>
              </a:rPr>
              <a:t>Completion Rate Analysis</a:t>
            </a:r>
            <a:endParaRPr lang="en-US" altLang="zh-CN" sz="2000">
              <a:solidFill>
                <a:schemeClr val="tx1">
                  <a:lumMod val="85000"/>
                  <a:lumOff val="15000"/>
                </a:schemeClr>
              </a:solidFill>
              <a:latin typeface="+mj-ea"/>
              <a:ea typeface="+mj-ea"/>
              <a:sym typeface="+mn-lt"/>
            </a:endParaRPr>
          </a:p>
        </p:txBody>
      </p:sp>
      <p:sp>
        <p:nvSpPr>
          <p:cNvPr id="9" name="矩形 8"/>
          <p:cNvSpPr/>
          <p:nvPr/>
        </p:nvSpPr>
        <p:spPr>
          <a:xfrm>
            <a:off x="4871182" y="2879322"/>
            <a:ext cx="2975610" cy="398780"/>
          </a:xfrm>
          <a:prstGeom prst="rect">
            <a:avLst/>
          </a:prstGeom>
        </p:spPr>
        <p:txBody>
          <a:bodyPr wrap="none">
            <a:spAutoFit/>
          </a:bodyPr>
          <a:lstStyle/>
          <a:p>
            <a:r>
              <a:rPr lang="en-US" altLang="zh-CN" sz="2000">
                <a:solidFill>
                  <a:schemeClr val="tx1">
                    <a:lumMod val="85000"/>
                    <a:lumOff val="15000"/>
                  </a:schemeClr>
                </a:solidFill>
                <a:latin typeface="+mj-ea"/>
                <a:ea typeface="+mj-ea"/>
                <a:sym typeface="+mn-lt"/>
              </a:rPr>
              <a:t>Customer Level Analysis</a:t>
            </a:r>
            <a:endParaRPr lang="en-US" altLang="zh-CN" sz="2000">
              <a:solidFill>
                <a:schemeClr val="tx1">
                  <a:lumMod val="85000"/>
                  <a:lumOff val="15000"/>
                </a:schemeClr>
              </a:solidFill>
              <a:latin typeface="+mj-ea"/>
              <a:ea typeface="+mj-ea"/>
              <a:sym typeface="+mn-lt"/>
            </a:endParaRPr>
          </a:p>
        </p:txBody>
      </p:sp>
      <p:sp>
        <p:nvSpPr>
          <p:cNvPr id="10" name="矩形 9"/>
          <p:cNvSpPr/>
          <p:nvPr/>
        </p:nvSpPr>
        <p:spPr>
          <a:xfrm>
            <a:off x="4871182" y="3988652"/>
            <a:ext cx="2115820" cy="398780"/>
          </a:xfrm>
          <a:prstGeom prst="rect">
            <a:avLst/>
          </a:prstGeom>
        </p:spPr>
        <p:txBody>
          <a:bodyPr wrap="none">
            <a:spAutoFit/>
          </a:bodyPr>
          <a:lstStyle/>
          <a:p>
            <a:r>
              <a:rPr lang="en-US" altLang="zh-CN" sz="2000">
                <a:solidFill>
                  <a:schemeClr val="tx1">
                    <a:lumMod val="85000"/>
                    <a:lumOff val="15000"/>
                  </a:schemeClr>
                </a:solidFill>
                <a:latin typeface="+mj-ea"/>
                <a:ea typeface="+mj-ea"/>
                <a:sym typeface="+mn-lt"/>
              </a:rPr>
              <a:t>Delivery Analysis</a:t>
            </a:r>
            <a:endParaRPr lang="en-US" altLang="zh-CN" sz="2000">
              <a:solidFill>
                <a:schemeClr val="tx1">
                  <a:lumMod val="85000"/>
                  <a:lumOff val="15000"/>
                </a:schemeClr>
              </a:solidFill>
              <a:latin typeface="+mj-ea"/>
              <a:ea typeface="+mj-ea"/>
              <a:sym typeface="+mn-lt"/>
            </a:endParaRPr>
          </a:p>
        </p:txBody>
      </p:sp>
      <p:sp>
        <p:nvSpPr>
          <p:cNvPr id="15" name="椭圆 14"/>
          <p:cNvSpPr/>
          <p:nvPr/>
        </p:nvSpPr>
        <p:spPr>
          <a:xfrm>
            <a:off x="4310879" y="781213"/>
            <a:ext cx="445260" cy="44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1200">
                <a:latin typeface="+mj-lt"/>
              </a:rPr>
              <a:t>01</a:t>
            </a:r>
            <a:endParaRPr lang="zh-CN" altLang="en-US" sz="1200">
              <a:latin typeface="+mj-lt"/>
            </a:endParaRPr>
          </a:p>
        </p:txBody>
      </p:sp>
      <p:sp>
        <p:nvSpPr>
          <p:cNvPr id="16" name="椭圆 15"/>
          <p:cNvSpPr/>
          <p:nvPr/>
        </p:nvSpPr>
        <p:spPr>
          <a:xfrm>
            <a:off x="4310879" y="1857009"/>
            <a:ext cx="445260" cy="44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1200">
                <a:latin typeface="+mj-lt"/>
              </a:rPr>
              <a:t>02</a:t>
            </a:r>
            <a:endParaRPr lang="zh-CN" altLang="en-US" sz="1200">
              <a:latin typeface="+mj-lt"/>
            </a:endParaRPr>
          </a:p>
        </p:txBody>
      </p:sp>
      <p:sp>
        <p:nvSpPr>
          <p:cNvPr id="17" name="椭圆 16"/>
          <p:cNvSpPr/>
          <p:nvPr/>
        </p:nvSpPr>
        <p:spPr>
          <a:xfrm>
            <a:off x="4310879" y="2932805"/>
            <a:ext cx="445260" cy="44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1200">
                <a:latin typeface="+mj-lt"/>
              </a:rPr>
              <a:t>03</a:t>
            </a:r>
            <a:endParaRPr lang="zh-CN" altLang="en-US" sz="1200">
              <a:latin typeface="+mj-lt"/>
            </a:endParaRPr>
          </a:p>
        </p:txBody>
      </p:sp>
      <p:sp>
        <p:nvSpPr>
          <p:cNvPr id="18" name="椭圆 17"/>
          <p:cNvSpPr/>
          <p:nvPr/>
        </p:nvSpPr>
        <p:spPr>
          <a:xfrm>
            <a:off x="4310879" y="4008600"/>
            <a:ext cx="445260" cy="44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1200">
                <a:latin typeface="+mj-lt"/>
              </a:rPr>
              <a:t>04</a:t>
            </a:r>
            <a:endParaRPr lang="zh-CN" altLang="en-US" sz="1200">
              <a:latin typeface="+mj-lt"/>
            </a:endParaRPr>
          </a:p>
        </p:txBody>
      </p:sp>
      <p:sp>
        <p:nvSpPr>
          <p:cNvPr id="19" name="矩形 18"/>
          <p:cNvSpPr/>
          <p:nvPr/>
        </p:nvSpPr>
        <p:spPr>
          <a:xfrm>
            <a:off x="161348" y="2156365"/>
            <a:ext cx="2623185" cy="829945"/>
          </a:xfrm>
          <a:prstGeom prst="rect">
            <a:avLst/>
          </a:prstGeom>
        </p:spPr>
        <p:txBody>
          <a:bodyPr wrap="none">
            <a:spAutoFit/>
          </a:bodyPr>
          <a:lstStyle/>
          <a:p>
            <a:r>
              <a:rPr lang="en-US" altLang="zh-CN" sz="4800">
                <a:solidFill>
                  <a:schemeClr val="bg1"/>
                </a:solidFill>
                <a:latin typeface="+mj-ea"/>
                <a:ea typeface="+mj-ea"/>
                <a:sym typeface="+mn-lt"/>
              </a:rPr>
              <a:t>Contents</a:t>
            </a:r>
            <a:endParaRPr lang="en-US" altLang="zh-CN" sz="4800">
              <a:solidFill>
                <a:schemeClr val="bg1"/>
              </a:solidFill>
              <a:latin typeface="+mj-ea"/>
              <a:ea typeface="+mj-ea"/>
              <a:sym typeface="+mn-lt"/>
            </a:endParaRPr>
          </a:p>
        </p:txBody>
      </p:sp>
      <p:cxnSp>
        <p:nvCxnSpPr>
          <p:cNvPr id="21" name="直接连接符 20"/>
          <p:cNvCxnSpPr/>
          <p:nvPr/>
        </p:nvCxnSpPr>
        <p:spPr>
          <a:xfrm>
            <a:off x="348343" y="3279432"/>
            <a:ext cx="47171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41311" y="139048"/>
            <a:ext cx="3461385" cy="521970"/>
          </a:xfrm>
          <a:prstGeom prst="rect">
            <a:avLst/>
          </a:prstGeom>
        </p:spPr>
        <p:txBody>
          <a:bodyPr wrap="none">
            <a:spAutoFit/>
          </a:bodyPr>
          <a:lstStyle/>
          <a:p>
            <a:pPr algn="ctr"/>
            <a:r>
              <a:rPr lang="en-US" altLang="zh-CN" sz="2800">
                <a:solidFill>
                  <a:schemeClr val="accent1"/>
                </a:solidFill>
                <a:latin typeface="+mj-ea"/>
                <a:ea typeface="+mj-ea"/>
                <a:sym typeface="+mn-lt"/>
              </a:rPr>
              <a:t>Order Level Analysis</a:t>
            </a:r>
            <a:endParaRPr lang="en-US" altLang="zh-CN" sz="2800">
              <a:solidFill>
                <a:schemeClr val="accent1"/>
              </a:solidFill>
              <a:latin typeface="+mj-ea"/>
              <a:ea typeface="+mj-ea"/>
              <a:sym typeface="+mn-lt"/>
            </a:endParaRPr>
          </a:p>
        </p:txBody>
      </p:sp>
      <p:grpSp>
        <p:nvGrpSpPr>
          <p:cNvPr id="2" name="组合 1"/>
          <p:cNvGrpSpPr/>
          <p:nvPr/>
        </p:nvGrpSpPr>
        <p:grpSpPr>
          <a:xfrm>
            <a:off x="70278" y="1605811"/>
            <a:ext cx="4517571" cy="3011714"/>
            <a:chOff x="-1102293" y="1396933"/>
            <a:chExt cx="5370990" cy="3580660"/>
          </a:xfrm>
        </p:grpSpPr>
        <p:graphicFrame>
          <p:nvGraphicFramePr>
            <p:cNvPr id="7" name="图表 6"/>
            <p:cNvGraphicFramePr/>
            <p:nvPr/>
          </p:nvGraphicFramePr>
          <p:xfrm>
            <a:off x="-1102293" y="1396933"/>
            <a:ext cx="5370990" cy="3580660"/>
          </p:xfrm>
          <a:graphic>
            <a:graphicData uri="http://schemas.openxmlformats.org/drawingml/2006/chart">
              <c:chart xmlns:c="http://schemas.openxmlformats.org/drawingml/2006/chart" xmlns:r="http://schemas.openxmlformats.org/officeDocument/2006/relationships" r:id="rId1"/>
            </a:graphicData>
          </a:graphic>
        </p:graphicFrame>
        <p:sp>
          <p:nvSpPr>
            <p:cNvPr id="37" name="矩形 36"/>
            <p:cNvSpPr/>
            <p:nvPr/>
          </p:nvSpPr>
          <p:spPr>
            <a:xfrm>
              <a:off x="2157080" y="2810235"/>
              <a:ext cx="1294439" cy="914797"/>
            </a:xfrm>
            <a:prstGeom prst="rect">
              <a:avLst/>
            </a:prstGeom>
          </p:spPr>
          <p:txBody>
            <a:bodyPr wrap="none">
              <a:spAutoFit/>
            </a:bodyPr>
            <a:lstStyle/>
            <a:p>
              <a:r>
                <a:rPr lang="en-US" altLang="zh-CN" sz="4400">
                  <a:solidFill>
                    <a:schemeClr val="bg1"/>
                  </a:solidFill>
                  <a:latin typeface="+mj-lt"/>
                  <a:ea typeface="+mj-ea"/>
                  <a:sym typeface="+mn-lt"/>
                </a:rPr>
                <a:t>58</a:t>
              </a:r>
              <a:r>
                <a:rPr lang="en-US" altLang="zh-CN" sz="2400">
                  <a:solidFill>
                    <a:schemeClr val="bg1"/>
                  </a:solidFill>
                  <a:latin typeface="+mj-lt"/>
                  <a:ea typeface="+mj-ea"/>
                  <a:sym typeface="+mn-lt"/>
                </a:rPr>
                <a:t>%</a:t>
              </a:r>
              <a:endParaRPr lang="en-US" altLang="zh-CN" sz="4400">
                <a:solidFill>
                  <a:schemeClr val="bg1"/>
                </a:solidFill>
                <a:latin typeface="+mj-lt"/>
                <a:ea typeface="+mj-ea"/>
                <a:sym typeface="+mn-lt"/>
              </a:endParaRPr>
            </a:p>
          </p:txBody>
        </p:sp>
      </p:grpSp>
      <p:graphicFrame>
        <p:nvGraphicFramePr>
          <p:cNvPr id="3" name="Chart 2"/>
          <p:cNvGraphicFramePr/>
          <p:nvPr/>
        </p:nvGraphicFramePr>
        <p:xfrm>
          <a:off x="194945" y="1758950"/>
          <a:ext cx="3863340" cy="2061845"/>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 Box 7"/>
          <p:cNvSpPr txBox="1"/>
          <p:nvPr/>
        </p:nvSpPr>
        <p:spPr>
          <a:xfrm>
            <a:off x="4270375" y="744220"/>
            <a:ext cx="1184910" cy="306705"/>
          </a:xfrm>
          <a:prstGeom prst="rect">
            <a:avLst/>
          </a:prstGeom>
          <a:noFill/>
        </p:spPr>
        <p:txBody>
          <a:bodyPr wrap="square" rtlCol="0">
            <a:spAutoFit/>
          </a:bodyPr>
          <a:p>
            <a:r>
              <a:rPr lang="en-US" sz="1400"/>
              <a:t>  </a:t>
            </a:r>
            <a:r>
              <a:rPr lang="en-US" sz="1400">
                <a:latin typeface="Arial Regular" panose="020B0704020202020204" charset="0"/>
                <a:cs typeface="Arial Regular" panose="020B0704020202020204" charset="0"/>
              </a:rPr>
              <a:t>Objective</a:t>
            </a:r>
            <a:endParaRPr lang="en-US" sz="1400">
              <a:latin typeface="Arial Regular" panose="020B0704020202020204" charset="0"/>
              <a:cs typeface="Arial Regular" panose="020B0704020202020204" charset="0"/>
            </a:endParaRPr>
          </a:p>
        </p:txBody>
      </p:sp>
      <p:sp>
        <p:nvSpPr>
          <p:cNvPr id="9" name="Text Box 8"/>
          <p:cNvSpPr txBox="1"/>
          <p:nvPr/>
        </p:nvSpPr>
        <p:spPr>
          <a:xfrm>
            <a:off x="4368800" y="1113790"/>
            <a:ext cx="4703445" cy="645160"/>
          </a:xfrm>
          <a:prstGeom prst="rect">
            <a:avLst/>
          </a:prstGeom>
          <a:noFill/>
        </p:spPr>
        <p:txBody>
          <a:bodyPr wrap="square" rtlCol="0">
            <a:spAutoFit/>
          </a:bodyPr>
          <a:p>
            <a:pPr algn="just"/>
            <a:r>
              <a:rPr lang="en-US" sz="1200">
                <a:latin typeface="Arial Regular" panose="020B0704020202020204" charset="0"/>
                <a:cs typeface="Arial Regular" panose="020B0704020202020204" charset="0"/>
              </a:rPr>
              <a:t>To analyze customer purchasing behavior by examining order distribution across delivery slots and areas, trends in monthly order volumes, and the impact of delivery charges and discounts.</a:t>
            </a:r>
            <a:endParaRPr lang="en-US" sz="1200">
              <a:latin typeface="Arial Regular" panose="020B0704020202020204" charset="0"/>
              <a:cs typeface="Arial Regular" panose="020B0704020202020204" charset="0"/>
            </a:endParaRPr>
          </a:p>
        </p:txBody>
      </p:sp>
      <p:sp>
        <p:nvSpPr>
          <p:cNvPr id="10" name="Text Box 9"/>
          <p:cNvSpPr txBox="1"/>
          <p:nvPr/>
        </p:nvSpPr>
        <p:spPr>
          <a:xfrm>
            <a:off x="4368800" y="1812290"/>
            <a:ext cx="1661160" cy="306705"/>
          </a:xfrm>
          <a:prstGeom prst="rect">
            <a:avLst/>
          </a:prstGeom>
          <a:noFill/>
        </p:spPr>
        <p:txBody>
          <a:bodyPr wrap="square" rtlCol="0">
            <a:spAutoFit/>
          </a:bodyPr>
          <a:p>
            <a:r>
              <a:rPr lang="en-US" sz="1400">
                <a:latin typeface="Arial Regular" panose="020B0704020202020204" charset="0"/>
                <a:cs typeface="Arial Regular" panose="020B0704020202020204" charset="0"/>
              </a:rPr>
              <a:t>Findings</a:t>
            </a:r>
            <a:endParaRPr lang="en-US" sz="1400">
              <a:latin typeface="Arial Regular" panose="020B0704020202020204" charset="0"/>
              <a:cs typeface="Arial Regular" panose="020B0704020202020204" charset="0"/>
            </a:endParaRPr>
          </a:p>
        </p:txBody>
      </p:sp>
      <p:sp>
        <p:nvSpPr>
          <p:cNvPr id="11" name="Text Box 10"/>
          <p:cNvSpPr txBox="1"/>
          <p:nvPr/>
        </p:nvSpPr>
        <p:spPr>
          <a:xfrm>
            <a:off x="4368800" y="2118995"/>
            <a:ext cx="4703445" cy="2306955"/>
          </a:xfrm>
          <a:prstGeom prst="rect">
            <a:avLst/>
          </a:prstGeom>
          <a:noFill/>
        </p:spPr>
        <p:txBody>
          <a:bodyPr wrap="square" rtlCol="0">
            <a:spAutoFit/>
          </a:bodyPr>
          <a:p>
            <a:pPr algn="just"/>
            <a:r>
              <a:rPr lang="en-US" sz="1200">
                <a:latin typeface="Arial Regular" panose="020B0704020202020204" charset="0"/>
                <a:cs typeface="Arial Regular" panose="020B0704020202020204" charset="0"/>
              </a:rPr>
              <a:t>-Analysis has shown order distribution across different slots and areas, providing insights into most peak hours and high-demand locations.</a:t>
            </a:r>
            <a:endParaRPr lang="en-US" sz="1200">
              <a:latin typeface="Arial Regular" panose="020B0704020202020204" charset="0"/>
              <a:cs typeface="Arial Regular" panose="020B0704020202020204" charset="0"/>
            </a:endParaRPr>
          </a:p>
          <a:p>
            <a:pPr algn="just"/>
            <a:r>
              <a:rPr lang="en-US" sz="1200">
                <a:latin typeface="Arial Regular" panose="020B0704020202020204" charset="0"/>
                <a:cs typeface="Arial Regular" panose="020B0704020202020204" charset="0"/>
              </a:rPr>
              <a:t>-By comparing monthly order from January to September, it has been seen that areas such as HSR Layout, ITI Layout and Harlur have 20912 orders flagged out of total 22823. Resulting in 91.62% of total orders. Over the year there has been increase in order counts in HSR Layout and ITI Layout. Whereas, in Harlur order count has typically increased in the month of August and September, giving an idea of potential growth over the time.</a:t>
            </a:r>
            <a:endParaRPr lang="en-US" sz="1200">
              <a:latin typeface="Arial Regular" panose="020B0704020202020204" charset="0"/>
              <a:cs typeface="Arial Regular" panose="020B0704020202020204" charset="0"/>
            </a:endParaRPr>
          </a:p>
          <a:p>
            <a:pPr algn="just"/>
            <a:r>
              <a:rPr lang="en-US" sz="1200">
                <a:latin typeface="Arial Regular" panose="020B0704020202020204" charset="0"/>
                <a:cs typeface="Arial Regular" panose="020B0704020202020204" charset="0"/>
              </a:rPr>
              <a:t>-Calculations like delivery percentage, discount percentage at slot level are done by predefined criteria.</a:t>
            </a:r>
            <a:endParaRPr lang="en-US" sz="1200">
              <a:latin typeface="Arial Regular" panose="020B0704020202020204" charset="0"/>
              <a:cs typeface="Arial Regular" panose="020B07040202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46341" y="139048"/>
            <a:ext cx="4251325" cy="521970"/>
          </a:xfrm>
          <a:prstGeom prst="rect">
            <a:avLst/>
          </a:prstGeom>
        </p:spPr>
        <p:txBody>
          <a:bodyPr wrap="none">
            <a:spAutoFit/>
          </a:bodyPr>
          <a:lstStyle/>
          <a:p>
            <a:pPr algn="ctr"/>
            <a:r>
              <a:rPr lang="en-US" altLang="zh-CN" sz="2800">
                <a:solidFill>
                  <a:schemeClr val="accent1"/>
                </a:solidFill>
                <a:latin typeface="+mj-ea"/>
                <a:ea typeface="+mj-ea"/>
                <a:sym typeface="+mn-lt"/>
              </a:rPr>
              <a:t>Completion Rate Analysis</a:t>
            </a:r>
            <a:endParaRPr lang="en-US" altLang="zh-CN" sz="2800">
              <a:solidFill>
                <a:schemeClr val="accent1"/>
              </a:solidFill>
              <a:latin typeface="+mj-ea"/>
              <a:ea typeface="+mj-ea"/>
              <a:sym typeface="+mn-lt"/>
            </a:endParaRPr>
          </a:p>
        </p:txBody>
      </p:sp>
      <p:sp>
        <p:nvSpPr>
          <p:cNvPr id="37" name="矩形 36"/>
          <p:cNvSpPr/>
          <p:nvPr/>
        </p:nvSpPr>
        <p:spPr>
          <a:xfrm>
            <a:off x="2811780" y="2794635"/>
            <a:ext cx="1089025" cy="769620"/>
          </a:xfrm>
          <a:prstGeom prst="rect">
            <a:avLst/>
          </a:prstGeom>
        </p:spPr>
        <p:txBody>
          <a:bodyPr wrap="none">
            <a:spAutoFit/>
          </a:bodyPr>
          <a:lstStyle/>
          <a:p>
            <a:r>
              <a:rPr lang="en-US" altLang="zh-CN" sz="4400">
                <a:solidFill>
                  <a:schemeClr val="bg1"/>
                </a:solidFill>
                <a:latin typeface="+mj-lt"/>
                <a:ea typeface="+mj-ea"/>
                <a:sym typeface="+mn-lt"/>
              </a:rPr>
              <a:t>58</a:t>
            </a:r>
            <a:r>
              <a:rPr lang="en-US" altLang="zh-CN" sz="2400">
                <a:solidFill>
                  <a:schemeClr val="bg1"/>
                </a:solidFill>
                <a:latin typeface="+mj-lt"/>
                <a:ea typeface="+mj-ea"/>
                <a:sym typeface="+mn-lt"/>
              </a:rPr>
              <a:t>%</a:t>
            </a:r>
            <a:endParaRPr lang="en-US" altLang="zh-CN" sz="4400">
              <a:solidFill>
                <a:schemeClr val="bg1"/>
              </a:solidFill>
              <a:latin typeface="+mj-lt"/>
              <a:ea typeface="+mj-ea"/>
              <a:sym typeface="+mn-lt"/>
            </a:endParaRPr>
          </a:p>
        </p:txBody>
      </p:sp>
      <p:sp>
        <p:nvSpPr>
          <p:cNvPr id="8" name="Text Box 7"/>
          <p:cNvSpPr txBox="1"/>
          <p:nvPr/>
        </p:nvSpPr>
        <p:spPr>
          <a:xfrm>
            <a:off x="4270375" y="744220"/>
            <a:ext cx="1184910" cy="306705"/>
          </a:xfrm>
          <a:prstGeom prst="rect">
            <a:avLst/>
          </a:prstGeom>
          <a:noFill/>
        </p:spPr>
        <p:txBody>
          <a:bodyPr wrap="square" rtlCol="0">
            <a:spAutoFit/>
          </a:bodyPr>
          <a:p>
            <a:r>
              <a:rPr lang="en-US" sz="1400"/>
              <a:t>  </a:t>
            </a:r>
            <a:r>
              <a:rPr lang="en-US" sz="1400">
                <a:latin typeface="Arial Regular" panose="020B0704020202020204" charset="0"/>
                <a:cs typeface="Arial Regular" panose="020B0704020202020204" charset="0"/>
              </a:rPr>
              <a:t>Objective</a:t>
            </a:r>
            <a:endParaRPr lang="en-US" sz="1400">
              <a:latin typeface="Arial Regular" panose="020B0704020202020204" charset="0"/>
              <a:cs typeface="Arial Regular" panose="020B0704020202020204" charset="0"/>
            </a:endParaRPr>
          </a:p>
        </p:txBody>
      </p:sp>
      <p:sp>
        <p:nvSpPr>
          <p:cNvPr id="9" name="Text Box 8"/>
          <p:cNvSpPr txBox="1"/>
          <p:nvPr/>
        </p:nvSpPr>
        <p:spPr>
          <a:xfrm>
            <a:off x="4368800" y="1118235"/>
            <a:ext cx="4703445" cy="645160"/>
          </a:xfrm>
          <a:prstGeom prst="rect">
            <a:avLst/>
          </a:prstGeom>
          <a:noFill/>
        </p:spPr>
        <p:txBody>
          <a:bodyPr wrap="square" rtlCol="0">
            <a:spAutoFit/>
          </a:bodyPr>
          <a:p>
            <a:pPr algn="just"/>
            <a:r>
              <a:rPr lang="en-US" sz="1200">
                <a:latin typeface="Arial Regular" panose="020B0704020202020204" charset="0"/>
                <a:cs typeface="Arial Regular" panose="020B0704020202020204" charset="0"/>
              </a:rPr>
              <a:t>To evaluate the efficiency of order fulfillment processes by analyzing completion rates across different delivery slots, days of the week, and drop areas.</a:t>
            </a:r>
            <a:endParaRPr lang="en-US" sz="1200">
              <a:latin typeface="Arial Regular" panose="020B0704020202020204" charset="0"/>
              <a:cs typeface="Arial Regular" panose="020B0704020202020204" charset="0"/>
            </a:endParaRPr>
          </a:p>
        </p:txBody>
      </p:sp>
      <p:sp>
        <p:nvSpPr>
          <p:cNvPr id="10" name="Text Box 9"/>
          <p:cNvSpPr txBox="1"/>
          <p:nvPr/>
        </p:nvSpPr>
        <p:spPr>
          <a:xfrm>
            <a:off x="4368800" y="1831340"/>
            <a:ext cx="1661160" cy="306705"/>
          </a:xfrm>
          <a:prstGeom prst="rect">
            <a:avLst/>
          </a:prstGeom>
          <a:noFill/>
        </p:spPr>
        <p:txBody>
          <a:bodyPr wrap="square" rtlCol="0">
            <a:spAutoFit/>
          </a:bodyPr>
          <a:p>
            <a:r>
              <a:rPr lang="en-US" sz="1400">
                <a:latin typeface="Arial Regular" panose="020B0704020202020204" charset="0"/>
                <a:cs typeface="Arial Regular" panose="020B0704020202020204" charset="0"/>
              </a:rPr>
              <a:t>Findings</a:t>
            </a:r>
            <a:endParaRPr lang="en-US" sz="1400">
              <a:latin typeface="Arial Regular" panose="020B0704020202020204" charset="0"/>
              <a:cs typeface="Arial Regular" panose="020B0704020202020204" charset="0"/>
            </a:endParaRPr>
          </a:p>
        </p:txBody>
      </p:sp>
      <p:sp>
        <p:nvSpPr>
          <p:cNvPr id="11" name="Text Box 10"/>
          <p:cNvSpPr txBox="1"/>
          <p:nvPr/>
        </p:nvSpPr>
        <p:spPr>
          <a:xfrm>
            <a:off x="4368800" y="2210435"/>
            <a:ext cx="4703445" cy="1938020"/>
          </a:xfrm>
          <a:prstGeom prst="rect">
            <a:avLst/>
          </a:prstGeom>
          <a:noFill/>
        </p:spPr>
        <p:txBody>
          <a:bodyPr wrap="square" rtlCol="0">
            <a:spAutoFit/>
          </a:bodyPr>
          <a:p>
            <a:pPr algn="just"/>
            <a:r>
              <a:rPr lang="en-US" sz="1200">
                <a:latin typeface="Arial Regular" panose="020B0704020202020204" charset="0"/>
                <a:cs typeface="Arial Regular" panose="020B0704020202020204" charset="0"/>
              </a:rPr>
              <a:t>-Harlur, ITI Layout and HSR Layout have completion rate of 99.69%, 99.59% and 99.60%respectively. Indicating that Freshco is performing exceptionally well in this areas in all slots.	</a:t>
            </a:r>
            <a:endParaRPr lang="en-US" sz="1200">
              <a:latin typeface="Arial Regular" panose="020B0704020202020204" charset="0"/>
              <a:cs typeface="Arial Regular" panose="020B0704020202020204" charset="0"/>
            </a:endParaRPr>
          </a:p>
          <a:p>
            <a:pPr algn="just"/>
            <a:r>
              <a:rPr lang="en-US" sz="1200">
                <a:latin typeface="Arial Regular" panose="020B0704020202020204" charset="0"/>
                <a:cs typeface="Arial Regular" panose="020B0704020202020204" charset="0"/>
              </a:rPr>
              <a:t>-Completion rate at Slots level indicates that afternoon slots have highest orders over the week, whereas Late night slots have the lowest. There has been significant orders on Friday and Saturday which haven’t been completed. Further data is required to understand the cause behind failed deliveries.</a:t>
            </a:r>
            <a:endParaRPr lang="en-US" sz="1200">
              <a:latin typeface="Arial Regular" panose="020B0704020202020204" charset="0"/>
              <a:cs typeface="Arial Regular" panose="020B0704020202020204" charset="0"/>
            </a:endParaRPr>
          </a:p>
          <a:p>
            <a:pPr algn="just"/>
            <a:r>
              <a:rPr lang="en-US" sz="1200">
                <a:latin typeface="Arial Regular" panose="020B0704020202020204" charset="0"/>
                <a:cs typeface="Arial Regular" panose="020B0704020202020204" charset="0"/>
              </a:rPr>
              <a:t>-Generally orders which has less than 10 items in it are failed to be delivered, compared to orders which has more than 10 items.</a:t>
            </a:r>
            <a:endParaRPr lang="en-US" sz="1200">
              <a:latin typeface="Arial Regular" panose="020B0704020202020204" charset="0"/>
              <a:cs typeface="Arial Regular" panose="020B0704020202020204" charset="0"/>
            </a:endParaRPr>
          </a:p>
        </p:txBody>
      </p:sp>
      <p:graphicFrame>
        <p:nvGraphicFramePr>
          <p:cNvPr id="5" name="Chart 4"/>
          <p:cNvGraphicFramePr/>
          <p:nvPr/>
        </p:nvGraphicFramePr>
        <p:xfrm>
          <a:off x="151130" y="869950"/>
          <a:ext cx="3937635" cy="2610485"/>
        </p:xfrm>
        <a:graphic>
          <a:graphicData uri="http://schemas.openxmlformats.org/drawingml/2006/chart">
            <c:chart xmlns:c="http://schemas.openxmlformats.org/drawingml/2006/chart" xmlns:r="http://schemas.openxmlformats.org/officeDocument/2006/relationships" r:id="rId1"/>
          </a:graphicData>
        </a:graphic>
      </p:graphicFrame>
      <p:pic>
        <p:nvPicPr>
          <p:cNvPr id="6" name="Picture 5" descr="Screenshot 2024-05-26 at 11.29.21"/>
          <p:cNvPicPr>
            <a:picLocks noChangeAspect="1"/>
          </p:cNvPicPr>
          <p:nvPr/>
        </p:nvPicPr>
        <p:blipFill>
          <a:blip r:embed="rId2"/>
          <a:stretch>
            <a:fillRect/>
          </a:stretch>
        </p:blipFill>
        <p:spPr>
          <a:xfrm>
            <a:off x="151130" y="3689985"/>
            <a:ext cx="4217670" cy="11849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25398" y="139048"/>
            <a:ext cx="4093210" cy="521970"/>
          </a:xfrm>
          <a:prstGeom prst="rect">
            <a:avLst/>
          </a:prstGeom>
        </p:spPr>
        <p:txBody>
          <a:bodyPr wrap="none">
            <a:spAutoFit/>
          </a:bodyPr>
          <a:lstStyle/>
          <a:p>
            <a:pPr algn="ctr"/>
            <a:r>
              <a:rPr lang="en-US" altLang="zh-CN" sz="2800">
                <a:solidFill>
                  <a:schemeClr val="accent1"/>
                </a:solidFill>
                <a:latin typeface="+mj-ea"/>
                <a:ea typeface="+mj-ea"/>
                <a:sym typeface="+mn-lt"/>
              </a:rPr>
              <a:t>Customer Level Analysis</a:t>
            </a:r>
            <a:endParaRPr lang="en-US" altLang="zh-CN" sz="2800">
              <a:solidFill>
                <a:schemeClr val="accent1"/>
              </a:solidFill>
              <a:latin typeface="+mj-ea"/>
              <a:ea typeface="+mj-ea"/>
              <a:sym typeface="+mn-lt"/>
            </a:endParaRPr>
          </a:p>
        </p:txBody>
      </p:sp>
      <p:sp>
        <p:nvSpPr>
          <p:cNvPr id="37" name="矩形 36"/>
          <p:cNvSpPr/>
          <p:nvPr/>
        </p:nvSpPr>
        <p:spPr>
          <a:xfrm>
            <a:off x="2811780" y="2794635"/>
            <a:ext cx="1089025" cy="769620"/>
          </a:xfrm>
          <a:prstGeom prst="rect">
            <a:avLst/>
          </a:prstGeom>
        </p:spPr>
        <p:txBody>
          <a:bodyPr wrap="none">
            <a:spAutoFit/>
          </a:bodyPr>
          <a:lstStyle/>
          <a:p>
            <a:r>
              <a:rPr lang="en-US" altLang="zh-CN" sz="4400">
                <a:solidFill>
                  <a:schemeClr val="bg1"/>
                </a:solidFill>
                <a:latin typeface="+mj-lt"/>
                <a:ea typeface="+mj-ea"/>
                <a:sym typeface="+mn-lt"/>
              </a:rPr>
              <a:t>58</a:t>
            </a:r>
            <a:r>
              <a:rPr lang="en-US" altLang="zh-CN" sz="2400">
                <a:solidFill>
                  <a:schemeClr val="bg1"/>
                </a:solidFill>
                <a:latin typeface="+mj-lt"/>
                <a:ea typeface="+mj-ea"/>
                <a:sym typeface="+mn-lt"/>
              </a:rPr>
              <a:t>%</a:t>
            </a:r>
            <a:endParaRPr lang="en-US" altLang="zh-CN" sz="4400">
              <a:solidFill>
                <a:schemeClr val="bg1"/>
              </a:solidFill>
              <a:latin typeface="+mj-lt"/>
              <a:ea typeface="+mj-ea"/>
              <a:sym typeface="+mn-lt"/>
            </a:endParaRPr>
          </a:p>
        </p:txBody>
      </p:sp>
      <p:sp>
        <p:nvSpPr>
          <p:cNvPr id="8" name="Text Box 7"/>
          <p:cNvSpPr txBox="1"/>
          <p:nvPr/>
        </p:nvSpPr>
        <p:spPr>
          <a:xfrm>
            <a:off x="4270375" y="744220"/>
            <a:ext cx="1184910" cy="306705"/>
          </a:xfrm>
          <a:prstGeom prst="rect">
            <a:avLst/>
          </a:prstGeom>
          <a:noFill/>
        </p:spPr>
        <p:txBody>
          <a:bodyPr wrap="square" rtlCol="0">
            <a:spAutoFit/>
          </a:bodyPr>
          <a:p>
            <a:r>
              <a:rPr lang="en-US" sz="1400"/>
              <a:t>  </a:t>
            </a:r>
            <a:r>
              <a:rPr lang="en-US" sz="1400">
                <a:latin typeface="Arial Regular" panose="020B0704020202020204" charset="0"/>
                <a:cs typeface="Arial Regular" panose="020B0704020202020204" charset="0"/>
              </a:rPr>
              <a:t>Objective</a:t>
            </a:r>
            <a:endParaRPr lang="en-US" sz="1400">
              <a:latin typeface="Arial Regular" panose="020B0704020202020204" charset="0"/>
              <a:cs typeface="Arial Regular" panose="020B0704020202020204" charset="0"/>
            </a:endParaRPr>
          </a:p>
        </p:txBody>
      </p:sp>
      <p:sp>
        <p:nvSpPr>
          <p:cNvPr id="9" name="Text Box 8"/>
          <p:cNvSpPr txBox="1"/>
          <p:nvPr/>
        </p:nvSpPr>
        <p:spPr>
          <a:xfrm>
            <a:off x="4368800" y="1118235"/>
            <a:ext cx="4703445" cy="1014730"/>
          </a:xfrm>
          <a:prstGeom prst="rect">
            <a:avLst/>
          </a:prstGeom>
          <a:noFill/>
        </p:spPr>
        <p:txBody>
          <a:bodyPr wrap="square" rtlCol="0">
            <a:spAutoFit/>
          </a:bodyPr>
          <a:p>
            <a:pPr algn="just"/>
            <a:r>
              <a:rPr lang="en-US" sz="1200">
                <a:latin typeface="Arial Regular" panose="020B0704020202020204" charset="0"/>
                <a:cs typeface="Arial Regular" panose="020B0704020202020204" charset="0"/>
              </a:rPr>
              <a:t>To gain insights into customer behavior and value by calculating </a:t>
            </a:r>
            <a:endParaRPr lang="en-US" sz="1200">
              <a:latin typeface="Arial Regular" panose="020B0704020202020204" charset="0"/>
              <a:cs typeface="Arial Regular" panose="020B0704020202020204" charset="0"/>
            </a:endParaRPr>
          </a:p>
          <a:p>
            <a:pPr algn="just"/>
            <a:r>
              <a:rPr lang="en-US" sz="1200">
                <a:latin typeface="Arial Regular" panose="020B0704020202020204" charset="0"/>
                <a:cs typeface="Arial Regular" panose="020B0704020202020204" charset="0"/>
              </a:rPr>
              <a:t>LTV for each customer and aggregating LTV at acquisition source and month levels. Additionally, this analysis examines average revenue per order by acquisition source and month along with Completion rate at source level.</a:t>
            </a:r>
            <a:endParaRPr lang="en-US" sz="1200">
              <a:latin typeface="Arial Regular" panose="020B0704020202020204" charset="0"/>
              <a:cs typeface="Arial Regular" panose="020B0704020202020204" charset="0"/>
            </a:endParaRPr>
          </a:p>
        </p:txBody>
      </p:sp>
      <p:sp>
        <p:nvSpPr>
          <p:cNvPr id="10" name="Text Box 9"/>
          <p:cNvSpPr txBox="1"/>
          <p:nvPr/>
        </p:nvSpPr>
        <p:spPr>
          <a:xfrm>
            <a:off x="4368800" y="2202180"/>
            <a:ext cx="1661160" cy="306705"/>
          </a:xfrm>
          <a:prstGeom prst="rect">
            <a:avLst/>
          </a:prstGeom>
          <a:noFill/>
        </p:spPr>
        <p:txBody>
          <a:bodyPr wrap="square" rtlCol="0">
            <a:spAutoFit/>
          </a:bodyPr>
          <a:p>
            <a:r>
              <a:rPr lang="en-US" sz="1400">
                <a:latin typeface="Arial Regular" panose="020B0704020202020204" charset="0"/>
                <a:cs typeface="Arial Regular" panose="020B0704020202020204" charset="0"/>
              </a:rPr>
              <a:t>Findings</a:t>
            </a:r>
            <a:endParaRPr lang="en-US" sz="1400">
              <a:latin typeface="Arial Regular" panose="020B0704020202020204" charset="0"/>
              <a:cs typeface="Arial Regular" panose="020B0704020202020204" charset="0"/>
            </a:endParaRPr>
          </a:p>
        </p:txBody>
      </p:sp>
      <p:sp>
        <p:nvSpPr>
          <p:cNvPr id="11" name="Text Box 10"/>
          <p:cNvSpPr txBox="1"/>
          <p:nvPr/>
        </p:nvSpPr>
        <p:spPr>
          <a:xfrm>
            <a:off x="4368800" y="2578100"/>
            <a:ext cx="4703445" cy="2122805"/>
          </a:xfrm>
          <a:prstGeom prst="rect">
            <a:avLst/>
          </a:prstGeom>
          <a:noFill/>
        </p:spPr>
        <p:txBody>
          <a:bodyPr wrap="square" rtlCol="0">
            <a:spAutoFit/>
          </a:bodyPr>
          <a:p>
            <a:pPr algn="just"/>
            <a:r>
              <a:rPr lang="en-US" sz="1200">
                <a:latin typeface="Arial Regular" panose="020B0704020202020204" charset="0"/>
                <a:cs typeface="Arial Regular" panose="020B0704020202020204" charset="0"/>
              </a:rPr>
              <a:t>-Identifying completion rate at source level shows effectiveness in terms of order fulfillment.</a:t>
            </a:r>
            <a:endParaRPr lang="en-US" sz="1200">
              <a:latin typeface="Arial Regular" panose="020B0704020202020204" charset="0"/>
              <a:cs typeface="Arial Regular" panose="020B0704020202020204" charset="0"/>
            </a:endParaRPr>
          </a:p>
          <a:p>
            <a:pPr algn="just"/>
            <a:r>
              <a:rPr lang="en-US" sz="1200">
                <a:latin typeface="Arial Regular" panose="020B0704020202020204" charset="0"/>
                <a:cs typeface="Arial Regular" panose="020B0704020202020204" charset="0"/>
              </a:rPr>
              <a:t>-Calculating LTV and aggregated LTV provides long term value that each customer brings to Freshco. This provides analysis in identifying the most promising acquisition channel and show the effectiveness of marketing campaigns over the time period (January to September).</a:t>
            </a:r>
            <a:endParaRPr lang="en-US" sz="1200">
              <a:latin typeface="Arial Regular" panose="020B0704020202020204" charset="0"/>
              <a:cs typeface="Arial Regular" panose="020B0704020202020204" charset="0"/>
            </a:endParaRPr>
          </a:p>
          <a:p>
            <a:pPr algn="just"/>
            <a:r>
              <a:rPr lang="en-US" sz="1200">
                <a:latin typeface="Arial Regular" panose="020B0704020202020204" charset="0"/>
                <a:cs typeface="Arial Regular" panose="020B0704020202020204" charset="0"/>
              </a:rPr>
              <a:t>-Average revenue help understanding the revenue generated from different sources and trends over time.</a:t>
            </a:r>
            <a:endParaRPr lang="en-US" sz="1200">
              <a:latin typeface="Arial Regular" panose="020B0704020202020204" charset="0"/>
              <a:cs typeface="Arial Regular" panose="020B0704020202020204" charset="0"/>
            </a:endParaRPr>
          </a:p>
          <a:p>
            <a:pPr algn="just"/>
            <a:r>
              <a:rPr lang="en-US" sz="1200">
                <a:latin typeface="Arial Regular" panose="020B0704020202020204" charset="0"/>
                <a:cs typeface="Arial Regular" panose="020B0704020202020204" charset="0"/>
              </a:rPr>
              <a:t>-Order with rating 5, has the highest total of discount provided by Freshco.</a:t>
            </a:r>
            <a:endParaRPr lang="en-US" sz="1200">
              <a:latin typeface="Arial Regular" panose="020B0704020202020204" charset="0"/>
              <a:cs typeface="Arial Regular" panose="020B0704020202020204" charset="0"/>
            </a:endParaRPr>
          </a:p>
        </p:txBody>
      </p:sp>
      <p:pic>
        <p:nvPicPr>
          <p:cNvPr id="2" name="Picture 1" descr="Screenshot 2024-05-26 at 11.34.15"/>
          <p:cNvPicPr>
            <a:picLocks noChangeAspect="1"/>
          </p:cNvPicPr>
          <p:nvPr/>
        </p:nvPicPr>
        <p:blipFill>
          <a:blip r:embed="rId1"/>
          <a:stretch>
            <a:fillRect/>
          </a:stretch>
        </p:blipFill>
        <p:spPr>
          <a:xfrm>
            <a:off x="121285" y="854075"/>
            <a:ext cx="4149090" cy="2079625"/>
          </a:xfrm>
          <a:prstGeom prst="rect">
            <a:avLst/>
          </a:prstGeom>
        </p:spPr>
      </p:pic>
      <p:pic>
        <p:nvPicPr>
          <p:cNvPr id="7" name="Picture 6" descr="Screenshot 2024-05-26 at 12.41.32"/>
          <p:cNvPicPr>
            <a:picLocks noChangeAspect="1"/>
          </p:cNvPicPr>
          <p:nvPr/>
        </p:nvPicPr>
        <p:blipFill>
          <a:blip r:embed="rId2"/>
          <a:stretch>
            <a:fillRect/>
          </a:stretch>
        </p:blipFill>
        <p:spPr>
          <a:xfrm>
            <a:off x="121285" y="3237230"/>
            <a:ext cx="4149090" cy="11912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28013" y="139048"/>
            <a:ext cx="2887980" cy="521970"/>
          </a:xfrm>
          <a:prstGeom prst="rect">
            <a:avLst/>
          </a:prstGeom>
        </p:spPr>
        <p:txBody>
          <a:bodyPr wrap="none">
            <a:spAutoFit/>
          </a:bodyPr>
          <a:lstStyle/>
          <a:p>
            <a:pPr algn="ctr"/>
            <a:r>
              <a:rPr lang="en-US" altLang="zh-CN" sz="2800">
                <a:solidFill>
                  <a:schemeClr val="accent1"/>
                </a:solidFill>
                <a:latin typeface="+mj-ea"/>
                <a:ea typeface="+mj-ea"/>
                <a:sym typeface="+mn-lt"/>
              </a:rPr>
              <a:t>Delivery Analysis</a:t>
            </a:r>
            <a:endParaRPr lang="en-US" altLang="zh-CN" sz="2800">
              <a:solidFill>
                <a:schemeClr val="accent1"/>
              </a:solidFill>
              <a:latin typeface="+mj-ea"/>
              <a:ea typeface="+mj-ea"/>
              <a:sym typeface="+mn-lt"/>
            </a:endParaRPr>
          </a:p>
        </p:txBody>
      </p:sp>
      <p:sp>
        <p:nvSpPr>
          <p:cNvPr id="37" name="矩形 36"/>
          <p:cNvSpPr/>
          <p:nvPr/>
        </p:nvSpPr>
        <p:spPr>
          <a:xfrm>
            <a:off x="2811780" y="2794635"/>
            <a:ext cx="1089025" cy="769620"/>
          </a:xfrm>
          <a:prstGeom prst="rect">
            <a:avLst/>
          </a:prstGeom>
        </p:spPr>
        <p:txBody>
          <a:bodyPr wrap="none">
            <a:spAutoFit/>
          </a:bodyPr>
          <a:lstStyle/>
          <a:p>
            <a:r>
              <a:rPr lang="en-US" altLang="zh-CN" sz="4400">
                <a:solidFill>
                  <a:schemeClr val="bg1"/>
                </a:solidFill>
                <a:latin typeface="+mj-lt"/>
                <a:ea typeface="+mj-ea"/>
                <a:sym typeface="+mn-lt"/>
              </a:rPr>
              <a:t>58</a:t>
            </a:r>
            <a:r>
              <a:rPr lang="en-US" altLang="zh-CN" sz="2400">
                <a:solidFill>
                  <a:schemeClr val="bg1"/>
                </a:solidFill>
                <a:latin typeface="+mj-lt"/>
                <a:ea typeface="+mj-ea"/>
                <a:sym typeface="+mn-lt"/>
              </a:rPr>
              <a:t>%</a:t>
            </a:r>
            <a:endParaRPr lang="en-US" altLang="zh-CN" sz="4400">
              <a:solidFill>
                <a:schemeClr val="bg1"/>
              </a:solidFill>
              <a:latin typeface="+mj-lt"/>
              <a:ea typeface="+mj-ea"/>
              <a:sym typeface="+mn-lt"/>
            </a:endParaRPr>
          </a:p>
        </p:txBody>
      </p:sp>
      <p:sp>
        <p:nvSpPr>
          <p:cNvPr id="8" name="Text Box 7"/>
          <p:cNvSpPr txBox="1"/>
          <p:nvPr/>
        </p:nvSpPr>
        <p:spPr>
          <a:xfrm>
            <a:off x="4270375" y="744220"/>
            <a:ext cx="1184910" cy="306705"/>
          </a:xfrm>
          <a:prstGeom prst="rect">
            <a:avLst/>
          </a:prstGeom>
          <a:noFill/>
        </p:spPr>
        <p:txBody>
          <a:bodyPr wrap="square" rtlCol="0">
            <a:spAutoFit/>
          </a:bodyPr>
          <a:p>
            <a:r>
              <a:rPr lang="en-US" sz="1400"/>
              <a:t>  </a:t>
            </a:r>
            <a:r>
              <a:rPr lang="en-US" sz="1400">
                <a:latin typeface="Arial Regular" panose="020B0704020202020204" charset="0"/>
                <a:cs typeface="Arial Regular" panose="020B0704020202020204" charset="0"/>
              </a:rPr>
              <a:t>Objective</a:t>
            </a:r>
            <a:endParaRPr lang="en-US" sz="1400">
              <a:latin typeface="Arial Regular" panose="020B0704020202020204" charset="0"/>
              <a:cs typeface="Arial Regular" panose="020B0704020202020204" charset="0"/>
            </a:endParaRPr>
          </a:p>
        </p:txBody>
      </p:sp>
      <p:sp>
        <p:nvSpPr>
          <p:cNvPr id="9" name="Text Box 8"/>
          <p:cNvSpPr txBox="1"/>
          <p:nvPr/>
        </p:nvSpPr>
        <p:spPr>
          <a:xfrm>
            <a:off x="4368800" y="1118235"/>
            <a:ext cx="4703445" cy="829945"/>
          </a:xfrm>
          <a:prstGeom prst="rect">
            <a:avLst/>
          </a:prstGeom>
          <a:noFill/>
        </p:spPr>
        <p:txBody>
          <a:bodyPr wrap="square" rtlCol="0">
            <a:spAutoFit/>
          </a:bodyPr>
          <a:p>
            <a:pPr algn="just"/>
            <a:r>
              <a:rPr lang="en-US" sz="1200">
                <a:latin typeface="Arial Regular" panose="020B0704020202020204" charset="0"/>
                <a:cs typeface="Arial Regular" panose="020B0704020202020204" charset="0"/>
              </a:rPr>
              <a:t>Analyzing Delivery performance on month and drop geo metrics helps Freshco understands the performance efficiency.By comparing weekend and weekday delivery time aloing with slots helps to understand which months are busy compared to others.</a:t>
            </a:r>
            <a:endParaRPr lang="en-US" sz="1200">
              <a:latin typeface="Arial Regular" panose="020B0704020202020204" charset="0"/>
              <a:cs typeface="Arial Regular" panose="020B0704020202020204" charset="0"/>
            </a:endParaRPr>
          </a:p>
        </p:txBody>
      </p:sp>
      <p:sp>
        <p:nvSpPr>
          <p:cNvPr id="10" name="Text Box 9"/>
          <p:cNvSpPr txBox="1"/>
          <p:nvPr/>
        </p:nvSpPr>
        <p:spPr>
          <a:xfrm>
            <a:off x="4368800" y="2202180"/>
            <a:ext cx="1661160" cy="306705"/>
          </a:xfrm>
          <a:prstGeom prst="rect">
            <a:avLst/>
          </a:prstGeom>
          <a:noFill/>
        </p:spPr>
        <p:txBody>
          <a:bodyPr wrap="square" rtlCol="0">
            <a:spAutoFit/>
          </a:bodyPr>
          <a:p>
            <a:r>
              <a:rPr lang="en-US" sz="1400">
                <a:latin typeface="Arial Regular" panose="020B0704020202020204" charset="0"/>
                <a:cs typeface="Arial Regular" panose="020B0704020202020204" charset="0"/>
              </a:rPr>
              <a:t>Findings</a:t>
            </a:r>
            <a:endParaRPr lang="en-US" sz="1400">
              <a:latin typeface="Arial Regular" panose="020B0704020202020204" charset="0"/>
              <a:cs typeface="Arial Regular" panose="020B0704020202020204" charset="0"/>
            </a:endParaRPr>
          </a:p>
        </p:txBody>
      </p:sp>
      <p:sp>
        <p:nvSpPr>
          <p:cNvPr id="11" name="Text Box 10"/>
          <p:cNvSpPr txBox="1"/>
          <p:nvPr/>
        </p:nvSpPr>
        <p:spPr>
          <a:xfrm>
            <a:off x="4368800" y="2578100"/>
            <a:ext cx="4703445" cy="1568450"/>
          </a:xfrm>
          <a:prstGeom prst="rect">
            <a:avLst/>
          </a:prstGeom>
          <a:noFill/>
        </p:spPr>
        <p:txBody>
          <a:bodyPr wrap="square" rtlCol="0">
            <a:spAutoFit/>
          </a:bodyPr>
          <a:p>
            <a:pPr algn="just"/>
            <a:r>
              <a:rPr lang="en-US" sz="1200">
                <a:latin typeface="Arial Regular" panose="020B0704020202020204" charset="0"/>
                <a:cs typeface="Arial Regular" panose="020B0704020202020204" charset="0"/>
              </a:rPr>
              <a:t>-The average delivery time at month and delivery area helps in understanding the delivery performance variation across different region over time period.</a:t>
            </a:r>
            <a:endParaRPr lang="en-US" sz="1200">
              <a:latin typeface="Arial Regular" panose="020B0704020202020204" charset="0"/>
              <a:cs typeface="Arial Regular" panose="020B0704020202020204" charset="0"/>
            </a:endParaRPr>
          </a:p>
          <a:p>
            <a:pPr algn="just"/>
            <a:r>
              <a:rPr lang="en-US" sz="1200">
                <a:latin typeface="Arial Regular" panose="020B0704020202020204" charset="0"/>
                <a:cs typeface="Arial Regular" panose="020B0704020202020204" charset="0"/>
              </a:rPr>
              <a:t>-Average delivery time is calculated on monthly basis, segregated by weekday and weekend. It provides insights on delivery performance based on day of the week.</a:t>
            </a:r>
            <a:endParaRPr lang="en-US" sz="1200">
              <a:latin typeface="Arial Regular" panose="020B0704020202020204" charset="0"/>
              <a:cs typeface="Arial Regular" panose="020B0704020202020204" charset="0"/>
            </a:endParaRPr>
          </a:p>
          <a:p>
            <a:pPr algn="just"/>
            <a:r>
              <a:rPr lang="en-US" sz="1200">
                <a:latin typeface="Arial Regular" panose="020B0704020202020204" charset="0"/>
                <a:cs typeface="Arial Regular" panose="020B0704020202020204" charset="0"/>
              </a:rPr>
              <a:t>-Overall delivery time at slot level provides that average delivery time is usually less for late night slots.</a:t>
            </a:r>
            <a:endParaRPr lang="en-US" sz="1200">
              <a:latin typeface="Arial Regular" panose="020B0704020202020204" charset="0"/>
              <a:cs typeface="Arial Regular" panose="020B0704020202020204" charset="0"/>
            </a:endParaRPr>
          </a:p>
        </p:txBody>
      </p:sp>
      <p:pic>
        <p:nvPicPr>
          <p:cNvPr id="3" name="Picture 2" descr="Screenshot 2024-05-26 at 12.46.18"/>
          <p:cNvPicPr>
            <a:picLocks noChangeAspect="1"/>
          </p:cNvPicPr>
          <p:nvPr/>
        </p:nvPicPr>
        <p:blipFill>
          <a:blip r:embed="rId1"/>
          <a:stretch>
            <a:fillRect/>
          </a:stretch>
        </p:blipFill>
        <p:spPr>
          <a:xfrm>
            <a:off x="37465" y="894080"/>
            <a:ext cx="4317365" cy="2002790"/>
          </a:xfrm>
          <a:prstGeom prst="rect">
            <a:avLst/>
          </a:prstGeom>
        </p:spPr>
      </p:pic>
      <p:pic>
        <p:nvPicPr>
          <p:cNvPr id="5" name="Picture 4" descr="Screenshot 2024-05-26 at 12.50.15"/>
          <p:cNvPicPr>
            <a:picLocks noChangeAspect="1"/>
          </p:cNvPicPr>
          <p:nvPr/>
        </p:nvPicPr>
        <p:blipFill>
          <a:blip r:embed="rId2"/>
          <a:stretch>
            <a:fillRect/>
          </a:stretch>
        </p:blipFill>
        <p:spPr>
          <a:xfrm>
            <a:off x="37465" y="2967990"/>
            <a:ext cx="4232910" cy="18211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585964" y="2048173"/>
            <a:ext cx="1939925" cy="521970"/>
          </a:xfrm>
          <a:prstGeom prst="rect">
            <a:avLst/>
          </a:prstGeom>
        </p:spPr>
        <p:txBody>
          <a:bodyPr wrap="none">
            <a:spAutoFit/>
          </a:bodyPr>
          <a:lstStyle/>
          <a:p>
            <a:r>
              <a:rPr lang="en-US" altLang="zh-CN" sz="2800">
                <a:solidFill>
                  <a:schemeClr val="accent1"/>
                </a:solidFill>
                <a:latin typeface="Arial Regular" panose="020B0704020202020204" charset="0"/>
                <a:ea typeface="+mj-ea"/>
                <a:cs typeface="Arial Regular" panose="020B0704020202020204" charset="0"/>
                <a:sym typeface="+mn-lt"/>
              </a:rPr>
              <a:t>Conclusion</a:t>
            </a:r>
            <a:endParaRPr lang="en-US" altLang="zh-CN" sz="2800">
              <a:solidFill>
                <a:schemeClr val="accent1"/>
              </a:solidFill>
              <a:latin typeface="Arial Regular" panose="020B0704020202020204" charset="0"/>
              <a:ea typeface="+mj-ea"/>
              <a:cs typeface="Arial Regular" panose="020B0704020202020204" charset="0"/>
              <a:sym typeface="+mn-lt"/>
            </a:endParaRPr>
          </a:p>
        </p:txBody>
      </p:sp>
      <p:sp>
        <p:nvSpPr>
          <p:cNvPr id="18" name="Rectangle 120"/>
          <p:cNvSpPr/>
          <p:nvPr/>
        </p:nvSpPr>
        <p:spPr>
          <a:xfrm>
            <a:off x="3740150" y="1076960"/>
            <a:ext cx="4456430" cy="3138170"/>
          </a:xfrm>
          <a:prstGeom prst="rect">
            <a:avLst/>
          </a:prstGeom>
        </p:spPr>
        <p:txBody>
          <a:bodyPr wrap="square">
            <a:spAutoFit/>
          </a:bodyPr>
          <a:lstStyle/>
          <a:p>
            <a:pPr algn="just" defTabSz="685800">
              <a:lnSpc>
                <a:spcPct val="150000"/>
              </a:lnSpc>
            </a:pPr>
            <a:r>
              <a:rPr lang="en-US" altLang="zh-CN" sz="1200">
                <a:solidFill>
                  <a:schemeClr val="accent1"/>
                </a:solidFill>
                <a:latin typeface="Arial Regular" panose="020B0704020202020204" charset="0"/>
                <a:cs typeface="Arial Regular" panose="020B0704020202020204" charset="0"/>
                <a:sym typeface="+mn-lt"/>
              </a:rPr>
              <a:t>The comprehensive analysis reveal insights across various operational aspects of the business. Order distribution identified demand areas, with significant groeth in HSR Layout and ITI Layout. Completion rates were highest in key areas, with afternoon slots performing the best. Customer analysis highlighted the effectiveness of different acquistion sources and the long-term value of customers. Delivery analysis showed variations in delivery times across regions and times, indicating areas for optimization. These insights will help Freshco to enhance efficiency, improve customer satisfaction and drive long-term growth.</a:t>
            </a:r>
            <a:endParaRPr lang="en-US" altLang="zh-CN" sz="1200">
              <a:solidFill>
                <a:schemeClr val="accent1"/>
              </a:solidFill>
              <a:latin typeface="Arial Regular" panose="020B0704020202020204" charset="0"/>
              <a:cs typeface="Arial Regular" panose="020B07040202020202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t="7537" b="7537"/>
          <a:stretch>
            <a:fillRect/>
          </a:stretch>
        </p:blipFill>
        <p:spPr>
          <a:xfrm>
            <a:off x="0" y="0"/>
            <a:ext cx="9144000" cy="5143500"/>
          </a:xfrm>
          <a:prstGeom prst="rect">
            <a:avLst/>
          </a:prstGeom>
        </p:spPr>
      </p:pic>
      <p:sp>
        <p:nvSpPr>
          <p:cNvPr id="6" name="矩形 5"/>
          <p:cNvSpPr/>
          <p:nvPr/>
        </p:nvSpPr>
        <p:spPr>
          <a:xfrm>
            <a:off x="372297" y="471992"/>
            <a:ext cx="8399929" cy="44509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a:solidFill>
                <a:schemeClr val="tx1">
                  <a:lumMod val="85000"/>
                  <a:lumOff val="15000"/>
                </a:schemeClr>
              </a:solidFill>
            </a:endParaRPr>
          </a:p>
        </p:txBody>
      </p:sp>
      <p:sp>
        <p:nvSpPr>
          <p:cNvPr id="21" name="矩形 20" descr="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
          <p:cNvSpPr/>
          <p:nvPr/>
        </p:nvSpPr>
        <p:spPr>
          <a:xfrm>
            <a:off x="1888294" y="2196955"/>
            <a:ext cx="5326770" cy="645160"/>
          </a:xfrm>
          <a:prstGeom prst="rect">
            <a:avLst/>
          </a:prstGeom>
          <a:noFill/>
        </p:spPr>
        <p:txBody>
          <a:bodyPr wrap="square">
            <a:spAutoFit/>
          </a:bodyPr>
          <a:lstStyle/>
          <a:p>
            <a:pPr algn="ctr" fontAlgn="base">
              <a:spcBef>
                <a:spcPct val="0"/>
              </a:spcBef>
              <a:spcAft>
                <a:spcPct val="0"/>
              </a:spcAft>
            </a:pPr>
            <a:r>
              <a:rPr lang="en-US" altLang="zh-CN" sz="3600">
                <a:solidFill>
                  <a:schemeClr val="tx1">
                    <a:lumMod val="85000"/>
                    <a:lumOff val="15000"/>
                  </a:schemeClr>
                </a:solidFill>
                <a:latin typeface="+mj-lt"/>
                <a:ea typeface="Arial" panose="020B0704020202020204" pitchFamily="34" charset="0"/>
              </a:rPr>
              <a:t>Thank </a:t>
            </a:r>
            <a:r>
              <a:rPr lang="en-US" altLang="zh-CN" sz="3200">
                <a:solidFill>
                  <a:schemeClr val="tx1">
                    <a:lumMod val="85000"/>
                    <a:lumOff val="15000"/>
                  </a:schemeClr>
                </a:solidFill>
                <a:latin typeface="+mj-lt"/>
                <a:ea typeface="Arial" panose="020B0704020202020204" pitchFamily="34" charset="0"/>
              </a:rPr>
              <a:t>You </a:t>
            </a:r>
            <a:endParaRPr lang="en-US" altLang="zh-CN" sz="3200">
              <a:solidFill>
                <a:schemeClr val="tx1">
                  <a:lumMod val="85000"/>
                  <a:lumOff val="15000"/>
                </a:schemeClr>
              </a:solidFill>
              <a:latin typeface="+mj-lt"/>
              <a:ea typeface="Arial" panose="020B0704020202020204" pitchFamily="34" charset="0"/>
            </a:endParaRPr>
          </a:p>
        </p:txBody>
      </p:sp>
      <p:sp>
        <p:nvSpPr>
          <p:cNvPr id="24" name="文本框 23"/>
          <p:cNvSpPr txBox="1"/>
          <p:nvPr/>
        </p:nvSpPr>
        <p:spPr>
          <a:xfrm>
            <a:off x="4459314" y="3337903"/>
            <a:ext cx="184731" cy="276999"/>
          </a:xfrm>
          <a:prstGeom prst="rect">
            <a:avLst/>
          </a:prstGeom>
          <a:noFill/>
        </p:spPr>
        <p:txBody>
          <a:bodyPr wrap="none" rtlCol="0">
            <a:spAutoFit/>
          </a:bodyPr>
          <a:lstStyle/>
          <a:p>
            <a:pPr algn="ctr"/>
            <a:endParaRPr lang="zh-CN" altLang="en-US" sz="1200">
              <a:solidFill>
                <a:schemeClr val="tx1">
                  <a:lumMod val="85000"/>
                  <a:lumOff val="15000"/>
                </a:schemeClr>
              </a:solidFill>
              <a:latin typeface="+mj-ea"/>
              <a:ea typeface="+mj-ea"/>
            </a:endParaRPr>
          </a:p>
        </p:txBody>
      </p:sp>
      <p:cxnSp>
        <p:nvCxnSpPr>
          <p:cNvPr id="25" name="直接连接符 24"/>
          <p:cNvCxnSpPr/>
          <p:nvPr/>
        </p:nvCxnSpPr>
        <p:spPr>
          <a:xfrm>
            <a:off x="4424263" y="3232189"/>
            <a:ext cx="254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北欧">
      <a:dk1>
        <a:sysClr val="windowText" lastClr="000000"/>
      </a:dk1>
      <a:lt1>
        <a:sysClr val="window" lastClr="FFFFFF"/>
      </a:lt1>
      <a:dk2>
        <a:srgbClr val="000000"/>
      </a:dk2>
      <a:lt2>
        <a:srgbClr val="F8F8F8"/>
      </a:lt2>
      <a:accent1>
        <a:srgbClr val="262626"/>
      </a:accent1>
      <a:accent2>
        <a:srgbClr val="3F3F3F"/>
      </a:accent2>
      <a:accent3>
        <a:srgbClr val="3F3F3F"/>
      </a:accent3>
      <a:accent4>
        <a:srgbClr val="595959"/>
      </a:accent4>
      <a:accent5>
        <a:srgbClr val="5F5F5F"/>
      </a:accent5>
      <a:accent6>
        <a:srgbClr val="4D4D4D"/>
      </a:accent6>
      <a:hlink>
        <a:srgbClr val="000000"/>
      </a:hlink>
      <a:folHlink>
        <a:srgbClr val="919191"/>
      </a:folHlink>
    </a:clrScheme>
    <a:fontScheme name="华文细黑">
      <a:majorFont>
        <a:latin typeface="Arial"/>
        <a:ea typeface="Arial"/>
        <a:cs typeface=""/>
      </a:majorFont>
      <a:minorFont>
        <a:latin typeface="Calibri Light"/>
        <a:ea typeface="Arial"/>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4083</Words>
  <Application>WPS Spreadsheets</Application>
  <PresentationFormat>全屏显示(16:9)</PresentationFormat>
  <Paragraphs>88</Paragraphs>
  <Slides>8</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8</vt:i4>
      </vt:variant>
    </vt:vector>
  </HeadingPairs>
  <TitlesOfParts>
    <vt:vector size="23" baseType="lpstr">
      <vt:lpstr>Arial</vt:lpstr>
      <vt:lpstr>SimSun</vt:lpstr>
      <vt:lpstr>Wingdings</vt:lpstr>
      <vt:lpstr>Calibri</vt:lpstr>
      <vt:lpstr>Helvetica Neue</vt:lpstr>
      <vt:lpstr>Arial</vt:lpstr>
      <vt:lpstr>Calibri Light</vt:lpstr>
      <vt:lpstr>宋体-简</vt:lpstr>
      <vt:lpstr>微软雅黑</vt:lpstr>
      <vt:lpstr>汉仪旗黑</vt:lpstr>
      <vt:lpstr>Arial Unicode MS</vt:lpstr>
      <vt:lpstr>SimSun</vt:lpstr>
      <vt:lpstr>Times New Roman Regular</vt:lpstr>
      <vt:lpstr>Arial Regular</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熊猫 哒哒</dc:creator>
  <cp:lastModifiedBy>pankajkhatri</cp:lastModifiedBy>
  <cp:revision>193</cp:revision>
  <dcterms:created xsi:type="dcterms:W3CDTF">2024-05-26T11:49:33Z</dcterms:created>
  <dcterms:modified xsi:type="dcterms:W3CDTF">2024-05-26T11:49:33Z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1033-3.1.4.5932</vt:lpwstr>
  </property>
  <property fmtid="{D5CDD505-2E9C-101B-9397-08002B2CF9AE}" pid="3" name="ICV">
    <vt:lpwstr>98F83A0D8FD9434596EB6145A8B1BAFA</vt:lpwstr>
  </property>
</Properties>
</file>