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9"/>
  </p:notesMasterIdLst>
  <p:sldIdLst>
    <p:sldId id="256" r:id="rId2"/>
    <p:sldId id="261" r:id="rId3"/>
    <p:sldId id="312" r:id="rId4"/>
    <p:sldId id="266" r:id="rId5"/>
    <p:sldId id="324" r:id="rId6"/>
    <p:sldId id="269" r:id="rId7"/>
    <p:sldId id="316" r:id="rId8"/>
    <p:sldId id="325" r:id="rId9"/>
    <p:sldId id="268" r:id="rId10"/>
    <p:sldId id="326" r:id="rId11"/>
    <p:sldId id="328" r:id="rId12"/>
    <p:sldId id="327" r:id="rId13"/>
    <p:sldId id="330" r:id="rId14"/>
    <p:sldId id="331" r:id="rId15"/>
    <p:sldId id="265" r:id="rId16"/>
    <p:sldId id="267" r:id="rId17"/>
    <p:sldId id="290" r:id="rId18"/>
  </p:sldIdLst>
  <p:sldSz cx="9144000" cy="5143500" type="screen16x9"/>
  <p:notesSz cx="6858000" cy="9144000"/>
  <p:embeddedFontLst>
    <p:embeddedFont>
      <p:font typeface="DM Sans" pitchFamily="2" charset="77"/>
      <p:regular r:id="rId20"/>
      <p:bold r:id="rId21"/>
      <p:italic r:id="rId22"/>
      <p:boldItalic r:id="rId23"/>
    </p:embeddedFont>
    <p:embeddedFont>
      <p:font typeface="Outfit" pitchFamily="2" charset="0"/>
      <p:regular r:id="rId24"/>
      <p:bold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6C4A39-BBF9-4A48-B959-B63D8A01CCB9}">
  <a:tblStyle styleId="{A36C4A39-BBF9-4A48-B959-B63D8A01CC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7"/>
    <p:restoredTop sz="94678"/>
  </p:normalViewPr>
  <p:slideViewPr>
    <p:cSldViewPr snapToGrid="0">
      <p:cViewPr>
        <p:scale>
          <a:sx n="120" d="100"/>
          <a:sy n="120" d="100"/>
        </p:scale>
        <p:origin x="44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043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719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483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794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114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813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437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08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763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791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985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98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20000" y="3942625"/>
            <a:ext cx="7704000" cy="644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rot="10800000" flipH="1">
              <a:off x="-136836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10800000" flipH="1">
              <a:off x="-655296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7"/>
          <p:cNvGrpSpPr/>
          <p:nvPr/>
        </p:nvGrpSpPr>
        <p:grpSpPr>
          <a:xfrm>
            <a:off x="-519458" y="2674710"/>
            <a:ext cx="10224210" cy="2744938"/>
            <a:chOff x="-519458" y="2674710"/>
            <a:chExt cx="10224210" cy="2744938"/>
          </a:xfrm>
        </p:grpSpPr>
        <p:sp>
          <p:nvSpPr>
            <p:cNvPr id="262" name="Google Shape;262;p27"/>
            <p:cNvSpPr/>
            <p:nvPr/>
          </p:nvSpPr>
          <p:spPr>
            <a:xfrm rot="10800000" flipH="1">
              <a:off x="-118698" y="30847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 rot="10800000" flipH="1">
              <a:off x="-519458" y="2674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-519448" y="3955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392" y="44515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 rot="10800000">
              <a:off x="8465282" y="30847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 rot="10800000">
              <a:off x="8866042" y="2674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 flipH="1">
              <a:off x="8866032" y="3955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 flipH="1">
              <a:off x="8325192" y="44515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subTitle" idx="1"/>
          </p:nvPr>
        </p:nvSpPr>
        <p:spPr>
          <a:xfrm>
            <a:off x="1142950" y="221906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subTitle" idx="2"/>
          </p:nvPr>
        </p:nvSpPr>
        <p:spPr>
          <a:xfrm>
            <a:off x="4749341" y="221906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subTitle" idx="3"/>
          </p:nvPr>
        </p:nvSpPr>
        <p:spPr>
          <a:xfrm>
            <a:off x="1142950" y="401031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subTitle" idx="4"/>
          </p:nvPr>
        </p:nvSpPr>
        <p:spPr>
          <a:xfrm>
            <a:off x="4749341" y="401031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7"/>
          <p:cNvSpPr txBox="1">
            <a:spLocks noGrp="1"/>
          </p:cNvSpPr>
          <p:nvPr>
            <p:ph type="subTitle" idx="5"/>
          </p:nvPr>
        </p:nvSpPr>
        <p:spPr>
          <a:xfrm>
            <a:off x="1142962" y="186058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subTitle" idx="6"/>
          </p:nvPr>
        </p:nvSpPr>
        <p:spPr>
          <a:xfrm>
            <a:off x="1142962" y="365193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7"/>
          </p:nvPr>
        </p:nvSpPr>
        <p:spPr>
          <a:xfrm>
            <a:off x="4749338" y="186058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subTitle" idx="8"/>
          </p:nvPr>
        </p:nvSpPr>
        <p:spPr>
          <a:xfrm>
            <a:off x="4749338" y="365193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8"/>
          <p:cNvGrpSpPr/>
          <p:nvPr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281" name="Google Shape;281;p28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6361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 rot="10800000" flipH="1">
              <a:off x="-266473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5286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 rot="10800000" flipH="1">
              <a:off x="-151033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1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8"/>
          <p:cNvSpPr txBox="1">
            <a:spLocks noGrp="1"/>
          </p:cNvSpPr>
          <p:nvPr>
            <p:ph type="subTitle" idx="2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3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8"/>
          <p:cNvSpPr txBox="1">
            <a:spLocks noGrp="1"/>
          </p:cNvSpPr>
          <p:nvPr>
            <p:ph type="subTitle" idx="4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5"/>
          </p:nvPr>
        </p:nvSpPr>
        <p:spPr>
          <a:xfrm>
            <a:off x="5909375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subTitle" idx="6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7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subTitle" idx="8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subTitle" idx="9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subTitle" idx="13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0" name="Google Shape;300;p28"/>
          <p:cNvSpPr txBox="1">
            <a:spLocks noGrp="1"/>
          </p:cNvSpPr>
          <p:nvPr>
            <p:ph type="subTitle" idx="14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subTitle" idx="15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713225" y="3611950"/>
            <a:ext cx="5094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60" r:id="rId4"/>
    <p:sldLayoutId id="2147483671" r:id="rId5"/>
    <p:sldLayoutId id="2147483673" r:id="rId6"/>
    <p:sldLayoutId id="2147483674" r:id="rId7"/>
    <p:sldLayoutId id="2147483676" r:id="rId8"/>
    <p:sldLayoutId id="2147483677" r:id="rId9"/>
    <p:sldLayoutId id="2147483678" r:id="rId10"/>
    <p:sldLayoutId id="214748368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dataset/850/rais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706892" y="1952453"/>
            <a:ext cx="5076687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b="1" dirty="0"/>
              <a:t>Project 1</a:t>
            </a:r>
            <a:br>
              <a:rPr lang="en" sz="3200" b="1" dirty="0"/>
            </a:br>
            <a:r>
              <a:rPr lang="en-US" sz="3200" dirty="0"/>
              <a:t>Classification of Raisin Varieties using Machine Learning</a:t>
            </a:r>
            <a:br>
              <a:rPr lang="en" b="1" dirty="0"/>
            </a:br>
            <a:br>
              <a:rPr lang="en" b="1" dirty="0"/>
            </a:br>
            <a:r>
              <a:rPr lang="en" sz="2200" dirty="0"/>
              <a:t>CSIT 557</a:t>
            </a:r>
            <a:br>
              <a:rPr lang="en" sz="2200" dirty="0"/>
            </a:br>
            <a:r>
              <a:rPr lang="en-US" sz="2400" b="1" dirty="0"/>
              <a:t>Pankaj Somkuwar</a:t>
            </a:r>
            <a:endParaRPr sz="4800" dirty="0"/>
          </a:p>
        </p:txBody>
      </p:sp>
      <p:grpSp>
        <p:nvGrpSpPr>
          <p:cNvPr id="347" name="Google Shape;347;p36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9"/>
          <p:cNvSpPr/>
          <p:nvPr/>
        </p:nvSpPr>
        <p:spPr>
          <a:xfrm>
            <a:off x="-143961" y="10177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9"/>
          <p:cNvSpPr/>
          <p:nvPr/>
        </p:nvSpPr>
        <p:spPr>
          <a:xfrm>
            <a:off x="-553546" y="52190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9"/>
          <p:cNvSpPr/>
          <p:nvPr/>
        </p:nvSpPr>
        <p:spPr>
          <a:xfrm flipH="1">
            <a:off x="7868877" y="-71824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9"/>
          <p:cNvSpPr/>
          <p:nvPr/>
        </p:nvSpPr>
        <p:spPr>
          <a:xfrm flipH="1">
            <a:off x="8449194" y="10177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49"/>
          <p:cNvSpPr/>
          <p:nvPr/>
        </p:nvSpPr>
        <p:spPr>
          <a:xfrm flipH="1">
            <a:off x="8858779" y="52190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49"/>
          <p:cNvSpPr/>
          <p:nvPr/>
        </p:nvSpPr>
        <p:spPr>
          <a:xfrm rot="10800000">
            <a:off x="8323729" y="-34144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49"/>
          <p:cNvSpPr/>
          <p:nvPr/>
        </p:nvSpPr>
        <p:spPr>
          <a:xfrm flipH="1">
            <a:off x="382227" y="-71824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49"/>
          <p:cNvSpPr/>
          <p:nvPr/>
        </p:nvSpPr>
        <p:spPr>
          <a:xfrm rot="10800000" flipH="1">
            <a:off x="-18496" y="-34144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69;p46">
            <a:extLst>
              <a:ext uri="{FF2B5EF4-FFF2-40B4-BE49-F238E27FC236}">
                <a16:creationId xmlns:a16="http://schemas.microsoft.com/office/drawing/2014/main" id="{E9005A8E-C110-C89B-0D57-EFA5218E14BE}"/>
              </a:ext>
            </a:extLst>
          </p:cNvPr>
          <p:cNvSpPr txBox="1">
            <a:spLocks/>
          </p:cNvSpPr>
          <p:nvPr/>
        </p:nvSpPr>
        <p:spPr>
          <a:xfrm>
            <a:off x="692907" y="114875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" dirty="0"/>
              <a:t>Evaluation Metrics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8D68B39-03DC-37DE-E50C-21933D17C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6" y="626680"/>
            <a:ext cx="3693571" cy="28501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691BE1-8D68-35CA-F548-2B3BE935AAE3}"/>
              </a:ext>
            </a:extLst>
          </p:cNvPr>
          <p:cNvSpPr txBox="1"/>
          <p:nvPr/>
        </p:nvSpPr>
        <p:spPr>
          <a:xfrm>
            <a:off x="3434316" y="1242390"/>
            <a:ext cx="55501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Random Forest Classifier: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Performance on both classes is quite similar in terms of precision, recall, and F1-score.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Slightly better at identifying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Kecimen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(higher precision and F1-score) compared to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Besni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Support Vector Machine (SVM):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Demonstrates higher precision and recall for the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Besni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class, indicating a better performance in identifying this variety correctly.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For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Kecimen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precision is high (0.88) but recall is slightly lower compared to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Besni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suggesting it's less sensitive in identifying this class.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overall accuracy is 0.87, which is higher than that of Random Forest, indicating a superior performance in correctly classifying both varieties.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410464-5E78-2701-7E2D-B4B0EFF5D5B5}"/>
              </a:ext>
            </a:extLst>
          </p:cNvPr>
          <p:cNvSpPr txBox="1"/>
          <p:nvPr/>
        </p:nvSpPr>
        <p:spPr>
          <a:xfrm>
            <a:off x="436413" y="3987209"/>
            <a:ext cx="85480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choice between these two models may depend on the specific requirements of the task: If false positives are more of a concern, one may favor Random Forest due to its higher precision.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If missing out on actual positives is a greater issue (e.g., failing to identify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Besni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as such), then SVM might be preferred due to its higher recall.</a:t>
            </a:r>
          </a:p>
        </p:txBody>
      </p:sp>
    </p:spTree>
    <p:extLst>
      <p:ext uri="{BB962C8B-B14F-4D97-AF65-F5344CB8AC3E}">
        <p14:creationId xmlns:p14="http://schemas.microsoft.com/office/powerpoint/2010/main" val="887145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69;p46">
            <a:extLst>
              <a:ext uri="{FF2B5EF4-FFF2-40B4-BE49-F238E27FC236}">
                <a16:creationId xmlns:a16="http://schemas.microsoft.com/office/drawing/2014/main" id="{E9005A8E-C110-C89B-0D57-EFA5218E14BE}"/>
              </a:ext>
            </a:extLst>
          </p:cNvPr>
          <p:cNvSpPr txBox="1">
            <a:spLocks/>
          </p:cNvSpPr>
          <p:nvPr/>
        </p:nvSpPr>
        <p:spPr>
          <a:xfrm>
            <a:off x="1599945" y="102132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dirty="0"/>
              <a:t>Confusion Metric</a:t>
            </a:r>
          </a:p>
        </p:txBody>
      </p:sp>
      <p:sp>
        <p:nvSpPr>
          <p:cNvPr id="652" name="Google Shape;652;p49"/>
          <p:cNvSpPr/>
          <p:nvPr/>
        </p:nvSpPr>
        <p:spPr>
          <a:xfrm>
            <a:off x="-143961" y="10177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9"/>
          <p:cNvSpPr/>
          <p:nvPr/>
        </p:nvSpPr>
        <p:spPr>
          <a:xfrm>
            <a:off x="-553546" y="52190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9"/>
          <p:cNvSpPr/>
          <p:nvPr/>
        </p:nvSpPr>
        <p:spPr>
          <a:xfrm flipH="1">
            <a:off x="7868877" y="-71824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9"/>
          <p:cNvSpPr/>
          <p:nvPr/>
        </p:nvSpPr>
        <p:spPr>
          <a:xfrm flipH="1">
            <a:off x="8449194" y="10177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49"/>
          <p:cNvSpPr/>
          <p:nvPr/>
        </p:nvSpPr>
        <p:spPr>
          <a:xfrm flipH="1">
            <a:off x="8858779" y="52190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49"/>
          <p:cNvSpPr/>
          <p:nvPr/>
        </p:nvSpPr>
        <p:spPr>
          <a:xfrm rot="10800000">
            <a:off x="8323729" y="-34144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49"/>
          <p:cNvSpPr/>
          <p:nvPr/>
        </p:nvSpPr>
        <p:spPr>
          <a:xfrm flipH="1">
            <a:off x="382227" y="-71824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49"/>
          <p:cNvSpPr/>
          <p:nvPr/>
        </p:nvSpPr>
        <p:spPr>
          <a:xfrm rot="10800000" flipH="1">
            <a:off x="-18496" y="-34144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91BE1-8D68-35CA-F548-2B3BE935AAE3}"/>
              </a:ext>
            </a:extLst>
          </p:cNvPr>
          <p:cNvSpPr txBox="1"/>
          <p:nvPr/>
        </p:nvSpPr>
        <p:spPr>
          <a:xfrm>
            <a:off x="3691699" y="820153"/>
            <a:ext cx="47049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SVM has higher true positives and true negatives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for both classes than Random Forest, indicating it's slightly more accurate in correctly classifying both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Besni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Kecimen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SVM has fewer false positives and false negatives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for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Besni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suggesting it's more precise and has a better recall for this class compared to Random Forest.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Both classifiers have a similar number of false negatives for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Kecimen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but SVM has slightly fewer false positives, indicating a more accurate identification of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Kecimen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by the SVM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overall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error rate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(FP + FN) is lower for SVM (36 errors) compared to Random Forest (43 errors), reinforcing that SVM is more accurate for this dataset.</a:t>
            </a:r>
          </a:p>
          <a:p>
            <a:br>
              <a:rPr lang="en-US" dirty="0"/>
            </a:b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C64E5-BF5A-E7B1-7C53-9DF3B647111D}"/>
              </a:ext>
            </a:extLst>
          </p:cNvPr>
          <p:cNvSpPr txBox="1"/>
          <p:nvPr/>
        </p:nvSpPr>
        <p:spPr>
          <a:xfrm>
            <a:off x="3754055" y="3547194"/>
            <a:ext cx="51144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Conclusion: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SVM not only has a higher overall accuracy as previously discussed, but it also makes fewer classification errors than Random Forest, as demonstrated by the confusion matrices. This suggests that SVM may be a better model for this particular classification task when considering both accuracy and the balance between Type I and Type II errors.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5B01F-869A-D01F-C7CA-1A5C1E8BA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71" y="443345"/>
            <a:ext cx="3017427" cy="2319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68F000-7C9A-80E3-5C32-DDD9A7815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92" y="2762864"/>
            <a:ext cx="2871783" cy="220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43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69;p46">
            <a:extLst>
              <a:ext uri="{FF2B5EF4-FFF2-40B4-BE49-F238E27FC236}">
                <a16:creationId xmlns:a16="http://schemas.microsoft.com/office/drawing/2014/main" id="{E9005A8E-C110-C89B-0D57-EFA5218E14BE}"/>
              </a:ext>
            </a:extLst>
          </p:cNvPr>
          <p:cNvSpPr txBox="1">
            <a:spLocks/>
          </p:cNvSpPr>
          <p:nvPr/>
        </p:nvSpPr>
        <p:spPr>
          <a:xfrm>
            <a:off x="685888" y="5398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dirty="0"/>
              <a:t>Feature Importance</a:t>
            </a:r>
          </a:p>
        </p:txBody>
      </p:sp>
      <p:sp>
        <p:nvSpPr>
          <p:cNvPr id="652" name="Google Shape;652;p49"/>
          <p:cNvSpPr/>
          <p:nvPr/>
        </p:nvSpPr>
        <p:spPr>
          <a:xfrm>
            <a:off x="-143961" y="10177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9"/>
          <p:cNvSpPr/>
          <p:nvPr/>
        </p:nvSpPr>
        <p:spPr>
          <a:xfrm>
            <a:off x="-553546" y="52190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9"/>
          <p:cNvSpPr/>
          <p:nvPr/>
        </p:nvSpPr>
        <p:spPr>
          <a:xfrm flipH="1">
            <a:off x="7868877" y="-71824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9"/>
          <p:cNvSpPr/>
          <p:nvPr/>
        </p:nvSpPr>
        <p:spPr>
          <a:xfrm flipH="1">
            <a:off x="8449194" y="10177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49"/>
          <p:cNvSpPr/>
          <p:nvPr/>
        </p:nvSpPr>
        <p:spPr>
          <a:xfrm flipH="1">
            <a:off x="8858779" y="52190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49"/>
          <p:cNvSpPr/>
          <p:nvPr/>
        </p:nvSpPr>
        <p:spPr>
          <a:xfrm rot="10800000">
            <a:off x="8323729" y="-34144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49"/>
          <p:cNvSpPr/>
          <p:nvPr/>
        </p:nvSpPr>
        <p:spPr>
          <a:xfrm flipH="1">
            <a:off x="382227" y="-71824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49"/>
          <p:cNvSpPr/>
          <p:nvPr/>
        </p:nvSpPr>
        <p:spPr>
          <a:xfrm rot="10800000" flipH="1">
            <a:off x="-18496" y="-34144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91BE1-8D68-35CA-F548-2B3BE935AAE3}"/>
              </a:ext>
            </a:extLst>
          </p:cNvPr>
          <p:cNvSpPr txBox="1"/>
          <p:nvPr/>
        </p:nvSpPr>
        <p:spPr>
          <a:xfrm>
            <a:off x="5645887" y="998753"/>
            <a:ext cx="3061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MajorAxisLength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and Perimeter are the most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least important features, such as Extent, could potentially be dropped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mportance is often computed based on the reduction in impurity (like Gini impurity) across all trees in the forest for each feature.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SVMs, on the other hand, especially when using non-linear kernels such as RBF (Radial Basis Function), do not have an intrinsic measure of feature importance because they work by mapping input features into high-dimensional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AF2758-2DC4-CC95-1E8F-AF4B2C4DC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43" y="679136"/>
            <a:ext cx="5259904" cy="346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8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9"/>
          <p:cNvSpPr/>
          <p:nvPr/>
        </p:nvSpPr>
        <p:spPr>
          <a:xfrm>
            <a:off x="-143961" y="10177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9"/>
          <p:cNvSpPr/>
          <p:nvPr/>
        </p:nvSpPr>
        <p:spPr>
          <a:xfrm>
            <a:off x="-553546" y="52190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9"/>
          <p:cNvSpPr/>
          <p:nvPr/>
        </p:nvSpPr>
        <p:spPr>
          <a:xfrm flipH="1">
            <a:off x="7868877" y="-71824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9"/>
          <p:cNvSpPr/>
          <p:nvPr/>
        </p:nvSpPr>
        <p:spPr>
          <a:xfrm flipH="1">
            <a:off x="8449194" y="10177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49"/>
          <p:cNvSpPr/>
          <p:nvPr/>
        </p:nvSpPr>
        <p:spPr>
          <a:xfrm flipH="1">
            <a:off x="8858779" y="52190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49"/>
          <p:cNvSpPr/>
          <p:nvPr/>
        </p:nvSpPr>
        <p:spPr>
          <a:xfrm rot="10800000">
            <a:off x="8323729" y="-34144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49"/>
          <p:cNvSpPr/>
          <p:nvPr/>
        </p:nvSpPr>
        <p:spPr>
          <a:xfrm flipH="1">
            <a:off x="382227" y="-71824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49"/>
          <p:cNvSpPr/>
          <p:nvPr/>
        </p:nvSpPr>
        <p:spPr>
          <a:xfrm rot="10800000" flipH="1">
            <a:off x="-18496" y="-34144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69;p46">
            <a:extLst>
              <a:ext uri="{FF2B5EF4-FFF2-40B4-BE49-F238E27FC236}">
                <a16:creationId xmlns:a16="http://schemas.microsoft.com/office/drawing/2014/main" id="{E9005A8E-C110-C89B-0D57-EFA5218E14BE}"/>
              </a:ext>
            </a:extLst>
          </p:cNvPr>
          <p:cNvSpPr txBox="1">
            <a:spLocks/>
          </p:cNvSpPr>
          <p:nvPr/>
        </p:nvSpPr>
        <p:spPr>
          <a:xfrm>
            <a:off x="692907" y="114875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dirty="0"/>
              <a:t>AUC 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91BE1-8D68-35CA-F548-2B3BE935AAE3}"/>
              </a:ext>
            </a:extLst>
          </p:cNvPr>
          <p:cNvSpPr txBox="1"/>
          <p:nvPr/>
        </p:nvSpPr>
        <p:spPr>
          <a:xfrm>
            <a:off x="116958" y="3469755"/>
            <a:ext cx="4280428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SVM Slight Advantage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The SVM has a slightly higher AUC score compared to the Random Forest, suggesting it is the better classifier among the two for this particular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Performance Well Above Chance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The dashed line represents the ROC curve of a random classifier (AUC = 0.5)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4C04AE-F4B4-864C-469C-BD0E079AE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36" y="738304"/>
            <a:ext cx="3650349" cy="2731451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0A8D85-D885-A2BF-B23A-B8A35C550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883" y="738305"/>
            <a:ext cx="3650349" cy="2731450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321DD1-C492-A431-A548-7501526B7ECD}"/>
              </a:ext>
            </a:extLst>
          </p:cNvPr>
          <p:cNvSpPr txBox="1"/>
          <p:nvPr/>
        </p:nvSpPr>
        <p:spPr>
          <a:xfrm>
            <a:off x="4637883" y="3469755"/>
            <a:ext cx="4455043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SVM Performance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model identifies a higher proportion of positive instances (recall increases), it maintains a high precision (lower false positive rate).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Random Forest Performance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drop in precision earlier than the SVM as recall increases, which indicates it starts to misclassify more negative instances as positives at a lower recall threshold than SVM.</a:t>
            </a:r>
          </a:p>
        </p:txBody>
      </p:sp>
    </p:spTree>
    <p:extLst>
      <p:ext uri="{BB962C8B-B14F-4D97-AF65-F5344CB8AC3E}">
        <p14:creationId xmlns:p14="http://schemas.microsoft.com/office/powerpoint/2010/main" val="333684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9"/>
          <p:cNvSpPr/>
          <p:nvPr/>
        </p:nvSpPr>
        <p:spPr>
          <a:xfrm>
            <a:off x="-143961" y="10177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9"/>
          <p:cNvSpPr/>
          <p:nvPr/>
        </p:nvSpPr>
        <p:spPr>
          <a:xfrm>
            <a:off x="-553546" y="52190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9"/>
          <p:cNvSpPr/>
          <p:nvPr/>
        </p:nvSpPr>
        <p:spPr>
          <a:xfrm flipH="1">
            <a:off x="7868877" y="-71824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9"/>
          <p:cNvSpPr/>
          <p:nvPr/>
        </p:nvSpPr>
        <p:spPr>
          <a:xfrm flipH="1">
            <a:off x="8449194" y="10177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49"/>
          <p:cNvSpPr/>
          <p:nvPr/>
        </p:nvSpPr>
        <p:spPr>
          <a:xfrm flipH="1">
            <a:off x="8858779" y="52190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49"/>
          <p:cNvSpPr/>
          <p:nvPr/>
        </p:nvSpPr>
        <p:spPr>
          <a:xfrm rot="10800000">
            <a:off x="8323729" y="-34144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49"/>
          <p:cNvSpPr/>
          <p:nvPr/>
        </p:nvSpPr>
        <p:spPr>
          <a:xfrm flipH="1">
            <a:off x="382227" y="-71824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49"/>
          <p:cNvSpPr/>
          <p:nvPr/>
        </p:nvSpPr>
        <p:spPr>
          <a:xfrm rot="10800000" flipH="1">
            <a:off x="-18496" y="-34144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69;p46">
            <a:extLst>
              <a:ext uri="{FF2B5EF4-FFF2-40B4-BE49-F238E27FC236}">
                <a16:creationId xmlns:a16="http://schemas.microsoft.com/office/drawing/2014/main" id="{E9005A8E-C110-C89B-0D57-EFA5218E14BE}"/>
              </a:ext>
            </a:extLst>
          </p:cNvPr>
          <p:cNvSpPr txBox="1">
            <a:spLocks/>
          </p:cNvSpPr>
          <p:nvPr/>
        </p:nvSpPr>
        <p:spPr>
          <a:xfrm>
            <a:off x="685888" y="68192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dirty="0"/>
              <a:t>Learning Curves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DBA2B8-A663-1A61-8029-2A5726DF8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81" y="793674"/>
            <a:ext cx="4616274" cy="28801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691BE1-8D68-35CA-F548-2B3BE935AAE3}"/>
              </a:ext>
            </a:extLst>
          </p:cNvPr>
          <p:cNvSpPr txBox="1"/>
          <p:nvPr/>
        </p:nvSpPr>
        <p:spPr>
          <a:xfrm>
            <a:off x="4837814" y="808361"/>
            <a:ext cx="38790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learning curves indicated both models could benefit from more training data, with SVM showing a slightly better generalization capability as evidenced by closer training and cross-validation scores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Random Forest: training score remains flat, cross-validation score lower than Training and wide gap between Training and Cross-Validation confirms that overfitting is occurring (use pruning tree)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SVM: Training score decreases slightly as more data is added, indicating a bit of underfitting when the training data is small, but shows improvement in generalization as the model learns from a larger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184ED-C225-9A9A-B2FC-BF91505FFC9D}"/>
              </a:ext>
            </a:extLst>
          </p:cNvPr>
          <p:cNvSpPr txBox="1"/>
          <p:nvPr/>
        </p:nvSpPr>
        <p:spPr>
          <a:xfrm>
            <a:off x="436413" y="4187833"/>
            <a:ext cx="85480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Random Forest model appears to overfit more compared to the SVM model, which is better at generalization.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SVM model is more consistent across different sizes of training data, suggesting it is a more robust model for this particular problem.</a:t>
            </a:r>
          </a:p>
        </p:txBody>
      </p:sp>
    </p:spTree>
    <p:extLst>
      <p:ext uri="{BB962C8B-B14F-4D97-AF65-F5344CB8AC3E}">
        <p14:creationId xmlns:p14="http://schemas.microsoft.com/office/powerpoint/2010/main" val="712012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"/>
          <p:cNvSpPr txBox="1">
            <a:spLocks noGrp="1"/>
          </p:cNvSpPr>
          <p:nvPr>
            <p:ph type="title"/>
          </p:nvPr>
        </p:nvSpPr>
        <p:spPr>
          <a:xfrm>
            <a:off x="720000" y="13699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Conclusions</a:t>
            </a:r>
          </a:p>
        </p:txBody>
      </p:sp>
      <p:sp>
        <p:nvSpPr>
          <p:cNvPr id="527" name="Google Shape;527;p45"/>
          <p:cNvSpPr txBox="1">
            <a:spLocks noGrp="1"/>
          </p:cNvSpPr>
          <p:nvPr>
            <p:ph type="subTitle" idx="1"/>
          </p:nvPr>
        </p:nvSpPr>
        <p:spPr>
          <a:xfrm>
            <a:off x="1497637" y="974726"/>
            <a:ext cx="6816823" cy="81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SVM model, with its optimal linear kernel and regularization parameter, showed a strong ability to classify instances accurately, making it slightly more suitable for this specific dataset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grpSp>
        <p:nvGrpSpPr>
          <p:cNvPr id="554" name="Google Shape;554;p45"/>
          <p:cNvGrpSpPr/>
          <p:nvPr/>
        </p:nvGrpSpPr>
        <p:grpSpPr>
          <a:xfrm>
            <a:off x="825193" y="2234301"/>
            <a:ext cx="392133" cy="392155"/>
            <a:chOff x="6018897" y="2635120"/>
            <a:chExt cx="392133" cy="392155"/>
          </a:xfrm>
        </p:grpSpPr>
        <p:sp>
          <p:nvSpPr>
            <p:cNvPr id="555" name="Google Shape;555;p45"/>
            <p:cNvSpPr/>
            <p:nvPr/>
          </p:nvSpPr>
          <p:spPr>
            <a:xfrm>
              <a:off x="6181007" y="2797229"/>
              <a:ext cx="69020" cy="69020"/>
            </a:xfrm>
            <a:custGeom>
              <a:avLst/>
              <a:gdLst/>
              <a:ahLst/>
              <a:cxnLst/>
              <a:rect l="l" t="t" r="r" b="b"/>
              <a:pathLst>
                <a:path w="3054" h="3054" extrusionOk="0">
                  <a:moveTo>
                    <a:pt x="1503" y="1018"/>
                  </a:moveTo>
                  <a:lnTo>
                    <a:pt x="1696" y="1067"/>
                  </a:lnTo>
                  <a:lnTo>
                    <a:pt x="1890" y="1164"/>
                  </a:lnTo>
                  <a:lnTo>
                    <a:pt x="1987" y="1309"/>
                  </a:lnTo>
                  <a:lnTo>
                    <a:pt x="2036" y="1503"/>
                  </a:lnTo>
                  <a:lnTo>
                    <a:pt x="1987" y="1697"/>
                  </a:lnTo>
                  <a:lnTo>
                    <a:pt x="1890" y="1891"/>
                  </a:lnTo>
                  <a:lnTo>
                    <a:pt x="1696" y="1987"/>
                  </a:lnTo>
                  <a:lnTo>
                    <a:pt x="1503" y="2036"/>
                  </a:lnTo>
                  <a:lnTo>
                    <a:pt x="1309" y="1987"/>
                  </a:lnTo>
                  <a:lnTo>
                    <a:pt x="1163" y="1891"/>
                  </a:lnTo>
                  <a:lnTo>
                    <a:pt x="1066" y="1697"/>
                  </a:lnTo>
                  <a:lnTo>
                    <a:pt x="1018" y="1503"/>
                  </a:lnTo>
                  <a:lnTo>
                    <a:pt x="1066" y="1309"/>
                  </a:lnTo>
                  <a:lnTo>
                    <a:pt x="1163" y="1164"/>
                  </a:lnTo>
                  <a:lnTo>
                    <a:pt x="1309" y="1067"/>
                  </a:lnTo>
                  <a:lnTo>
                    <a:pt x="1503" y="1018"/>
                  </a:lnTo>
                  <a:close/>
                  <a:moveTo>
                    <a:pt x="1212" y="0"/>
                  </a:moveTo>
                  <a:lnTo>
                    <a:pt x="921" y="97"/>
                  </a:lnTo>
                  <a:lnTo>
                    <a:pt x="679" y="243"/>
                  </a:lnTo>
                  <a:lnTo>
                    <a:pt x="436" y="437"/>
                  </a:lnTo>
                  <a:lnTo>
                    <a:pt x="243" y="679"/>
                  </a:lnTo>
                  <a:lnTo>
                    <a:pt x="97" y="921"/>
                  </a:lnTo>
                  <a:lnTo>
                    <a:pt x="49" y="1212"/>
                  </a:lnTo>
                  <a:lnTo>
                    <a:pt x="0" y="1503"/>
                  </a:lnTo>
                  <a:lnTo>
                    <a:pt x="49" y="1842"/>
                  </a:lnTo>
                  <a:lnTo>
                    <a:pt x="97" y="2084"/>
                  </a:lnTo>
                  <a:lnTo>
                    <a:pt x="243" y="2375"/>
                  </a:lnTo>
                  <a:lnTo>
                    <a:pt x="436" y="2569"/>
                  </a:lnTo>
                  <a:lnTo>
                    <a:pt x="679" y="2763"/>
                  </a:lnTo>
                  <a:lnTo>
                    <a:pt x="921" y="2908"/>
                  </a:lnTo>
                  <a:lnTo>
                    <a:pt x="1212" y="3005"/>
                  </a:lnTo>
                  <a:lnTo>
                    <a:pt x="1503" y="3054"/>
                  </a:lnTo>
                  <a:lnTo>
                    <a:pt x="1842" y="3005"/>
                  </a:lnTo>
                  <a:lnTo>
                    <a:pt x="2133" y="2908"/>
                  </a:lnTo>
                  <a:lnTo>
                    <a:pt x="2375" y="2763"/>
                  </a:lnTo>
                  <a:lnTo>
                    <a:pt x="2617" y="2569"/>
                  </a:lnTo>
                  <a:lnTo>
                    <a:pt x="2763" y="2375"/>
                  </a:lnTo>
                  <a:lnTo>
                    <a:pt x="2908" y="2084"/>
                  </a:lnTo>
                  <a:lnTo>
                    <a:pt x="3005" y="1842"/>
                  </a:lnTo>
                  <a:lnTo>
                    <a:pt x="3053" y="1503"/>
                  </a:lnTo>
                  <a:lnTo>
                    <a:pt x="3005" y="1212"/>
                  </a:lnTo>
                  <a:lnTo>
                    <a:pt x="2908" y="921"/>
                  </a:lnTo>
                  <a:lnTo>
                    <a:pt x="2763" y="679"/>
                  </a:lnTo>
                  <a:lnTo>
                    <a:pt x="2617" y="437"/>
                  </a:lnTo>
                  <a:lnTo>
                    <a:pt x="2375" y="243"/>
                  </a:lnTo>
                  <a:lnTo>
                    <a:pt x="2133" y="97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5"/>
            <p:cNvSpPr/>
            <p:nvPr/>
          </p:nvSpPr>
          <p:spPr>
            <a:xfrm>
              <a:off x="6018897" y="2635120"/>
              <a:ext cx="392133" cy="392155"/>
            </a:xfrm>
            <a:custGeom>
              <a:avLst/>
              <a:gdLst/>
              <a:ahLst/>
              <a:cxnLst/>
              <a:rect l="l" t="t" r="r" b="b"/>
              <a:pathLst>
                <a:path w="17351" h="17352" extrusionOk="0">
                  <a:moveTo>
                    <a:pt x="15848" y="4993"/>
                  </a:moveTo>
                  <a:lnTo>
                    <a:pt x="16042" y="5041"/>
                  </a:lnTo>
                  <a:lnTo>
                    <a:pt x="16188" y="5138"/>
                  </a:lnTo>
                  <a:lnTo>
                    <a:pt x="16285" y="5332"/>
                  </a:lnTo>
                  <a:lnTo>
                    <a:pt x="16333" y="5526"/>
                  </a:lnTo>
                  <a:lnTo>
                    <a:pt x="16285" y="5719"/>
                  </a:lnTo>
                  <a:lnTo>
                    <a:pt x="16188" y="5865"/>
                  </a:lnTo>
                  <a:lnTo>
                    <a:pt x="16042" y="5962"/>
                  </a:lnTo>
                  <a:lnTo>
                    <a:pt x="15848" y="6010"/>
                  </a:lnTo>
                  <a:lnTo>
                    <a:pt x="15655" y="5962"/>
                  </a:lnTo>
                  <a:lnTo>
                    <a:pt x="15461" y="5865"/>
                  </a:lnTo>
                  <a:lnTo>
                    <a:pt x="15364" y="5719"/>
                  </a:lnTo>
                  <a:lnTo>
                    <a:pt x="15315" y="5526"/>
                  </a:lnTo>
                  <a:lnTo>
                    <a:pt x="15364" y="5332"/>
                  </a:lnTo>
                  <a:lnTo>
                    <a:pt x="15461" y="5138"/>
                  </a:lnTo>
                  <a:lnTo>
                    <a:pt x="15655" y="5041"/>
                  </a:lnTo>
                  <a:lnTo>
                    <a:pt x="15848" y="4993"/>
                  </a:lnTo>
                  <a:close/>
                  <a:moveTo>
                    <a:pt x="2278" y="1018"/>
                  </a:moveTo>
                  <a:lnTo>
                    <a:pt x="2714" y="1067"/>
                  </a:lnTo>
                  <a:lnTo>
                    <a:pt x="3199" y="1164"/>
                  </a:lnTo>
                  <a:lnTo>
                    <a:pt x="3732" y="1309"/>
                  </a:lnTo>
                  <a:lnTo>
                    <a:pt x="4314" y="1503"/>
                  </a:lnTo>
                  <a:lnTo>
                    <a:pt x="4944" y="1794"/>
                  </a:lnTo>
                  <a:lnTo>
                    <a:pt x="5622" y="2182"/>
                  </a:lnTo>
                  <a:lnTo>
                    <a:pt x="6349" y="2618"/>
                  </a:lnTo>
                  <a:lnTo>
                    <a:pt x="7125" y="3102"/>
                  </a:lnTo>
                  <a:lnTo>
                    <a:pt x="7852" y="3636"/>
                  </a:lnTo>
                  <a:lnTo>
                    <a:pt x="6737" y="4605"/>
                  </a:lnTo>
                  <a:lnTo>
                    <a:pt x="5671" y="5623"/>
                  </a:lnTo>
                  <a:lnTo>
                    <a:pt x="4605" y="6737"/>
                  </a:lnTo>
                  <a:lnTo>
                    <a:pt x="3635" y="7852"/>
                  </a:lnTo>
                  <a:lnTo>
                    <a:pt x="3102" y="7125"/>
                  </a:lnTo>
                  <a:lnTo>
                    <a:pt x="2617" y="6350"/>
                  </a:lnTo>
                  <a:lnTo>
                    <a:pt x="2181" y="5623"/>
                  </a:lnTo>
                  <a:lnTo>
                    <a:pt x="1794" y="4896"/>
                  </a:lnTo>
                  <a:lnTo>
                    <a:pt x="1503" y="4314"/>
                  </a:lnTo>
                  <a:lnTo>
                    <a:pt x="1309" y="3732"/>
                  </a:lnTo>
                  <a:lnTo>
                    <a:pt x="1164" y="3199"/>
                  </a:lnTo>
                  <a:lnTo>
                    <a:pt x="1067" y="2715"/>
                  </a:lnTo>
                  <a:lnTo>
                    <a:pt x="1018" y="2278"/>
                  </a:lnTo>
                  <a:lnTo>
                    <a:pt x="1067" y="1891"/>
                  </a:lnTo>
                  <a:lnTo>
                    <a:pt x="1164" y="1600"/>
                  </a:lnTo>
                  <a:lnTo>
                    <a:pt x="1357" y="1358"/>
                  </a:lnTo>
                  <a:lnTo>
                    <a:pt x="1600" y="1164"/>
                  </a:lnTo>
                  <a:lnTo>
                    <a:pt x="1890" y="1067"/>
                  </a:lnTo>
                  <a:lnTo>
                    <a:pt x="2278" y="1018"/>
                  </a:lnTo>
                  <a:close/>
                  <a:moveTo>
                    <a:pt x="15073" y="1018"/>
                  </a:moveTo>
                  <a:lnTo>
                    <a:pt x="15364" y="1067"/>
                  </a:lnTo>
                  <a:lnTo>
                    <a:pt x="15655" y="1115"/>
                  </a:lnTo>
                  <a:lnTo>
                    <a:pt x="15848" y="1212"/>
                  </a:lnTo>
                  <a:lnTo>
                    <a:pt x="16042" y="1358"/>
                  </a:lnTo>
                  <a:lnTo>
                    <a:pt x="16188" y="1552"/>
                  </a:lnTo>
                  <a:lnTo>
                    <a:pt x="16285" y="1745"/>
                  </a:lnTo>
                  <a:lnTo>
                    <a:pt x="16333" y="2036"/>
                  </a:lnTo>
                  <a:lnTo>
                    <a:pt x="16333" y="2375"/>
                  </a:lnTo>
                  <a:lnTo>
                    <a:pt x="16333" y="2715"/>
                  </a:lnTo>
                  <a:lnTo>
                    <a:pt x="16236" y="3102"/>
                  </a:lnTo>
                  <a:lnTo>
                    <a:pt x="16139" y="3539"/>
                  </a:lnTo>
                  <a:lnTo>
                    <a:pt x="15994" y="3975"/>
                  </a:lnTo>
                  <a:lnTo>
                    <a:pt x="15848" y="3975"/>
                  </a:lnTo>
                  <a:lnTo>
                    <a:pt x="15558" y="4023"/>
                  </a:lnTo>
                  <a:lnTo>
                    <a:pt x="15267" y="4120"/>
                  </a:lnTo>
                  <a:lnTo>
                    <a:pt x="14976" y="4266"/>
                  </a:lnTo>
                  <a:lnTo>
                    <a:pt x="14782" y="4411"/>
                  </a:lnTo>
                  <a:lnTo>
                    <a:pt x="14588" y="4653"/>
                  </a:lnTo>
                  <a:lnTo>
                    <a:pt x="14443" y="4896"/>
                  </a:lnTo>
                  <a:lnTo>
                    <a:pt x="14346" y="5186"/>
                  </a:lnTo>
                  <a:lnTo>
                    <a:pt x="14298" y="5526"/>
                  </a:lnTo>
                  <a:lnTo>
                    <a:pt x="14346" y="5768"/>
                  </a:lnTo>
                  <a:lnTo>
                    <a:pt x="14394" y="6059"/>
                  </a:lnTo>
                  <a:lnTo>
                    <a:pt x="14540" y="6301"/>
                  </a:lnTo>
                  <a:lnTo>
                    <a:pt x="14685" y="6495"/>
                  </a:lnTo>
                  <a:lnTo>
                    <a:pt x="14249" y="7173"/>
                  </a:lnTo>
                  <a:lnTo>
                    <a:pt x="13764" y="7852"/>
                  </a:lnTo>
                  <a:lnTo>
                    <a:pt x="12795" y="6737"/>
                  </a:lnTo>
                  <a:lnTo>
                    <a:pt x="11729" y="5623"/>
                  </a:lnTo>
                  <a:lnTo>
                    <a:pt x="10614" y="4605"/>
                  </a:lnTo>
                  <a:lnTo>
                    <a:pt x="9500" y="3636"/>
                  </a:lnTo>
                  <a:lnTo>
                    <a:pt x="10566" y="2860"/>
                  </a:lnTo>
                  <a:lnTo>
                    <a:pt x="11632" y="2230"/>
                  </a:lnTo>
                  <a:lnTo>
                    <a:pt x="12601" y="1745"/>
                  </a:lnTo>
                  <a:lnTo>
                    <a:pt x="13522" y="1358"/>
                  </a:lnTo>
                  <a:lnTo>
                    <a:pt x="13958" y="1212"/>
                  </a:lnTo>
                  <a:lnTo>
                    <a:pt x="14394" y="1115"/>
                  </a:lnTo>
                  <a:lnTo>
                    <a:pt x="14734" y="1067"/>
                  </a:lnTo>
                  <a:lnTo>
                    <a:pt x="15073" y="1018"/>
                  </a:lnTo>
                  <a:close/>
                  <a:moveTo>
                    <a:pt x="1745" y="11341"/>
                  </a:moveTo>
                  <a:lnTo>
                    <a:pt x="1890" y="11487"/>
                  </a:lnTo>
                  <a:lnTo>
                    <a:pt x="2036" y="11632"/>
                  </a:lnTo>
                  <a:lnTo>
                    <a:pt x="2036" y="11826"/>
                  </a:lnTo>
                  <a:lnTo>
                    <a:pt x="2036" y="12020"/>
                  </a:lnTo>
                  <a:lnTo>
                    <a:pt x="1890" y="12214"/>
                  </a:lnTo>
                  <a:lnTo>
                    <a:pt x="1745" y="12311"/>
                  </a:lnTo>
                  <a:lnTo>
                    <a:pt x="1551" y="12359"/>
                  </a:lnTo>
                  <a:lnTo>
                    <a:pt x="1357" y="12311"/>
                  </a:lnTo>
                  <a:lnTo>
                    <a:pt x="1212" y="12214"/>
                  </a:lnTo>
                  <a:lnTo>
                    <a:pt x="1067" y="12020"/>
                  </a:lnTo>
                  <a:lnTo>
                    <a:pt x="1018" y="11826"/>
                  </a:lnTo>
                  <a:lnTo>
                    <a:pt x="1067" y="11632"/>
                  </a:lnTo>
                  <a:lnTo>
                    <a:pt x="1212" y="11487"/>
                  </a:lnTo>
                  <a:lnTo>
                    <a:pt x="1357" y="11341"/>
                  </a:lnTo>
                  <a:close/>
                  <a:moveTo>
                    <a:pt x="8676" y="4266"/>
                  </a:moveTo>
                  <a:lnTo>
                    <a:pt x="9887" y="5235"/>
                  </a:lnTo>
                  <a:lnTo>
                    <a:pt x="11002" y="6350"/>
                  </a:lnTo>
                  <a:lnTo>
                    <a:pt x="12117" y="7513"/>
                  </a:lnTo>
                  <a:lnTo>
                    <a:pt x="13134" y="8676"/>
                  </a:lnTo>
                  <a:lnTo>
                    <a:pt x="12117" y="9839"/>
                  </a:lnTo>
                  <a:lnTo>
                    <a:pt x="11002" y="11002"/>
                  </a:lnTo>
                  <a:lnTo>
                    <a:pt x="9887" y="12117"/>
                  </a:lnTo>
                  <a:lnTo>
                    <a:pt x="8676" y="13135"/>
                  </a:lnTo>
                  <a:lnTo>
                    <a:pt x="7512" y="12117"/>
                  </a:lnTo>
                  <a:lnTo>
                    <a:pt x="6349" y="11002"/>
                  </a:lnTo>
                  <a:lnTo>
                    <a:pt x="5283" y="9839"/>
                  </a:lnTo>
                  <a:lnTo>
                    <a:pt x="4265" y="8676"/>
                  </a:lnTo>
                  <a:lnTo>
                    <a:pt x="5283" y="7513"/>
                  </a:lnTo>
                  <a:lnTo>
                    <a:pt x="6349" y="6350"/>
                  </a:lnTo>
                  <a:lnTo>
                    <a:pt x="7512" y="5283"/>
                  </a:lnTo>
                  <a:lnTo>
                    <a:pt x="8676" y="4266"/>
                  </a:lnTo>
                  <a:close/>
                  <a:moveTo>
                    <a:pt x="3635" y="9500"/>
                  </a:moveTo>
                  <a:lnTo>
                    <a:pt x="4605" y="10614"/>
                  </a:lnTo>
                  <a:lnTo>
                    <a:pt x="5671" y="11729"/>
                  </a:lnTo>
                  <a:lnTo>
                    <a:pt x="6737" y="12795"/>
                  </a:lnTo>
                  <a:lnTo>
                    <a:pt x="7852" y="13765"/>
                  </a:lnTo>
                  <a:lnTo>
                    <a:pt x="6785" y="14492"/>
                  </a:lnTo>
                  <a:lnTo>
                    <a:pt x="5768" y="15122"/>
                  </a:lnTo>
                  <a:lnTo>
                    <a:pt x="4750" y="15655"/>
                  </a:lnTo>
                  <a:lnTo>
                    <a:pt x="3829" y="16042"/>
                  </a:lnTo>
                  <a:lnTo>
                    <a:pt x="3393" y="16188"/>
                  </a:lnTo>
                  <a:lnTo>
                    <a:pt x="3005" y="16285"/>
                  </a:lnTo>
                  <a:lnTo>
                    <a:pt x="2617" y="16333"/>
                  </a:lnTo>
                  <a:lnTo>
                    <a:pt x="1987" y="16333"/>
                  </a:lnTo>
                  <a:lnTo>
                    <a:pt x="1745" y="16285"/>
                  </a:lnTo>
                  <a:lnTo>
                    <a:pt x="1503" y="16188"/>
                  </a:lnTo>
                  <a:lnTo>
                    <a:pt x="1357" y="16042"/>
                  </a:lnTo>
                  <a:lnTo>
                    <a:pt x="1212" y="15849"/>
                  </a:lnTo>
                  <a:lnTo>
                    <a:pt x="1115" y="15606"/>
                  </a:lnTo>
                  <a:lnTo>
                    <a:pt x="1067" y="15316"/>
                  </a:lnTo>
                  <a:lnTo>
                    <a:pt x="1018" y="15025"/>
                  </a:lnTo>
                  <a:lnTo>
                    <a:pt x="1067" y="14637"/>
                  </a:lnTo>
                  <a:lnTo>
                    <a:pt x="1164" y="14249"/>
                  </a:lnTo>
                  <a:lnTo>
                    <a:pt x="1260" y="13813"/>
                  </a:lnTo>
                  <a:lnTo>
                    <a:pt x="1406" y="13328"/>
                  </a:lnTo>
                  <a:lnTo>
                    <a:pt x="1551" y="13377"/>
                  </a:lnTo>
                  <a:lnTo>
                    <a:pt x="1842" y="13328"/>
                  </a:lnTo>
                  <a:lnTo>
                    <a:pt x="2133" y="13232"/>
                  </a:lnTo>
                  <a:lnTo>
                    <a:pt x="2424" y="13086"/>
                  </a:lnTo>
                  <a:lnTo>
                    <a:pt x="2617" y="12892"/>
                  </a:lnTo>
                  <a:lnTo>
                    <a:pt x="2811" y="12698"/>
                  </a:lnTo>
                  <a:lnTo>
                    <a:pt x="2957" y="12408"/>
                  </a:lnTo>
                  <a:lnTo>
                    <a:pt x="3054" y="12117"/>
                  </a:lnTo>
                  <a:lnTo>
                    <a:pt x="3054" y="11826"/>
                  </a:lnTo>
                  <a:lnTo>
                    <a:pt x="3054" y="11535"/>
                  </a:lnTo>
                  <a:lnTo>
                    <a:pt x="2957" y="11293"/>
                  </a:lnTo>
                  <a:lnTo>
                    <a:pt x="2860" y="11051"/>
                  </a:lnTo>
                  <a:lnTo>
                    <a:pt x="2714" y="10857"/>
                  </a:lnTo>
                  <a:lnTo>
                    <a:pt x="3151" y="10178"/>
                  </a:lnTo>
                  <a:lnTo>
                    <a:pt x="3635" y="9500"/>
                  </a:lnTo>
                  <a:close/>
                  <a:moveTo>
                    <a:pt x="13764" y="9500"/>
                  </a:moveTo>
                  <a:lnTo>
                    <a:pt x="14298" y="10275"/>
                  </a:lnTo>
                  <a:lnTo>
                    <a:pt x="14782" y="11002"/>
                  </a:lnTo>
                  <a:lnTo>
                    <a:pt x="15218" y="11729"/>
                  </a:lnTo>
                  <a:lnTo>
                    <a:pt x="15606" y="12456"/>
                  </a:lnTo>
                  <a:lnTo>
                    <a:pt x="15848" y="13086"/>
                  </a:lnTo>
                  <a:lnTo>
                    <a:pt x="16091" y="13668"/>
                  </a:lnTo>
                  <a:lnTo>
                    <a:pt x="16236" y="14201"/>
                  </a:lnTo>
                  <a:lnTo>
                    <a:pt x="16333" y="14685"/>
                  </a:lnTo>
                  <a:lnTo>
                    <a:pt x="16333" y="15122"/>
                  </a:lnTo>
                  <a:lnTo>
                    <a:pt x="16333" y="15461"/>
                  </a:lnTo>
                  <a:lnTo>
                    <a:pt x="16188" y="15800"/>
                  </a:lnTo>
                  <a:lnTo>
                    <a:pt x="16042" y="16042"/>
                  </a:lnTo>
                  <a:lnTo>
                    <a:pt x="15800" y="16188"/>
                  </a:lnTo>
                  <a:lnTo>
                    <a:pt x="15509" y="16285"/>
                  </a:lnTo>
                  <a:lnTo>
                    <a:pt x="15121" y="16333"/>
                  </a:lnTo>
                  <a:lnTo>
                    <a:pt x="14685" y="16333"/>
                  </a:lnTo>
                  <a:lnTo>
                    <a:pt x="14201" y="16236"/>
                  </a:lnTo>
                  <a:lnTo>
                    <a:pt x="13668" y="16091"/>
                  </a:lnTo>
                  <a:lnTo>
                    <a:pt x="13086" y="15849"/>
                  </a:lnTo>
                  <a:lnTo>
                    <a:pt x="12456" y="15558"/>
                  </a:lnTo>
                  <a:lnTo>
                    <a:pt x="11729" y="15219"/>
                  </a:lnTo>
                  <a:lnTo>
                    <a:pt x="11002" y="14782"/>
                  </a:lnTo>
                  <a:lnTo>
                    <a:pt x="10275" y="14298"/>
                  </a:lnTo>
                  <a:lnTo>
                    <a:pt x="9500" y="13765"/>
                  </a:lnTo>
                  <a:lnTo>
                    <a:pt x="10663" y="12795"/>
                  </a:lnTo>
                  <a:lnTo>
                    <a:pt x="11729" y="11729"/>
                  </a:lnTo>
                  <a:lnTo>
                    <a:pt x="12795" y="10614"/>
                  </a:lnTo>
                  <a:lnTo>
                    <a:pt x="13764" y="9500"/>
                  </a:lnTo>
                  <a:close/>
                  <a:moveTo>
                    <a:pt x="2036" y="1"/>
                  </a:moveTo>
                  <a:lnTo>
                    <a:pt x="1794" y="49"/>
                  </a:lnTo>
                  <a:lnTo>
                    <a:pt x="1503" y="98"/>
                  </a:lnTo>
                  <a:lnTo>
                    <a:pt x="1260" y="195"/>
                  </a:lnTo>
                  <a:lnTo>
                    <a:pt x="1018" y="340"/>
                  </a:lnTo>
                  <a:lnTo>
                    <a:pt x="824" y="437"/>
                  </a:lnTo>
                  <a:lnTo>
                    <a:pt x="630" y="631"/>
                  </a:lnTo>
                  <a:lnTo>
                    <a:pt x="485" y="825"/>
                  </a:lnTo>
                  <a:lnTo>
                    <a:pt x="340" y="1018"/>
                  </a:lnTo>
                  <a:lnTo>
                    <a:pt x="194" y="1261"/>
                  </a:lnTo>
                  <a:lnTo>
                    <a:pt x="146" y="1503"/>
                  </a:lnTo>
                  <a:lnTo>
                    <a:pt x="49" y="1745"/>
                  </a:lnTo>
                  <a:lnTo>
                    <a:pt x="49" y="2036"/>
                  </a:lnTo>
                  <a:lnTo>
                    <a:pt x="49" y="2666"/>
                  </a:lnTo>
                  <a:lnTo>
                    <a:pt x="146" y="3296"/>
                  </a:lnTo>
                  <a:lnTo>
                    <a:pt x="291" y="3926"/>
                  </a:lnTo>
                  <a:lnTo>
                    <a:pt x="582" y="4605"/>
                  </a:lnTo>
                  <a:lnTo>
                    <a:pt x="873" y="5380"/>
                  </a:lnTo>
                  <a:lnTo>
                    <a:pt x="1309" y="6156"/>
                  </a:lnTo>
                  <a:lnTo>
                    <a:pt x="1794" y="6980"/>
                  </a:lnTo>
                  <a:lnTo>
                    <a:pt x="2375" y="7852"/>
                  </a:lnTo>
                  <a:lnTo>
                    <a:pt x="2957" y="8676"/>
                  </a:lnTo>
                  <a:lnTo>
                    <a:pt x="2375" y="9500"/>
                  </a:lnTo>
                  <a:lnTo>
                    <a:pt x="1842" y="10324"/>
                  </a:lnTo>
                  <a:lnTo>
                    <a:pt x="1260" y="10324"/>
                  </a:lnTo>
                  <a:lnTo>
                    <a:pt x="970" y="10421"/>
                  </a:lnTo>
                  <a:lnTo>
                    <a:pt x="679" y="10566"/>
                  </a:lnTo>
                  <a:lnTo>
                    <a:pt x="485" y="10760"/>
                  </a:lnTo>
                  <a:lnTo>
                    <a:pt x="291" y="11002"/>
                  </a:lnTo>
                  <a:lnTo>
                    <a:pt x="146" y="11244"/>
                  </a:lnTo>
                  <a:lnTo>
                    <a:pt x="49" y="11535"/>
                  </a:lnTo>
                  <a:lnTo>
                    <a:pt x="0" y="11826"/>
                  </a:lnTo>
                  <a:lnTo>
                    <a:pt x="49" y="12165"/>
                  </a:lnTo>
                  <a:lnTo>
                    <a:pt x="146" y="12456"/>
                  </a:lnTo>
                  <a:lnTo>
                    <a:pt x="291" y="12698"/>
                  </a:lnTo>
                  <a:lnTo>
                    <a:pt x="485" y="12941"/>
                  </a:lnTo>
                  <a:lnTo>
                    <a:pt x="243" y="13716"/>
                  </a:lnTo>
                  <a:lnTo>
                    <a:pt x="97" y="14395"/>
                  </a:lnTo>
                  <a:lnTo>
                    <a:pt x="0" y="14976"/>
                  </a:lnTo>
                  <a:lnTo>
                    <a:pt x="49" y="15461"/>
                  </a:lnTo>
                  <a:lnTo>
                    <a:pt x="146" y="15897"/>
                  </a:lnTo>
                  <a:lnTo>
                    <a:pt x="243" y="16236"/>
                  </a:lnTo>
                  <a:lnTo>
                    <a:pt x="437" y="16527"/>
                  </a:lnTo>
                  <a:lnTo>
                    <a:pt x="630" y="16769"/>
                  </a:lnTo>
                  <a:lnTo>
                    <a:pt x="970" y="17012"/>
                  </a:lnTo>
                  <a:lnTo>
                    <a:pt x="1406" y="17206"/>
                  </a:lnTo>
                  <a:lnTo>
                    <a:pt x="1842" y="17303"/>
                  </a:lnTo>
                  <a:lnTo>
                    <a:pt x="2278" y="17351"/>
                  </a:lnTo>
                  <a:lnTo>
                    <a:pt x="2763" y="17303"/>
                  </a:lnTo>
                  <a:lnTo>
                    <a:pt x="3248" y="17254"/>
                  </a:lnTo>
                  <a:lnTo>
                    <a:pt x="3732" y="17109"/>
                  </a:lnTo>
                  <a:lnTo>
                    <a:pt x="4168" y="16963"/>
                  </a:lnTo>
                  <a:lnTo>
                    <a:pt x="5235" y="16576"/>
                  </a:lnTo>
                  <a:lnTo>
                    <a:pt x="6349" y="15994"/>
                  </a:lnTo>
                  <a:lnTo>
                    <a:pt x="7512" y="15267"/>
                  </a:lnTo>
                  <a:lnTo>
                    <a:pt x="8676" y="14395"/>
                  </a:lnTo>
                  <a:lnTo>
                    <a:pt x="9548" y="15025"/>
                  </a:lnTo>
                  <a:lnTo>
                    <a:pt x="10372" y="15558"/>
                  </a:lnTo>
                  <a:lnTo>
                    <a:pt x="11196" y="16091"/>
                  </a:lnTo>
                  <a:lnTo>
                    <a:pt x="12020" y="16479"/>
                  </a:lnTo>
                  <a:lnTo>
                    <a:pt x="12747" y="16818"/>
                  </a:lnTo>
                  <a:lnTo>
                    <a:pt x="13474" y="17060"/>
                  </a:lnTo>
                  <a:lnTo>
                    <a:pt x="14104" y="17254"/>
                  </a:lnTo>
                  <a:lnTo>
                    <a:pt x="14685" y="17351"/>
                  </a:lnTo>
                  <a:lnTo>
                    <a:pt x="15073" y="17351"/>
                  </a:lnTo>
                  <a:lnTo>
                    <a:pt x="15606" y="17303"/>
                  </a:lnTo>
                  <a:lnTo>
                    <a:pt x="16042" y="17206"/>
                  </a:lnTo>
                  <a:lnTo>
                    <a:pt x="16430" y="17012"/>
                  </a:lnTo>
                  <a:lnTo>
                    <a:pt x="16769" y="16769"/>
                  </a:lnTo>
                  <a:lnTo>
                    <a:pt x="16915" y="16576"/>
                  </a:lnTo>
                  <a:lnTo>
                    <a:pt x="17060" y="16333"/>
                  </a:lnTo>
                  <a:lnTo>
                    <a:pt x="17157" y="16139"/>
                  </a:lnTo>
                  <a:lnTo>
                    <a:pt x="17254" y="15897"/>
                  </a:lnTo>
                  <a:lnTo>
                    <a:pt x="17302" y="15606"/>
                  </a:lnTo>
                  <a:lnTo>
                    <a:pt x="17351" y="15316"/>
                  </a:lnTo>
                  <a:lnTo>
                    <a:pt x="17351" y="14685"/>
                  </a:lnTo>
                  <a:lnTo>
                    <a:pt x="17254" y="14104"/>
                  </a:lnTo>
                  <a:lnTo>
                    <a:pt x="17060" y="13425"/>
                  </a:lnTo>
                  <a:lnTo>
                    <a:pt x="16818" y="12747"/>
                  </a:lnTo>
                  <a:lnTo>
                    <a:pt x="16478" y="12020"/>
                  </a:lnTo>
                  <a:lnTo>
                    <a:pt x="16091" y="11196"/>
                  </a:lnTo>
                  <a:lnTo>
                    <a:pt x="15606" y="10372"/>
                  </a:lnTo>
                  <a:lnTo>
                    <a:pt x="15025" y="9548"/>
                  </a:lnTo>
                  <a:lnTo>
                    <a:pt x="14394" y="8676"/>
                  </a:lnTo>
                  <a:lnTo>
                    <a:pt x="15025" y="7852"/>
                  </a:lnTo>
                  <a:lnTo>
                    <a:pt x="15558" y="7028"/>
                  </a:lnTo>
                  <a:lnTo>
                    <a:pt x="16139" y="7028"/>
                  </a:lnTo>
                  <a:lnTo>
                    <a:pt x="16430" y="6931"/>
                  </a:lnTo>
                  <a:lnTo>
                    <a:pt x="16672" y="6786"/>
                  </a:lnTo>
                  <a:lnTo>
                    <a:pt x="16915" y="6592"/>
                  </a:lnTo>
                  <a:lnTo>
                    <a:pt x="17109" y="6350"/>
                  </a:lnTo>
                  <a:lnTo>
                    <a:pt x="17254" y="6107"/>
                  </a:lnTo>
                  <a:lnTo>
                    <a:pt x="17351" y="5816"/>
                  </a:lnTo>
                  <a:lnTo>
                    <a:pt x="17351" y="5526"/>
                  </a:lnTo>
                  <a:lnTo>
                    <a:pt x="17351" y="5186"/>
                  </a:lnTo>
                  <a:lnTo>
                    <a:pt x="17254" y="4896"/>
                  </a:lnTo>
                  <a:lnTo>
                    <a:pt x="17109" y="4653"/>
                  </a:lnTo>
                  <a:lnTo>
                    <a:pt x="16915" y="4411"/>
                  </a:lnTo>
                  <a:lnTo>
                    <a:pt x="17157" y="3636"/>
                  </a:lnTo>
                  <a:lnTo>
                    <a:pt x="17302" y="3005"/>
                  </a:lnTo>
                  <a:lnTo>
                    <a:pt x="17351" y="2424"/>
                  </a:lnTo>
                  <a:lnTo>
                    <a:pt x="17351" y="1891"/>
                  </a:lnTo>
                  <a:lnTo>
                    <a:pt x="17254" y="1503"/>
                  </a:lnTo>
                  <a:lnTo>
                    <a:pt x="17109" y="1115"/>
                  </a:lnTo>
                  <a:lnTo>
                    <a:pt x="16963" y="873"/>
                  </a:lnTo>
                  <a:lnTo>
                    <a:pt x="16769" y="631"/>
                  </a:lnTo>
                  <a:lnTo>
                    <a:pt x="16575" y="485"/>
                  </a:lnTo>
                  <a:lnTo>
                    <a:pt x="16382" y="340"/>
                  </a:lnTo>
                  <a:lnTo>
                    <a:pt x="15994" y="146"/>
                  </a:lnTo>
                  <a:lnTo>
                    <a:pt x="15509" y="49"/>
                  </a:lnTo>
                  <a:lnTo>
                    <a:pt x="15073" y="1"/>
                  </a:lnTo>
                  <a:lnTo>
                    <a:pt x="14588" y="49"/>
                  </a:lnTo>
                  <a:lnTo>
                    <a:pt x="14104" y="146"/>
                  </a:lnTo>
                  <a:lnTo>
                    <a:pt x="13619" y="243"/>
                  </a:lnTo>
                  <a:lnTo>
                    <a:pt x="13183" y="388"/>
                  </a:lnTo>
                  <a:lnTo>
                    <a:pt x="12165" y="825"/>
                  </a:lnTo>
                  <a:lnTo>
                    <a:pt x="11050" y="1406"/>
                  </a:lnTo>
                  <a:lnTo>
                    <a:pt x="9887" y="2133"/>
                  </a:lnTo>
                  <a:lnTo>
                    <a:pt x="8676" y="2957"/>
                  </a:lnTo>
                  <a:lnTo>
                    <a:pt x="7852" y="2327"/>
                  </a:lnTo>
                  <a:lnTo>
                    <a:pt x="6979" y="1794"/>
                  </a:lnTo>
                  <a:lnTo>
                    <a:pt x="6155" y="1309"/>
                  </a:lnTo>
                  <a:lnTo>
                    <a:pt x="5380" y="873"/>
                  </a:lnTo>
                  <a:lnTo>
                    <a:pt x="4653" y="534"/>
                  </a:lnTo>
                  <a:lnTo>
                    <a:pt x="3926" y="291"/>
                  </a:lnTo>
                  <a:lnTo>
                    <a:pt x="3296" y="146"/>
                  </a:lnTo>
                  <a:lnTo>
                    <a:pt x="2666" y="49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5"/>
            <p:cNvSpPr/>
            <p:nvPr/>
          </p:nvSpPr>
          <p:spPr>
            <a:xfrm>
              <a:off x="6203991" y="2635120"/>
              <a:ext cx="23029" cy="23029"/>
            </a:xfrm>
            <a:custGeom>
              <a:avLst/>
              <a:gdLst/>
              <a:ahLst/>
              <a:cxnLst/>
              <a:rect l="l" t="t" r="r" b="b"/>
              <a:pathLst>
                <a:path w="1019" h="1019" extrusionOk="0">
                  <a:moveTo>
                    <a:pt x="486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1" y="534"/>
                  </a:lnTo>
                  <a:lnTo>
                    <a:pt x="49" y="728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6" y="1018"/>
                  </a:lnTo>
                  <a:lnTo>
                    <a:pt x="679" y="970"/>
                  </a:lnTo>
                  <a:lnTo>
                    <a:pt x="873" y="873"/>
                  </a:lnTo>
                  <a:lnTo>
                    <a:pt x="970" y="728"/>
                  </a:lnTo>
                  <a:lnTo>
                    <a:pt x="1019" y="534"/>
                  </a:lnTo>
                  <a:lnTo>
                    <a:pt x="970" y="340"/>
                  </a:lnTo>
                  <a:lnTo>
                    <a:pt x="873" y="146"/>
                  </a:lnTo>
                  <a:lnTo>
                    <a:pt x="679" y="49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5"/>
            <p:cNvSpPr/>
            <p:nvPr/>
          </p:nvSpPr>
          <p:spPr>
            <a:xfrm>
              <a:off x="6203991" y="3004245"/>
              <a:ext cx="23029" cy="23029"/>
            </a:xfrm>
            <a:custGeom>
              <a:avLst/>
              <a:gdLst/>
              <a:ahLst/>
              <a:cxnLst/>
              <a:rect l="l" t="t" r="r" b="b"/>
              <a:pathLst>
                <a:path w="1019" h="1019" extrusionOk="0">
                  <a:moveTo>
                    <a:pt x="486" y="0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1" y="533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6" y="1018"/>
                  </a:lnTo>
                  <a:lnTo>
                    <a:pt x="679" y="970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9" y="533"/>
                  </a:lnTo>
                  <a:lnTo>
                    <a:pt x="970" y="340"/>
                  </a:lnTo>
                  <a:lnTo>
                    <a:pt x="873" y="146"/>
                  </a:lnTo>
                  <a:lnTo>
                    <a:pt x="679" y="49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152;p71">
            <a:extLst>
              <a:ext uri="{FF2B5EF4-FFF2-40B4-BE49-F238E27FC236}">
                <a16:creationId xmlns:a16="http://schemas.microsoft.com/office/drawing/2014/main" id="{28634458-E967-10E9-3FDC-D8D57445EB13}"/>
              </a:ext>
            </a:extLst>
          </p:cNvPr>
          <p:cNvGrpSpPr/>
          <p:nvPr/>
        </p:nvGrpSpPr>
        <p:grpSpPr>
          <a:xfrm>
            <a:off x="827503" y="1156302"/>
            <a:ext cx="392133" cy="392133"/>
            <a:chOff x="6706751" y="1332817"/>
            <a:chExt cx="392133" cy="392133"/>
          </a:xfrm>
        </p:grpSpPr>
        <p:sp>
          <p:nvSpPr>
            <p:cNvPr id="3" name="Google Shape;1153;p71">
              <a:extLst>
                <a:ext uri="{FF2B5EF4-FFF2-40B4-BE49-F238E27FC236}">
                  <a16:creationId xmlns:a16="http://schemas.microsoft.com/office/drawing/2014/main" id="{E4B585AB-0C6A-7550-850D-6A68734DC211}"/>
                </a:ext>
              </a:extLst>
            </p:cNvPr>
            <p:cNvSpPr/>
            <p:nvPr/>
          </p:nvSpPr>
          <p:spPr>
            <a:xfrm>
              <a:off x="6815186" y="1332817"/>
              <a:ext cx="283698" cy="284783"/>
            </a:xfrm>
            <a:custGeom>
              <a:avLst/>
              <a:gdLst/>
              <a:ahLst/>
              <a:cxnLst/>
              <a:rect l="l" t="t" r="r" b="b"/>
              <a:pathLst>
                <a:path w="12553" h="12601" extrusionOk="0">
                  <a:moveTo>
                    <a:pt x="4362" y="1018"/>
                  </a:moveTo>
                  <a:lnTo>
                    <a:pt x="4653" y="1066"/>
                  </a:lnTo>
                  <a:lnTo>
                    <a:pt x="4992" y="1115"/>
                  </a:lnTo>
                  <a:lnTo>
                    <a:pt x="5332" y="1163"/>
                  </a:lnTo>
                  <a:lnTo>
                    <a:pt x="5622" y="1260"/>
                  </a:lnTo>
                  <a:lnTo>
                    <a:pt x="5913" y="1405"/>
                  </a:lnTo>
                  <a:lnTo>
                    <a:pt x="6204" y="1599"/>
                  </a:lnTo>
                  <a:lnTo>
                    <a:pt x="6495" y="1793"/>
                  </a:lnTo>
                  <a:lnTo>
                    <a:pt x="6737" y="2036"/>
                  </a:lnTo>
                  <a:lnTo>
                    <a:pt x="6979" y="2278"/>
                  </a:lnTo>
                  <a:lnTo>
                    <a:pt x="7173" y="2569"/>
                  </a:lnTo>
                  <a:lnTo>
                    <a:pt x="7319" y="2811"/>
                  </a:lnTo>
                  <a:lnTo>
                    <a:pt x="7464" y="3150"/>
                  </a:lnTo>
                  <a:lnTo>
                    <a:pt x="7561" y="3441"/>
                  </a:lnTo>
                  <a:lnTo>
                    <a:pt x="7658" y="3732"/>
                  </a:lnTo>
                  <a:lnTo>
                    <a:pt x="7706" y="4071"/>
                  </a:lnTo>
                  <a:lnTo>
                    <a:pt x="7706" y="4410"/>
                  </a:lnTo>
                  <a:lnTo>
                    <a:pt x="7706" y="4701"/>
                  </a:lnTo>
                  <a:lnTo>
                    <a:pt x="7658" y="5040"/>
                  </a:lnTo>
                  <a:lnTo>
                    <a:pt x="7561" y="5331"/>
                  </a:lnTo>
                  <a:lnTo>
                    <a:pt x="7464" y="5670"/>
                  </a:lnTo>
                  <a:lnTo>
                    <a:pt x="7319" y="5961"/>
                  </a:lnTo>
                  <a:lnTo>
                    <a:pt x="7173" y="6252"/>
                  </a:lnTo>
                  <a:lnTo>
                    <a:pt x="6979" y="6543"/>
                  </a:lnTo>
                  <a:lnTo>
                    <a:pt x="6737" y="6785"/>
                  </a:lnTo>
                  <a:lnTo>
                    <a:pt x="6495" y="7027"/>
                  </a:lnTo>
                  <a:lnTo>
                    <a:pt x="6204" y="7221"/>
                  </a:lnTo>
                  <a:lnTo>
                    <a:pt x="5913" y="7367"/>
                  </a:lnTo>
                  <a:lnTo>
                    <a:pt x="5622" y="7512"/>
                  </a:lnTo>
                  <a:lnTo>
                    <a:pt x="5332" y="7609"/>
                  </a:lnTo>
                  <a:lnTo>
                    <a:pt x="4992" y="7706"/>
                  </a:lnTo>
                  <a:lnTo>
                    <a:pt x="4653" y="7754"/>
                  </a:lnTo>
                  <a:lnTo>
                    <a:pt x="4023" y="7754"/>
                  </a:lnTo>
                  <a:lnTo>
                    <a:pt x="3732" y="7706"/>
                  </a:lnTo>
                  <a:lnTo>
                    <a:pt x="3393" y="7609"/>
                  </a:lnTo>
                  <a:lnTo>
                    <a:pt x="3102" y="7512"/>
                  </a:lnTo>
                  <a:lnTo>
                    <a:pt x="2811" y="7367"/>
                  </a:lnTo>
                  <a:lnTo>
                    <a:pt x="2521" y="7221"/>
                  </a:lnTo>
                  <a:lnTo>
                    <a:pt x="2230" y="7027"/>
                  </a:lnTo>
                  <a:lnTo>
                    <a:pt x="1988" y="6785"/>
                  </a:lnTo>
                  <a:lnTo>
                    <a:pt x="1745" y="6543"/>
                  </a:lnTo>
                  <a:lnTo>
                    <a:pt x="1551" y="6252"/>
                  </a:lnTo>
                  <a:lnTo>
                    <a:pt x="1357" y="5961"/>
                  </a:lnTo>
                  <a:lnTo>
                    <a:pt x="1261" y="5670"/>
                  </a:lnTo>
                  <a:lnTo>
                    <a:pt x="1115" y="5331"/>
                  </a:lnTo>
                  <a:lnTo>
                    <a:pt x="1067" y="5040"/>
                  </a:lnTo>
                  <a:lnTo>
                    <a:pt x="1018" y="4701"/>
                  </a:lnTo>
                  <a:lnTo>
                    <a:pt x="970" y="4410"/>
                  </a:lnTo>
                  <a:lnTo>
                    <a:pt x="1018" y="4071"/>
                  </a:lnTo>
                  <a:lnTo>
                    <a:pt x="1067" y="3732"/>
                  </a:lnTo>
                  <a:lnTo>
                    <a:pt x="1115" y="3441"/>
                  </a:lnTo>
                  <a:lnTo>
                    <a:pt x="1261" y="3150"/>
                  </a:lnTo>
                  <a:lnTo>
                    <a:pt x="1357" y="2811"/>
                  </a:lnTo>
                  <a:lnTo>
                    <a:pt x="1551" y="2569"/>
                  </a:lnTo>
                  <a:lnTo>
                    <a:pt x="1745" y="2278"/>
                  </a:lnTo>
                  <a:lnTo>
                    <a:pt x="1988" y="2036"/>
                  </a:lnTo>
                  <a:lnTo>
                    <a:pt x="2230" y="1793"/>
                  </a:lnTo>
                  <a:lnTo>
                    <a:pt x="2521" y="1599"/>
                  </a:lnTo>
                  <a:lnTo>
                    <a:pt x="2811" y="1405"/>
                  </a:lnTo>
                  <a:lnTo>
                    <a:pt x="3102" y="1260"/>
                  </a:lnTo>
                  <a:lnTo>
                    <a:pt x="3393" y="1163"/>
                  </a:lnTo>
                  <a:lnTo>
                    <a:pt x="3732" y="1115"/>
                  </a:lnTo>
                  <a:lnTo>
                    <a:pt x="4023" y="1066"/>
                  </a:lnTo>
                  <a:lnTo>
                    <a:pt x="4362" y="1018"/>
                  </a:lnTo>
                  <a:close/>
                  <a:moveTo>
                    <a:pt x="7803" y="7124"/>
                  </a:moveTo>
                  <a:lnTo>
                    <a:pt x="11390" y="10711"/>
                  </a:lnTo>
                  <a:lnTo>
                    <a:pt x="11487" y="10856"/>
                  </a:lnTo>
                  <a:lnTo>
                    <a:pt x="11535" y="11050"/>
                  </a:lnTo>
                  <a:lnTo>
                    <a:pt x="11487" y="11244"/>
                  </a:lnTo>
                  <a:lnTo>
                    <a:pt x="11390" y="11438"/>
                  </a:lnTo>
                  <a:lnTo>
                    <a:pt x="11196" y="11535"/>
                  </a:lnTo>
                  <a:lnTo>
                    <a:pt x="11002" y="11583"/>
                  </a:lnTo>
                  <a:lnTo>
                    <a:pt x="10808" y="11535"/>
                  </a:lnTo>
                  <a:lnTo>
                    <a:pt x="10663" y="11438"/>
                  </a:lnTo>
                  <a:lnTo>
                    <a:pt x="7076" y="7851"/>
                  </a:lnTo>
                  <a:lnTo>
                    <a:pt x="7464" y="7512"/>
                  </a:lnTo>
                  <a:lnTo>
                    <a:pt x="7803" y="7124"/>
                  </a:lnTo>
                  <a:close/>
                  <a:moveTo>
                    <a:pt x="4362" y="0"/>
                  </a:moveTo>
                  <a:lnTo>
                    <a:pt x="3926" y="48"/>
                  </a:lnTo>
                  <a:lnTo>
                    <a:pt x="3538" y="97"/>
                  </a:lnTo>
                  <a:lnTo>
                    <a:pt x="3102" y="194"/>
                  </a:lnTo>
                  <a:lnTo>
                    <a:pt x="2714" y="339"/>
                  </a:lnTo>
                  <a:lnTo>
                    <a:pt x="2327" y="533"/>
                  </a:lnTo>
                  <a:lnTo>
                    <a:pt x="1939" y="727"/>
                  </a:lnTo>
                  <a:lnTo>
                    <a:pt x="1600" y="1018"/>
                  </a:lnTo>
                  <a:lnTo>
                    <a:pt x="1261" y="1309"/>
                  </a:lnTo>
                  <a:lnTo>
                    <a:pt x="970" y="1648"/>
                  </a:lnTo>
                  <a:lnTo>
                    <a:pt x="679" y="1987"/>
                  </a:lnTo>
                  <a:lnTo>
                    <a:pt x="485" y="2375"/>
                  </a:lnTo>
                  <a:lnTo>
                    <a:pt x="291" y="2762"/>
                  </a:lnTo>
                  <a:lnTo>
                    <a:pt x="146" y="3150"/>
                  </a:lnTo>
                  <a:lnTo>
                    <a:pt x="49" y="3538"/>
                  </a:lnTo>
                  <a:lnTo>
                    <a:pt x="0" y="3974"/>
                  </a:lnTo>
                  <a:lnTo>
                    <a:pt x="0" y="4410"/>
                  </a:lnTo>
                  <a:lnTo>
                    <a:pt x="0" y="4798"/>
                  </a:lnTo>
                  <a:lnTo>
                    <a:pt x="49" y="5234"/>
                  </a:lnTo>
                  <a:lnTo>
                    <a:pt x="146" y="5622"/>
                  </a:lnTo>
                  <a:lnTo>
                    <a:pt x="291" y="6058"/>
                  </a:lnTo>
                  <a:lnTo>
                    <a:pt x="485" y="6446"/>
                  </a:lnTo>
                  <a:lnTo>
                    <a:pt x="679" y="6785"/>
                  </a:lnTo>
                  <a:lnTo>
                    <a:pt x="970" y="7173"/>
                  </a:lnTo>
                  <a:lnTo>
                    <a:pt x="1261" y="7512"/>
                  </a:lnTo>
                  <a:lnTo>
                    <a:pt x="1600" y="7803"/>
                  </a:lnTo>
                  <a:lnTo>
                    <a:pt x="1939" y="8045"/>
                  </a:lnTo>
                  <a:lnTo>
                    <a:pt x="2327" y="8287"/>
                  </a:lnTo>
                  <a:lnTo>
                    <a:pt x="2714" y="8433"/>
                  </a:lnTo>
                  <a:lnTo>
                    <a:pt x="3102" y="8578"/>
                  </a:lnTo>
                  <a:lnTo>
                    <a:pt x="3538" y="8675"/>
                  </a:lnTo>
                  <a:lnTo>
                    <a:pt x="3926" y="8772"/>
                  </a:lnTo>
                  <a:lnTo>
                    <a:pt x="4798" y="8772"/>
                  </a:lnTo>
                  <a:lnTo>
                    <a:pt x="5283" y="8675"/>
                  </a:lnTo>
                  <a:lnTo>
                    <a:pt x="5719" y="8530"/>
                  </a:lnTo>
                  <a:lnTo>
                    <a:pt x="6156" y="8384"/>
                  </a:lnTo>
                  <a:lnTo>
                    <a:pt x="9936" y="12116"/>
                  </a:lnTo>
                  <a:lnTo>
                    <a:pt x="10178" y="12310"/>
                  </a:lnTo>
                  <a:lnTo>
                    <a:pt x="10420" y="12455"/>
                  </a:lnTo>
                  <a:lnTo>
                    <a:pt x="10711" y="12552"/>
                  </a:lnTo>
                  <a:lnTo>
                    <a:pt x="11002" y="12601"/>
                  </a:lnTo>
                  <a:lnTo>
                    <a:pt x="11293" y="12552"/>
                  </a:lnTo>
                  <a:lnTo>
                    <a:pt x="11584" y="12455"/>
                  </a:lnTo>
                  <a:lnTo>
                    <a:pt x="11874" y="12310"/>
                  </a:lnTo>
                  <a:lnTo>
                    <a:pt x="12068" y="12116"/>
                  </a:lnTo>
                  <a:lnTo>
                    <a:pt x="12262" y="11874"/>
                  </a:lnTo>
                  <a:lnTo>
                    <a:pt x="12408" y="11632"/>
                  </a:lnTo>
                  <a:lnTo>
                    <a:pt x="12504" y="11341"/>
                  </a:lnTo>
                  <a:lnTo>
                    <a:pt x="12553" y="11050"/>
                  </a:lnTo>
                  <a:lnTo>
                    <a:pt x="12504" y="10759"/>
                  </a:lnTo>
                  <a:lnTo>
                    <a:pt x="12408" y="10468"/>
                  </a:lnTo>
                  <a:lnTo>
                    <a:pt x="12262" y="10226"/>
                  </a:lnTo>
                  <a:lnTo>
                    <a:pt x="12068" y="9984"/>
                  </a:lnTo>
                  <a:lnTo>
                    <a:pt x="8336" y="6203"/>
                  </a:lnTo>
                  <a:lnTo>
                    <a:pt x="8579" y="5622"/>
                  </a:lnTo>
                  <a:lnTo>
                    <a:pt x="8676" y="4943"/>
                  </a:lnTo>
                  <a:lnTo>
                    <a:pt x="8724" y="4313"/>
                  </a:lnTo>
                  <a:lnTo>
                    <a:pt x="8676" y="3635"/>
                  </a:lnTo>
                  <a:lnTo>
                    <a:pt x="8530" y="3005"/>
                  </a:lnTo>
                  <a:lnTo>
                    <a:pt x="8240" y="2423"/>
                  </a:lnTo>
                  <a:lnTo>
                    <a:pt x="7900" y="1842"/>
                  </a:lnTo>
                  <a:lnTo>
                    <a:pt x="7464" y="1309"/>
                  </a:lnTo>
                  <a:lnTo>
                    <a:pt x="7125" y="1018"/>
                  </a:lnTo>
                  <a:lnTo>
                    <a:pt x="6786" y="727"/>
                  </a:lnTo>
                  <a:lnTo>
                    <a:pt x="6398" y="533"/>
                  </a:lnTo>
                  <a:lnTo>
                    <a:pt x="6010" y="339"/>
                  </a:lnTo>
                  <a:lnTo>
                    <a:pt x="5622" y="194"/>
                  </a:lnTo>
                  <a:lnTo>
                    <a:pt x="5186" y="97"/>
                  </a:lnTo>
                  <a:lnTo>
                    <a:pt x="4750" y="48"/>
                  </a:lnTo>
                  <a:lnTo>
                    <a:pt x="43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54;p71">
              <a:extLst>
                <a:ext uri="{FF2B5EF4-FFF2-40B4-BE49-F238E27FC236}">
                  <a16:creationId xmlns:a16="http://schemas.microsoft.com/office/drawing/2014/main" id="{09F8FE4C-E7E8-301D-A0F6-DD3431893FCB}"/>
                </a:ext>
              </a:extLst>
            </p:cNvPr>
            <p:cNvSpPr/>
            <p:nvPr/>
          </p:nvSpPr>
          <p:spPr>
            <a:xfrm>
              <a:off x="6706751" y="1494904"/>
              <a:ext cx="297936" cy="230045"/>
            </a:xfrm>
            <a:custGeom>
              <a:avLst/>
              <a:gdLst/>
              <a:ahLst/>
              <a:cxnLst/>
              <a:rect l="l" t="t" r="r" b="b"/>
              <a:pathLst>
                <a:path w="13183" h="10179" extrusionOk="0">
                  <a:moveTo>
                    <a:pt x="3054" y="1019"/>
                  </a:moveTo>
                  <a:lnTo>
                    <a:pt x="3054" y="9161"/>
                  </a:lnTo>
                  <a:lnTo>
                    <a:pt x="2036" y="9161"/>
                  </a:lnTo>
                  <a:lnTo>
                    <a:pt x="2036" y="1019"/>
                  </a:lnTo>
                  <a:close/>
                  <a:moveTo>
                    <a:pt x="7125" y="3442"/>
                  </a:moveTo>
                  <a:lnTo>
                    <a:pt x="7125" y="9161"/>
                  </a:lnTo>
                  <a:lnTo>
                    <a:pt x="6107" y="9161"/>
                  </a:lnTo>
                  <a:lnTo>
                    <a:pt x="6107" y="3442"/>
                  </a:lnTo>
                  <a:close/>
                  <a:moveTo>
                    <a:pt x="11147" y="4556"/>
                  </a:moveTo>
                  <a:lnTo>
                    <a:pt x="11147" y="9161"/>
                  </a:lnTo>
                  <a:lnTo>
                    <a:pt x="10178" y="9161"/>
                  </a:lnTo>
                  <a:lnTo>
                    <a:pt x="10178" y="4556"/>
                  </a:lnTo>
                  <a:close/>
                  <a:moveTo>
                    <a:pt x="1503" y="1"/>
                  </a:moveTo>
                  <a:lnTo>
                    <a:pt x="1309" y="49"/>
                  </a:lnTo>
                  <a:lnTo>
                    <a:pt x="1164" y="146"/>
                  </a:lnTo>
                  <a:lnTo>
                    <a:pt x="1067" y="292"/>
                  </a:lnTo>
                  <a:lnTo>
                    <a:pt x="1018" y="485"/>
                  </a:lnTo>
                  <a:lnTo>
                    <a:pt x="1018" y="9161"/>
                  </a:lnTo>
                  <a:lnTo>
                    <a:pt x="485" y="9161"/>
                  </a:lnTo>
                  <a:lnTo>
                    <a:pt x="291" y="9209"/>
                  </a:lnTo>
                  <a:lnTo>
                    <a:pt x="146" y="9306"/>
                  </a:lnTo>
                  <a:lnTo>
                    <a:pt x="49" y="9500"/>
                  </a:lnTo>
                  <a:lnTo>
                    <a:pt x="0" y="9694"/>
                  </a:lnTo>
                  <a:lnTo>
                    <a:pt x="49" y="9888"/>
                  </a:lnTo>
                  <a:lnTo>
                    <a:pt x="146" y="10033"/>
                  </a:lnTo>
                  <a:lnTo>
                    <a:pt x="291" y="10130"/>
                  </a:lnTo>
                  <a:lnTo>
                    <a:pt x="485" y="10178"/>
                  </a:lnTo>
                  <a:lnTo>
                    <a:pt x="12698" y="10178"/>
                  </a:lnTo>
                  <a:lnTo>
                    <a:pt x="12892" y="10130"/>
                  </a:lnTo>
                  <a:lnTo>
                    <a:pt x="13038" y="10033"/>
                  </a:lnTo>
                  <a:lnTo>
                    <a:pt x="13183" y="9888"/>
                  </a:lnTo>
                  <a:lnTo>
                    <a:pt x="13183" y="9694"/>
                  </a:lnTo>
                  <a:lnTo>
                    <a:pt x="13183" y="9500"/>
                  </a:lnTo>
                  <a:lnTo>
                    <a:pt x="13038" y="9306"/>
                  </a:lnTo>
                  <a:lnTo>
                    <a:pt x="12892" y="9209"/>
                  </a:lnTo>
                  <a:lnTo>
                    <a:pt x="12698" y="9161"/>
                  </a:lnTo>
                  <a:lnTo>
                    <a:pt x="12165" y="9161"/>
                  </a:lnTo>
                  <a:lnTo>
                    <a:pt x="12165" y="4072"/>
                  </a:lnTo>
                  <a:lnTo>
                    <a:pt x="12165" y="3878"/>
                  </a:lnTo>
                  <a:lnTo>
                    <a:pt x="12020" y="3684"/>
                  </a:lnTo>
                  <a:lnTo>
                    <a:pt x="11874" y="3587"/>
                  </a:lnTo>
                  <a:lnTo>
                    <a:pt x="11680" y="3539"/>
                  </a:lnTo>
                  <a:lnTo>
                    <a:pt x="9645" y="3539"/>
                  </a:lnTo>
                  <a:lnTo>
                    <a:pt x="9451" y="3587"/>
                  </a:lnTo>
                  <a:lnTo>
                    <a:pt x="9306" y="3684"/>
                  </a:lnTo>
                  <a:lnTo>
                    <a:pt x="9160" y="3878"/>
                  </a:lnTo>
                  <a:lnTo>
                    <a:pt x="9160" y="4072"/>
                  </a:lnTo>
                  <a:lnTo>
                    <a:pt x="9160" y="9161"/>
                  </a:lnTo>
                  <a:lnTo>
                    <a:pt x="8143" y="9161"/>
                  </a:lnTo>
                  <a:lnTo>
                    <a:pt x="8143" y="2909"/>
                  </a:lnTo>
                  <a:lnTo>
                    <a:pt x="8094" y="2715"/>
                  </a:lnTo>
                  <a:lnTo>
                    <a:pt x="7997" y="2569"/>
                  </a:lnTo>
                  <a:lnTo>
                    <a:pt x="7803" y="2472"/>
                  </a:lnTo>
                  <a:lnTo>
                    <a:pt x="7609" y="2424"/>
                  </a:lnTo>
                  <a:lnTo>
                    <a:pt x="5574" y="2424"/>
                  </a:lnTo>
                  <a:lnTo>
                    <a:pt x="5380" y="2472"/>
                  </a:lnTo>
                  <a:lnTo>
                    <a:pt x="5235" y="2569"/>
                  </a:lnTo>
                  <a:lnTo>
                    <a:pt x="5138" y="2715"/>
                  </a:lnTo>
                  <a:lnTo>
                    <a:pt x="5089" y="2909"/>
                  </a:lnTo>
                  <a:lnTo>
                    <a:pt x="5089" y="9161"/>
                  </a:lnTo>
                  <a:lnTo>
                    <a:pt x="4071" y="9161"/>
                  </a:lnTo>
                  <a:lnTo>
                    <a:pt x="4071" y="485"/>
                  </a:lnTo>
                  <a:lnTo>
                    <a:pt x="4023" y="292"/>
                  </a:lnTo>
                  <a:lnTo>
                    <a:pt x="3926" y="146"/>
                  </a:lnTo>
                  <a:lnTo>
                    <a:pt x="3732" y="49"/>
                  </a:lnTo>
                  <a:lnTo>
                    <a:pt x="3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55;p71">
              <a:extLst>
                <a:ext uri="{FF2B5EF4-FFF2-40B4-BE49-F238E27FC236}">
                  <a16:creationId xmlns:a16="http://schemas.microsoft.com/office/drawing/2014/main" id="{DEAD5EB2-DFC7-B256-4C44-377F2298EF15}"/>
                </a:ext>
              </a:extLst>
            </p:cNvPr>
            <p:cNvSpPr/>
            <p:nvPr/>
          </p:nvSpPr>
          <p:spPr>
            <a:xfrm>
              <a:off x="6857900" y="1420437"/>
              <a:ext cx="23029" cy="23007"/>
            </a:xfrm>
            <a:custGeom>
              <a:avLst/>
              <a:gdLst/>
              <a:ahLst/>
              <a:cxnLst/>
              <a:rect l="l" t="t" r="r" b="b"/>
              <a:pathLst>
                <a:path w="1019" h="1018" extrusionOk="0">
                  <a:moveTo>
                    <a:pt x="534" y="0"/>
                  </a:moveTo>
                  <a:lnTo>
                    <a:pt x="340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340" y="969"/>
                  </a:lnTo>
                  <a:lnTo>
                    <a:pt x="534" y="1018"/>
                  </a:lnTo>
                  <a:lnTo>
                    <a:pt x="728" y="969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728" y="4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56;p71">
              <a:extLst>
                <a:ext uri="{FF2B5EF4-FFF2-40B4-BE49-F238E27FC236}">
                  <a16:creationId xmlns:a16="http://schemas.microsoft.com/office/drawing/2014/main" id="{025B67B4-A102-1919-BD1D-317C7061971C}"/>
                </a:ext>
              </a:extLst>
            </p:cNvPr>
            <p:cNvSpPr/>
            <p:nvPr/>
          </p:nvSpPr>
          <p:spPr>
            <a:xfrm>
              <a:off x="6901721" y="1420437"/>
              <a:ext cx="23007" cy="23007"/>
            </a:xfrm>
            <a:custGeom>
              <a:avLst/>
              <a:gdLst/>
              <a:ahLst/>
              <a:cxnLst/>
              <a:rect l="l" t="t" r="r" b="b"/>
              <a:pathLst>
                <a:path w="1018" h="1018" extrusionOk="0">
                  <a:moveTo>
                    <a:pt x="533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0" y="485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291" y="969"/>
                  </a:lnTo>
                  <a:lnTo>
                    <a:pt x="533" y="1018"/>
                  </a:lnTo>
                  <a:lnTo>
                    <a:pt x="727" y="969"/>
                  </a:lnTo>
                  <a:lnTo>
                    <a:pt x="873" y="873"/>
                  </a:lnTo>
                  <a:lnTo>
                    <a:pt x="969" y="727"/>
                  </a:lnTo>
                  <a:lnTo>
                    <a:pt x="1018" y="485"/>
                  </a:lnTo>
                  <a:lnTo>
                    <a:pt x="969" y="291"/>
                  </a:lnTo>
                  <a:lnTo>
                    <a:pt x="873" y="146"/>
                  </a:lnTo>
                  <a:lnTo>
                    <a:pt x="727" y="49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57;p71">
              <a:extLst>
                <a:ext uri="{FF2B5EF4-FFF2-40B4-BE49-F238E27FC236}">
                  <a16:creationId xmlns:a16="http://schemas.microsoft.com/office/drawing/2014/main" id="{E6B29AB2-A7AB-9337-04EB-1D64622E86C2}"/>
                </a:ext>
              </a:extLst>
            </p:cNvPr>
            <p:cNvSpPr/>
            <p:nvPr/>
          </p:nvSpPr>
          <p:spPr>
            <a:xfrm>
              <a:off x="6946627" y="1420437"/>
              <a:ext cx="23029" cy="23007"/>
            </a:xfrm>
            <a:custGeom>
              <a:avLst/>
              <a:gdLst/>
              <a:ahLst/>
              <a:cxnLst/>
              <a:rect l="l" t="t" r="r" b="b"/>
              <a:pathLst>
                <a:path w="1019" h="1018" extrusionOk="0"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0" y="291"/>
                  </a:lnTo>
                  <a:lnTo>
                    <a:pt x="0" y="485"/>
                  </a:lnTo>
                  <a:lnTo>
                    <a:pt x="0" y="727"/>
                  </a:lnTo>
                  <a:lnTo>
                    <a:pt x="146" y="873"/>
                  </a:lnTo>
                  <a:lnTo>
                    <a:pt x="291" y="969"/>
                  </a:lnTo>
                  <a:lnTo>
                    <a:pt x="485" y="1018"/>
                  </a:lnTo>
                  <a:lnTo>
                    <a:pt x="679" y="969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679" y="49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1302;p71">
            <a:extLst>
              <a:ext uri="{FF2B5EF4-FFF2-40B4-BE49-F238E27FC236}">
                <a16:creationId xmlns:a16="http://schemas.microsoft.com/office/drawing/2014/main" id="{13C84721-254F-8D56-04C6-828D9F36845E}"/>
              </a:ext>
            </a:extLst>
          </p:cNvPr>
          <p:cNvGrpSpPr/>
          <p:nvPr/>
        </p:nvGrpSpPr>
        <p:grpSpPr>
          <a:xfrm>
            <a:off x="873892" y="3508388"/>
            <a:ext cx="391048" cy="392133"/>
            <a:chOff x="3288275" y="3315312"/>
            <a:chExt cx="391048" cy="392133"/>
          </a:xfrm>
        </p:grpSpPr>
        <p:sp>
          <p:nvSpPr>
            <p:cNvPr id="9" name="Google Shape;1303;p71">
              <a:extLst>
                <a:ext uri="{FF2B5EF4-FFF2-40B4-BE49-F238E27FC236}">
                  <a16:creationId xmlns:a16="http://schemas.microsoft.com/office/drawing/2014/main" id="{EAEEC03D-696E-F52D-E9C5-340A71832313}"/>
                </a:ext>
              </a:extLst>
            </p:cNvPr>
            <p:cNvSpPr/>
            <p:nvPr/>
          </p:nvSpPr>
          <p:spPr>
            <a:xfrm>
              <a:off x="3391240" y="3419362"/>
              <a:ext cx="185139" cy="185117"/>
            </a:xfrm>
            <a:custGeom>
              <a:avLst/>
              <a:gdLst/>
              <a:ahLst/>
              <a:cxnLst/>
              <a:rect l="l" t="t" r="r" b="b"/>
              <a:pathLst>
                <a:path w="8192" h="8191" extrusionOk="0">
                  <a:moveTo>
                    <a:pt x="5186" y="1018"/>
                  </a:moveTo>
                  <a:lnTo>
                    <a:pt x="5283" y="1357"/>
                  </a:lnTo>
                  <a:lnTo>
                    <a:pt x="5477" y="1697"/>
                  </a:lnTo>
                  <a:lnTo>
                    <a:pt x="5671" y="1988"/>
                  </a:lnTo>
                  <a:lnTo>
                    <a:pt x="5913" y="2278"/>
                  </a:lnTo>
                  <a:lnTo>
                    <a:pt x="6156" y="2521"/>
                  </a:lnTo>
                  <a:lnTo>
                    <a:pt x="6495" y="2714"/>
                  </a:lnTo>
                  <a:lnTo>
                    <a:pt x="6834" y="2860"/>
                  </a:lnTo>
                  <a:lnTo>
                    <a:pt x="7173" y="2957"/>
                  </a:lnTo>
                  <a:lnTo>
                    <a:pt x="7173" y="5186"/>
                  </a:lnTo>
                  <a:lnTo>
                    <a:pt x="6834" y="5283"/>
                  </a:lnTo>
                  <a:lnTo>
                    <a:pt x="6495" y="5429"/>
                  </a:lnTo>
                  <a:lnTo>
                    <a:pt x="6156" y="5622"/>
                  </a:lnTo>
                  <a:lnTo>
                    <a:pt x="5913" y="5865"/>
                  </a:lnTo>
                  <a:lnTo>
                    <a:pt x="5671" y="6155"/>
                  </a:lnTo>
                  <a:lnTo>
                    <a:pt x="5477" y="6446"/>
                  </a:lnTo>
                  <a:lnTo>
                    <a:pt x="5283" y="6786"/>
                  </a:lnTo>
                  <a:lnTo>
                    <a:pt x="5186" y="7173"/>
                  </a:lnTo>
                  <a:lnTo>
                    <a:pt x="3006" y="7173"/>
                  </a:lnTo>
                  <a:lnTo>
                    <a:pt x="2860" y="6737"/>
                  </a:lnTo>
                  <a:lnTo>
                    <a:pt x="2666" y="6349"/>
                  </a:lnTo>
                  <a:lnTo>
                    <a:pt x="2424" y="6010"/>
                  </a:lnTo>
                  <a:lnTo>
                    <a:pt x="2133" y="5719"/>
                  </a:lnTo>
                  <a:lnTo>
                    <a:pt x="1891" y="5525"/>
                  </a:lnTo>
                  <a:lnTo>
                    <a:pt x="1600" y="5380"/>
                  </a:lnTo>
                  <a:lnTo>
                    <a:pt x="1309" y="5283"/>
                  </a:lnTo>
                  <a:lnTo>
                    <a:pt x="1018" y="5186"/>
                  </a:lnTo>
                  <a:lnTo>
                    <a:pt x="1018" y="2957"/>
                  </a:lnTo>
                  <a:lnTo>
                    <a:pt x="1358" y="2860"/>
                  </a:lnTo>
                  <a:lnTo>
                    <a:pt x="1697" y="2714"/>
                  </a:lnTo>
                  <a:lnTo>
                    <a:pt x="2036" y="2521"/>
                  </a:lnTo>
                  <a:lnTo>
                    <a:pt x="2327" y="2278"/>
                  </a:lnTo>
                  <a:lnTo>
                    <a:pt x="2521" y="1988"/>
                  </a:lnTo>
                  <a:lnTo>
                    <a:pt x="2763" y="1697"/>
                  </a:lnTo>
                  <a:lnTo>
                    <a:pt x="2909" y="1357"/>
                  </a:lnTo>
                  <a:lnTo>
                    <a:pt x="3006" y="1018"/>
                  </a:lnTo>
                  <a:close/>
                  <a:moveTo>
                    <a:pt x="2327" y="0"/>
                  </a:moveTo>
                  <a:lnTo>
                    <a:pt x="2182" y="146"/>
                  </a:lnTo>
                  <a:lnTo>
                    <a:pt x="2085" y="291"/>
                  </a:lnTo>
                  <a:lnTo>
                    <a:pt x="2036" y="485"/>
                  </a:lnTo>
                  <a:lnTo>
                    <a:pt x="1988" y="776"/>
                  </a:lnTo>
                  <a:lnTo>
                    <a:pt x="1891" y="1067"/>
                  </a:lnTo>
                  <a:lnTo>
                    <a:pt x="1794" y="1357"/>
                  </a:lnTo>
                  <a:lnTo>
                    <a:pt x="1600" y="1551"/>
                  </a:lnTo>
                  <a:lnTo>
                    <a:pt x="1358" y="1745"/>
                  </a:lnTo>
                  <a:lnTo>
                    <a:pt x="1115" y="1891"/>
                  </a:lnTo>
                  <a:lnTo>
                    <a:pt x="825" y="1988"/>
                  </a:lnTo>
                  <a:lnTo>
                    <a:pt x="485" y="2036"/>
                  </a:lnTo>
                  <a:lnTo>
                    <a:pt x="291" y="2036"/>
                  </a:lnTo>
                  <a:lnTo>
                    <a:pt x="146" y="2181"/>
                  </a:lnTo>
                  <a:lnTo>
                    <a:pt x="49" y="2327"/>
                  </a:lnTo>
                  <a:lnTo>
                    <a:pt x="1" y="2521"/>
                  </a:lnTo>
                  <a:lnTo>
                    <a:pt x="1" y="5622"/>
                  </a:lnTo>
                  <a:lnTo>
                    <a:pt x="49" y="5816"/>
                  </a:lnTo>
                  <a:lnTo>
                    <a:pt x="146" y="6010"/>
                  </a:lnTo>
                  <a:lnTo>
                    <a:pt x="291" y="6107"/>
                  </a:lnTo>
                  <a:lnTo>
                    <a:pt x="485" y="6155"/>
                  </a:lnTo>
                  <a:lnTo>
                    <a:pt x="776" y="6155"/>
                  </a:lnTo>
                  <a:lnTo>
                    <a:pt x="1018" y="6252"/>
                  </a:lnTo>
                  <a:lnTo>
                    <a:pt x="1261" y="6349"/>
                  </a:lnTo>
                  <a:lnTo>
                    <a:pt x="1503" y="6495"/>
                  </a:lnTo>
                  <a:lnTo>
                    <a:pt x="1697" y="6737"/>
                  </a:lnTo>
                  <a:lnTo>
                    <a:pt x="1891" y="7028"/>
                  </a:lnTo>
                  <a:lnTo>
                    <a:pt x="1988" y="7319"/>
                  </a:lnTo>
                  <a:lnTo>
                    <a:pt x="2036" y="7658"/>
                  </a:lnTo>
                  <a:lnTo>
                    <a:pt x="2085" y="7852"/>
                  </a:lnTo>
                  <a:lnTo>
                    <a:pt x="2182" y="8046"/>
                  </a:lnTo>
                  <a:lnTo>
                    <a:pt x="2327" y="8143"/>
                  </a:lnTo>
                  <a:lnTo>
                    <a:pt x="2521" y="8191"/>
                  </a:lnTo>
                  <a:lnTo>
                    <a:pt x="5671" y="8191"/>
                  </a:lnTo>
                  <a:lnTo>
                    <a:pt x="5865" y="8143"/>
                  </a:lnTo>
                  <a:lnTo>
                    <a:pt x="6010" y="8046"/>
                  </a:lnTo>
                  <a:lnTo>
                    <a:pt x="6107" y="7852"/>
                  </a:lnTo>
                  <a:lnTo>
                    <a:pt x="6156" y="7658"/>
                  </a:lnTo>
                  <a:lnTo>
                    <a:pt x="6204" y="7367"/>
                  </a:lnTo>
                  <a:lnTo>
                    <a:pt x="6301" y="7076"/>
                  </a:lnTo>
                  <a:lnTo>
                    <a:pt x="6447" y="6834"/>
                  </a:lnTo>
                  <a:lnTo>
                    <a:pt x="6592" y="6592"/>
                  </a:lnTo>
                  <a:lnTo>
                    <a:pt x="6834" y="6398"/>
                  </a:lnTo>
                  <a:lnTo>
                    <a:pt x="7077" y="6252"/>
                  </a:lnTo>
                  <a:lnTo>
                    <a:pt x="7367" y="6155"/>
                  </a:lnTo>
                  <a:lnTo>
                    <a:pt x="7707" y="6155"/>
                  </a:lnTo>
                  <a:lnTo>
                    <a:pt x="7900" y="6107"/>
                  </a:lnTo>
                  <a:lnTo>
                    <a:pt x="8046" y="6010"/>
                  </a:lnTo>
                  <a:lnTo>
                    <a:pt x="8143" y="5816"/>
                  </a:lnTo>
                  <a:lnTo>
                    <a:pt x="8191" y="5622"/>
                  </a:lnTo>
                  <a:lnTo>
                    <a:pt x="8191" y="2521"/>
                  </a:lnTo>
                  <a:lnTo>
                    <a:pt x="8143" y="2327"/>
                  </a:lnTo>
                  <a:lnTo>
                    <a:pt x="8046" y="2181"/>
                  </a:lnTo>
                  <a:lnTo>
                    <a:pt x="7900" y="2036"/>
                  </a:lnTo>
                  <a:lnTo>
                    <a:pt x="7707" y="2036"/>
                  </a:lnTo>
                  <a:lnTo>
                    <a:pt x="7367" y="1988"/>
                  </a:lnTo>
                  <a:lnTo>
                    <a:pt x="7077" y="1891"/>
                  </a:lnTo>
                  <a:lnTo>
                    <a:pt x="6834" y="1745"/>
                  </a:lnTo>
                  <a:lnTo>
                    <a:pt x="6592" y="1551"/>
                  </a:lnTo>
                  <a:lnTo>
                    <a:pt x="6447" y="1357"/>
                  </a:lnTo>
                  <a:lnTo>
                    <a:pt x="6301" y="1067"/>
                  </a:lnTo>
                  <a:lnTo>
                    <a:pt x="6204" y="776"/>
                  </a:lnTo>
                  <a:lnTo>
                    <a:pt x="6156" y="485"/>
                  </a:lnTo>
                  <a:lnTo>
                    <a:pt x="6107" y="291"/>
                  </a:lnTo>
                  <a:lnTo>
                    <a:pt x="6010" y="146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04;p71">
              <a:extLst>
                <a:ext uri="{FF2B5EF4-FFF2-40B4-BE49-F238E27FC236}">
                  <a16:creationId xmlns:a16="http://schemas.microsoft.com/office/drawing/2014/main" id="{85DD3660-C7D3-BC35-36AB-31D23BD40FBD}"/>
                </a:ext>
              </a:extLst>
            </p:cNvPr>
            <p:cNvSpPr/>
            <p:nvPr/>
          </p:nvSpPr>
          <p:spPr>
            <a:xfrm>
              <a:off x="3288275" y="3315312"/>
              <a:ext cx="391048" cy="392133"/>
            </a:xfrm>
            <a:custGeom>
              <a:avLst/>
              <a:gdLst/>
              <a:ahLst/>
              <a:cxnLst/>
              <a:rect l="l" t="t" r="r" b="b"/>
              <a:pathLst>
                <a:path w="17303" h="17351" extrusionOk="0">
                  <a:moveTo>
                    <a:pt x="13765" y="3587"/>
                  </a:moveTo>
                  <a:lnTo>
                    <a:pt x="13765" y="13813"/>
                  </a:lnTo>
                  <a:lnTo>
                    <a:pt x="3539" y="13813"/>
                  </a:lnTo>
                  <a:lnTo>
                    <a:pt x="3539" y="3587"/>
                  </a:lnTo>
                  <a:close/>
                  <a:moveTo>
                    <a:pt x="3054" y="0"/>
                  </a:moveTo>
                  <a:lnTo>
                    <a:pt x="2812" y="49"/>
                  </a:lnTo>
                  <a:lnTo>
                    <a:pt x="2667" y="146"/>
                  </a:lnTo>
                  <a:lnTo>
                    <a:pt x="2570" y="340"/>
                  </a:lnTo>
                  <a:lnTo>
                    <a:pt x="2521" y="533"/>
                  </a:lnTo>
                  <a:lnTo>
                    <a:pt x="2570" y="727"/>
                  </a:lnTo>
                  <a:lnTo>
                    <a:pt x="2667" y="873"/>
                  </a:lnTo>
                  <a:lnTo>
                    <a:pt x="2812" y="970"/>
                  </a:lnTo>
                  <a:lnTo>
                    <a:pt x="3054" y="1018"/>
                  </a:lnTo>
                  <a:lnTo>
                    <a:pt x="4557" y="1018"/>
                  </a:lnTo>
                  <a:lnTo>
                    <a:pt x="4557" y="2569"/>
                  </a:lnTo>
                  <a:lnTo>
                    <a:pt x="2812" y="2569"/>
                  </a:lnTo>
                  <a:lnTo>
                    <a:pt x="2667" y="2714"/>
                  </a:lnTo>
                  <a:lnTo>
                    <a:pt x="2570" y="2860"/>
                  </a:lnTo>
                  <a:lnTo>
                    <a:pt x="2521" y="3054"/>
                  </a:lnTo>
                  <a:lnTo>
                    <a:pt x="2521" y="4604"/>
                  </a:lnTo>
                  <a:lnTo>
                    <a:pt x="1019" y="4604"/>
                  </a:lnTo>
                  <a:lnTo>
                    <a:pt x="1019" y="3054"/>
                  </a:lnTo>
                  <a:lnTo>
                    <a:pt x="970" y="2860"/>
                  </a:lnTo>
                  <a:lnTo>
                    <a:pt x="873" y="2714"/>
                  </a:lnTo>
                  <a:lnTo>
                    <a:pt x="679" y="2569"/>
                  </a:lnTo>
                  <a:lnTo>
                    <a:pt x="292" y="2569"/>
                  </a:lnTo>
                  <a:lnTo>
                    <a:pt x="146" y="2714"/>
                  </a:lnTo>
                  <a:lnTo>
                    <a:pt x="1" y="2860"/>
                  </a:lnTo>
                  <a:lnTo>
                    <a:pt x="1" y="3054"/>
                  </a:lnTo>
                  <a:lnTo>
                    <a:pt x="1" y="5089"/>
                  </a:lnTo>
                  <a:lnTo>
                    <a:pt x="1" y="5283"/>
                  </a:lnTo>
                  <a:lnTo>
                    <a:pt x="146" y="5428"/>
                  </a:lnTo>
                  <a:lnTo>
                    <a:pt x="292" y="5574"/>
                  </a:lnTo>
                  <a:lnTo>
                    <a:pt x="486" y="5622"/>
                  </a:lnTo>
                  <a:lnTo>
                    <a:pt x="2521" y="5622"/>
                  </a:lnTo>
                  <a:lnTo>
                    <a:pt x="2521" y="6979"/>
                  </a:lnTo>
                  <a:lnTo>
                    <a:pt x="486" y="6979"/>
                  </a:lnTo>
                  <a:lnTo>
                    <a:pt x="292" y="7028"/>
                  </a:lnTo>
                  <a:lnTo>
                    <a:pt x="146" y="7125"/>
                  </a:lnTo>
                  <a:lnTo>
                    <a:pt x="1" y="7270"/>
                  </a:lnTo>
                  <a:lnTo>
                    <a:pt x="1" y="7464"/>
                  </a:lnTo>
                  <a:lnTo>
                    <a:pt x="1" y="7706"/>
                  </a:lnTo>
                  <a:lnTo>
                    <a:pt x="146" y="7852"/>
                  </a:lnTo>
                  <a:lnTo>
                    <a:pt x="292" y="7949"/>
                  </a:lnTo>
                  <a:lnTo>
                    <a:pt x="486" y="7997"/>
                  </a:lnTo>
                  <a:lnTo>
                    <a:pt x="2521" y="7997"/>
                  </a:lnTo>
                  <a:lnTo>
                    <a:pt x="2521" y="9354"/>
                  </a:lnTo>
                  <a:lnTo>
                    <a:pt x="486" y="9354"/>
                  </a:lnTo>
                  <a:lnTo>
                    <a:pt x="292" y="9402"/>
                  </a:lnTo>
                  <a:lnTo>
                    <a:pt x="146" y="9499"/>
                  </a:lnTo>
                  <a:lnTo>
                    <a:pt x="1" y="9693"/>
                  </a:lnTo>
                  <a:lnTo>
                    <a:pt x="1" y="9887"/>
                  </a:lnTo>
                  <a:lnTo>
                    <a:pt x="1" y="10081"/>
                  </a:lnTo>
                  <a:lnTo>
                    <a:pt x="146" y="10226"/>
                  </a:lnTo>
                  <a:lnTo>
                    <a:pt x="292" y="10323"/>
                  </a:lnTo>
                  <a:lnTo>
                    <a:pt x="486" y="10372"/>
                  </a:lnTo>
                  <a:lnTo>
                    <a:pt x="2521" y="10372"/>
                  </a:lnTo>
                  <a:lnTo>
                    <a:pt x="2521" y="11777"/>
                  </a:lnTo>
                  <a:lnTo>
                    <a:pt x="486" y="11777"/>
                  </a:lnTo>
                  <a:lnTo>
                    <a:pt x="292" y="11826"/>
                  </a:lnTo>
                  <a:lnTo>
                    <a:pt x="146" y="11923"/>
                  </a:lnTo>
                  <a:lnTo>
                    <a:pt x="1" y="12068"/>
                  </a:lnTo>
                  <a:lnTo>
                    <a:pt x="1" y="12262"/>
                  </a:lnTo>
                  <a:lnTo>
                    <a:pt x="1" y="14297"/>
                  </a:lnTo>
                  <a:lnTo>
                    <a:pt x="1" y="14491"/>
                  </a:lnTo>
                  <a:lnTo>
                    <a:pt x="146" y="14685"/>
                  </a:lnTo>
                  <a:lnTo>
                    <a:pt x="292" y="14782"/>
                  </a:lnTo>
                  <a:lnTo>
                    <a:pt x="486" y="14831"/>
                  </a:lnTo>
                  <a:lnTo>
                    <a:pt x="679" y="14782"/>
                  </a:lnTo>
                  <a:lnTo>
                    <a:pt x="873" y="14685"/>
                  </a:lnTo>
                  <a:lnTo>
                    <a:pt x="970" y="14491"/>
                  </a:lnTo>
                  <a:lnTo>
                    <a:pt x="1019" y="14297"/>
                  </a:lnTo>
                  <a:lnTo>
                    <a:pt x="1019" y="12795"/>
                  </a:lnTo>
                  <a:lnTo>
                    <a:pt x="2521" y="12795"/>
                  </a:lnTo>
                  <a:lnTo>
                    <a:pt x="2521" y="14297"/>
                  </a:lnTo>
                  <a:lnTo>
                    <a:pt x="2570" y="14491"/>
                  </a:lnTo>
                  <a:lnTo>
                    <a:pt x="2667" y="14685"/>
                  </a:lnTo>
                  <a:lnTo>
                    <a:pt x="2812" y="14782"/>
                  </a:lnTo>
                  <a:lnTo>
                    <a:pt x="3054" y="14831"/>
                  </a:lnTo>
                  <a:lnTo>
                    <a:pt x="4557" y="14831"/>
                  </a:lnTo>
                  <a:lnTo>
                    <a:pt x="4557" y="16333"/>
                  </a:lnTo>
                  <a:lnTo>
                    <a:pt x="3054" y="16333"/>
                  </a:lnTo>
                  <a:lnTo>
                    <a:pt x="2812" y="16381"/>
                  </a:lnTo>
                  <a:lnTo>
                    <a:pt x="2667" y="16478"/>
                  </a:lnTo>
                  <a:lnTo>
                    <a:pt x="2570" y="16624"/>
                  </a:lnTo>
                  <a:lnTo>
                    <a:pt x="2521" y="16866"/>
                  </a:lnTo>
                  <a:lnTo>
                    <a:pt x="2570" y="17060"/>
                  </a:lnTo>
                  <a:lnTo>
                    <a:pt x="2667" y="17205"/>
                  </a:lnTo>
                  <a:lnTo>
                    <a:pt x="2812" y="17302"/>
                  </a:lnTo>
                  <a:lnTo>
                    <a:pt x="3054" y="17351"/>
                  </a:lnTo>
                  <a:lnTo>
                    <a:pt x="5041" y="17351"/>
                  </a:lnTo>
                  <a:lnTo>
                    <a:pt x="5284" y="17302"/>
                  </a:lnTo>
                  <a:lnTo>
                    <a:pt x="5429" y="17205"/>
                  </a:lnTo>
                  <a:lnTo>
                    <a:pt x="5526" y="17060"/>
                  </a:lnTo>
                  <a:lnTo>
                    <a:pt x="5574" y="16866"/>
                  </a:lnTo>
                  <a:lnTo>
                    <a:pt x="5574" y="14831"/>
                  </a:lnTo>
                  <a:lnTo>
                    <a:pt x="6931" y="14831"/>
                  </a:lnTo>
                  <a:lnTo>
                    <a:pt x="6931" y="16866"/>
                  </a:lnTo>
                  <a:lnTo>
                    <a:pt x="6980" y="17060"/>
                  </a:lnTo>
                  <a:lnTo>
                    <a:pt x="7077" y="17205"/>
                  </a:lnTo>
                  <a:lnTo>
                    <a:pt x="7271" y="17302"/>
                  </a:lnTo>
                  <a:lnTo>
                    <a:pt x="7465" y="17351"/>
                  </a:lnTo>
                  <a:lnTo>
                    <a:pt x="7658" y="17302"/>
                  </a:lnTo>
                  <a:lnTo>
                    <a:pt x="7804" y="17205"/>
                  </a:lnTo>
                  <a:lnTo>
                    <a:pt x="7949" y="17060"/>
                  </a:lnTo>
                  <a:lnTo>
                    <a:pt x="7949" y="16866"/>
                  </a:lnTo>
                  <a:lnTo>
                    <a:pt x="7949" y="14831"/>
                  </a:lnTo>
                  <a:lnTo>
                    <a:pt x="9355" y="14831"/>
                  </a:lnTo>
                  <a:lnTo>
                    <a:pt x="9355" y="16866"/>
                  </a:lnTo>
                  <a:lnTo>
                    <a:pt x="9403" y="17060"/>
                  </a:lnTo>
                  <a:lnTo>
                    <a:pt x="9500" y="17205"/>
                  </a:lnTo>
                  <a:lnTo>
                    <a:pt x="9645" y="17302"/>
                  </a:lnTo>
                  <a:lnTo>
                    <a:pt x="9839" y="17351"/>
                  </a:lnTo>
                  <a:lnTo>
                    <a:pt x="10033" y="17302"/>
                  </a:lnTo>
                  <a:lnTo>
                    <a:pt x="10227" y="17205"/>
                  </a:lnTo>
                  <a:lnTo>
                    <a:pt x="10324" y="17060"/>
                  </a:lnTo>
                  <a:lnTo>
                    <a:pt x="10372" y="16866"/>
                  </a:lnTo>
                  <a:lnTo>
                    <a:pt x="10372" y="14831"/>
                  </a:lnTo>
                  <a:lnTo>
                    <a:pt x="11729" y="14831"/>
                  </a:lnTo>
                  <a:lnTo>
                    <a:pt x="11729" y="16866"/>
                  </a:lnTo>
                  <a:lnTo>
                    <a:pt x="11778" y="17060"/>
                  </a:lnTo>
                  <a:lnTo>
                    <a:pt x="11875" y="17205"/>
                  </a:lnTo>
                  <a:lnTo>
                    <a:pt x="12069" y="17302"/>
                  </a:lnTo>
                  <a:lnTo>
                    <a:pt x="12263" y="17351"/>
                  </a:lnTo>
                  <a:lnTo>
                    <a:pt x="14298" y="17351"/>
                  </a:lnTo>
                  <a:lnTo>
                    <a:pt x="14492" y="17302"/>
                  </a:lnTo>
                  <a:lnTo>
                    <a:pt x="14637" y="17205"/>
                  </a:lnTo>
                  <a:lnTo>
                    <a:pt x="14734" y="17060"/>
                  </a:lnTo>
                  <a:lnTo>
                    <a:pt x="14783" y="16866"/>
                  </a:lnTo>
                  <a:lnTo>
                    <a:pt x="14734" y="16624"/>
                  </a:lnTo>
                  <a:lnTo>
                    <a:pt x="14637" y="16478"/>
                  </a:lnTo>
                  <a:lnTo>
                    <a:pt x="14492" y="16381"/>
                  </a:lnTo>
                  <a:lnTo>
                    <a:pt x="14298" y="16333"/>
                  </a:lnTo>
                  <a:lnTo>
                    <a:pt x="12747" y="16333"/>
                  </a:lnTo>
                  <a:lnTo>
                    <a:pt x="12747" y="14831"/>
                  </a:lnTo>
                  <a:lnTo>
                    <a:pt x="14298" y="14831"/>
                  </a:lnTo>
                  <a:lnTo>
                    <a:pt x="14492" y="14782"/>
                  </a:lnTo>
                  <a:lnTo>
                    <a:pt x="14637" y="14685"/>
                  </a:lnTo>
                  <a:lnTo>
                    <a:pt x="14734" y="14491"/>
                  </a:lnTo>
                  <a:lnTo>
                    <a:pt x="14783" y="14297"/>
                  </a:lnTo>
                  <a:lnTo>
                    <a:pt x="14783" y="12795"/>
                  </a:lnTo>
                  <a:lnTo>
                    <a:pt x="16285" y="12795"/>
                  </a:lnTo>
                  <a:lnTo>
                    <a:pt x="16285" y="14297"/>
                  </a:lnTo>
                  <a:lnTo>
                    <a:pt x="16334" y="14491"/>
                  </a:lnTo>
                  <a:lnTo>
                    <a:pt x="16479" y="14685"/>
                  </a:lnTo>
                  <a:lnTo>
                    <a:pt x="16624" y="14782"/>
                  </a:lnTo>
                  <a:lnTo>
                    <a:pt x="16818" y="14831"/>
                  </a:lnTo>
                  <a:lnTo>
                    <a:pt x="17012" y="14782"/>
                  </a:lnTo>
                  <a:lnTo>
                    <a:pt x="17158" y="14685"/>
                  </a:lnTo>
                  <a:lnTo>
                    <a:pt x="17303" y="14491"/>
                  </a:lnTo>
                  <a:lnTo>
                    <a:pt x="17303" y="14297"/>
                  </a:lnTo>
                  <a:lnTo>
                    <a:pt x="17303" y="12262"/>
                  </a:lnTo>
                  <a:lnTo>
                    <a:pt x="17303" y="12068"/>
                  </a:lnTo>
                  <a:lnTo>
                    <a:pt x="17158" y="11923"/>
                  </a:lnTo>
                  <a:lnTo>
                    <a:pt x="17012" y="11826"/>
                  </a:lnTo>
                  <a:lnTo>
                    <a:pt x="16818" y="11777"/>
                  </a:lnTo>
                  <a:lnTo>
                    <a:pt x="14783" y="11777"/>
                  </a:lnTo>
                  <a:lnTo>
                    <a:pt x="14783" y="10372"/>
                  </a:lnTo>
                  <a:lnTo>
                    <a:pt x="16818" y="10372"/>
                  </a:lnTo>
                  <a:lnTo>
                    <a:pt x="17012" y="10323"/>
                  </a:lnTo>
                  <a:lnTo>
                    <a:pt x="17158" y="10226"/>
                  </a:lnTo>
                  <a:lnTo>
                    <a:pt x="17303" y="10081"/>
                  </a:lnTo>
                  <a:lnTo>
                    <a:pt x="17303" y="9887"/>
                  </a:lnTo>
                  <a:lnTo>
                    <a:pt x="17303" y="9693"/>
                  </a:lnTo>
                  <a:lnTo>
                    <a:pt x="17158" y="9499"/>
                  </a:lnTo>
                  <a:lnTo>
                    <a:pt x="17012" y="9402"/>
                  </a:lnTo>
                  <a:lnTo>
                    <a:pt x="16818" y="9354"/>
                  </a:lnTo>
                  <a:lnTo>
                    <a:pt x="14783" y="9354"/>
                  </a:lnTo>
                  <a:lnTo>
                    <a:pt x="14783" y="7997"/>
                  </a:lnTo>
                  <a:lnTo>
                    <a:pt x="16818" y="7997"/>
                  </a:lnTo>
                  <a:lnTo>
                    <a:pt x="17012" y="7949"/>
                  </a:lnTo>
                  <a:lnTo>
                    <a:pt x="17158" y="7852"/>
                  </a:lnTo>
                  <a:lnTo>
                    <a:pt x="17303" y="7706"/>
                  </a:lnTo>
                  <a:lnTo>
                    <a:pt x="17303" y="7464"/>
                  </a:lnTo>
                  <a:lnTo>
                    <a:pt x="17303" y="7270"/>
                  </a:lnTo>
                  <a:lnTo>
                    <a:pt x="17158" y="7125"/>
                  </a:lnTo>
                  <a:lnTo>
                    <a:pt x="17012" y="7028"/>
                  </a:lnTo>
                  <a:lnTo>
                    <a:pt x="16818" y="6979"/>
                  </a:lnTo>
                  <a:lnTo>
                    <a:pt x="14783" y="6979"/>
                  </a:lnTo>
                  <a:lnTo>
                    <a:pt x="14783" y="5622"/>
                  </a:lnTo>
                  <a:lnTo>
                    <a:pt x="16818" y="5622"/>
                  </a:lnTo>
                  <a:lnTo>
                    <a:pt x="17012" y="5574"/>
                  </a:lnTo>
                  <a:lnTo>
                    <a:pt x="17158" y="5428"/>
                  </a:lnTo>
                  <a:lnTo>
                    <a:pt x="17303" y="5283"/>
                  </a:lnTo>
                  <a:lnTo>
                    <a:pt x="17303" y="5089"/>
                  </a:lnTo>
                  <a:lnTo>
                    <a:pt x="17303" y="3054"/>
                  </a:lnTo>
                  <a:lnTo>
                    <a:pt x="17303" y="2860"/>
                  </a:lnTo>
                  <a:lnTo>
                    <a:pt x="17158" y="2714"/>
                  </a:lnTo>
                  <a:lnTo>
                    <a:pt x="17012" y="2569"/>
                  </a:lnTo>
                  <a:lnTo>
                    <a:pt x="16624" y="2569"/>
                  </a:lnTo>
                  <a:lnTo>
                    <a:pt x="16479" y="2714"/>
                  </a:lnTo>
                  <a:lnTo>
                    <a:pt x="16334" y="2860"/>
                  </a:lnTo>
                  <a:lnTo>
                    <a:pt x="16285" y="3054"/>
                  </a:lnTo>
                  <a:lnTo>
                    <a:pt x="16285" y="4604"/>
                  </a:lnTo>
                  <a:lnTo>
                    <a:pt x="14783" y="4604"/>
                  </a:lnTo>
                  <a:lnTo>
                    <a:pt x="14783" y="3054"/>
                  </a:lnTo>
                  <a:lnTo>
                    <a:pt x="14734" y="2860"/>
                  </a:lnTo>
                  <a:lnTo>
                    <a:pt x="14637" y="2714"/>
                  </a:lnTo>
                  <a:lnTo>
                    <a:pt x="14492" y="2569"/>
                  </a:lnTo>
                  <a:lnTo>
                    <a:pt x="12747" y="2569"/>
                  </a:lnTo>
                  <a:lnTo>
                    <a:pt x="12747" y="1018"/>
                  </a:lnTo>
                  <a:lnTo>
                    <a:pt x="14298" y="1018"/>
                  </a:lnTo>
                  <a:lnTo>
                    <a:pt x="14492" y="970"/>
                  </a:lnTo>
                  <a:lnTo>
                    <a:pt x="14637" y="873"/>
                  </a:lnTo>
                  <a:lnTo>
                    <a:pt x="14734" y="727"/>
                  </a:lnTo>
                  <a:lnTo>
                    <a:pt x="14783" y="533"/>
                  </a:lnTo>
                  <a:lnTo>
                    <a:pt x="14734" y="340"/>
                  </a:lnTo>
                  <a:lnTo>
                    <a:pt x="14637" y="146"/>
                  </a:lnTo>
                  <a:lnTo>
                    <a:pt x="14492" y="49"/>
                  </a:lnTo>
                  <a:lnTo>
                    <a:pt x="14298" y="0"/>
                  </a:lnTo>
                  <a:lnTo>
                    <a:pt x="12263" y="0"/>
                  </a:lnTo>
                  <a:lnTo>
                    <a:pt x="12069" y="49"/>
                  </a:lnTo>
                  <a:lnTo>
                    <a:pt x="11875" y="146"/>
                  </a:lnTo>
                  <a:lnTo>
                    <a:pt x="11778" y="340"/>
                  </a:lnTo>
                  <a:lnTo>
                    <a:pt x="11729" y="533"/>
                  </a:lnTo>
                  <a:lnTo>
                    <a:pt x="11729" y="2569"/>
                  </a:lnTo>
                  <a:lnTo>
                    <a:pt x="10372" y="2569"/>
                  </a:lnTo>
                  <a:lnTo>
                    <a:pt x="10372" y="533"/>
                  </a:lnTo>
                  <a:lnTo>
                    <a:pt x="10324" y="340"/>
                  </a:lnTo>
                  <a:lnTo>
                    <a:pt x="10227" y="146"/>
                  </a:lnTo>
                  <a:lnTo>
                    <a:pt x="10033" y="49"/>
                  </a:lnTo>
                  <a:lnTo>
                    <a:pt x="9839" y="0"/>
                  </a:lnTo>
                  <a:lnTo>
                    <a:pt x="9645" y="49"/>
                  </a:lnTo>
                  <a:lnTo>
                    <a:pt x="9500" y="146"/>
                  </a:lnTo>
                  <a:lnTo>
                    <a:pt x="9403" y="340"/>
                  </a:lnTo>
                  <a:lnTo>
                    <a:pt x="9355" y="533"/>
                  </a:lnTo>
                  <a:lnTo>
                    <a:pt x="9355" y="2569"/>
                  </a:lnTo>
                  <a:lnTo>
                    <a:pt x="7949" y="2569"/>
                  </a:lnTo>
                  <a:lnTo>
                    <a:pt x="7949" y="533"/>
                  </a:lnTo>
                  <a:lnTo>
                    <a:pt x="7949" y="340"/>
                  </a:lnTo>
                  <a:lnTo>
                    <a:pt x="7804" y="146"/>
                  </a:lnTo>
                  <a:lnTo>
                    <a:pt x="7658" y="49"/>
                  </a:lnTo>
                  <a:lnTo>
                    <a:pt x="7465" y="0"/>
                  </a:lnTo>
                  <a:lnTo>
                    <a:pt x="7271" y="49"/>
                  </a:lnTo>
                  <a:lnTo>
                    <a:pt x="7077" y="146"/>
                  </a:lnTo>
                  <a:lnTo>
                    <a:pt x="6980" y="340"/>
                  </a:lnTo>
                  <a:lnTo>
                    <a:pt x="6931" y="533"/>
                  </a:lnTo>
                  <a:lnTo>
                    <a:pt x="6931" y="2569"/>
                  </a:lnTo>
                  <a:lnTo>
                    <a:pt x="5574" y="2569"/>
                  </a:lnTo>
                  <a:lnTo>
                    <a:pt x="5574" y="533"/>
                  </a:lnTo>
                  <a:lnTo>
                    <a:pt x="5526" y="340"/>
                  </a:lnTo>
                  <a:lnTo>
                    <a:pt x="5429" y="146"/>
                  </a:lnTo>
                  <a:lnTo>
                    <a:pt x="5284" y="49"/>
                  </a:lnTo>
                  <a:lnTo>
                    <a:pt x="5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05;p71">
              <a:extLst>
                <a:ext uri="{FF2B5EF4-FFF2-40B4-BE49-F238E27FC236}">
                  <a16:creationId xmlns:a16="http://schemas.microsoft.com/office/drawing/2014/main" id="{8CE0CA9E-194E-6E81-42E4-E0446DB18254}"/>
                </a:ext>
              </a:extLst>
            </p:cNvPr>
            <p:cNvSpPr/>
            <p:nvPr/>
          </p:nvSpPr>
          <p:spPr>
            <a:xfrm>
              <a:off x="3391240" y="3419362"/>
              <a:ext cx="23029" cy="23029"/>
            </a:xfrm>
            <a:custGeom>
              <a:avLst/>
              <a:gdLst/>
              <a:ahLst/>
              <a:cxnLst/>
              <a:rect l="l" t="t" r="r" b="b"/>
              <a:pathLst>
                <a:path w="1019" h="1019" extrusionOk="0">
                  <a:moveTo>
                    <a:pt x="291" y="0"/>
                  </a:move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679"/>
                  </a:lnTo>
                  <a:lnTo>
                    <a:pt x="146" y="824"/>
                  </a:lnTo>
                  <a:lnTo>
                    <a:pt x="291" y="970"/>
                  </a:lnTo>
                  <a:lnTo>
                    <a:pt x="485" y="1018"/>
                  </a:lnTo>
                  <a:lnTo>
                    <a:pt x="728" y="970"/>
                  </a:lnTo>
                  <a:lnTo>
                    <a:pt x="873" y="824"/>
                  </a:lnTo>
                  <a:lnTo>
                    <a:pt x="970" y="679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06;p71">
              <a:extLst>
                <a:ext uri="{FF2B5EF4-FFF2-40B4-BE49-F238E27FC236}">
                  <a16:creationId xmlns:a16="http://schemas.microsoft.com/office/drawing/2014/main" id="{9658E068-C48E-A074-4BD5-88EA80F19EE6}"/>
                </a:ext>
              </a:extLst>
            </p:cNvPr>
            <p:cNvSpPr/>
            <p:nvPr/>
          </p:nvSpPr>
          <p:spPr>
            <a:xfrm>
              <a:off x="3553350" y="3419362"/>
              <a:ext cx="23029" cy="23029"/>
            </a:xfrm>
            <a:custGeom>
              <a:avLst/>
              <a:gdLst/>
              <a:ahLst/>
              <a:cxnLst/>
              <a:rect l="l" t="t" r="r" b="b"/>
              <a:pathLst>
                <a:path w="1019" h="1019" extrusionOk="0">
                  <a:moveTo>
                    <a:pt x="340" y="0"/>
                  </a:moveTo>
                  <a:lnTo>
                    <a:pt x="146" y="146"/>
                  </a:lnTo>
                  <a:lnTo>
                    <a:pt x="49" y="291"/>
                  </a:lnTo>
                  <a:lnTo>
                    <a:pt x="0" y="485"/>
                  </a:lnTo>
                  <a:lnTo>
                    <a:pt x="49" y="679"/>
                  </a:lnTo>
                  <a:lnTo>
                    <a:pt x="146" y="824"/>
                  </a:lnTo>
                  <a:lnTo>
                    <a:pt x="340" y="970"/>
                  </a:lnTo>
                  <a:lnTo>
                    <a:pt x="534" y="1018"/>
                  </a:lnTo>
                  <a:lnTo>
                    <a:pt x="727" y="970"/>
                  </a:lnTo>
                  <a:lnTo>
                    <a:pt x="873" y="824"/>
                  </a:lnTo>
                  <a:lnTo>
                    <a:pt x="970" y="679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07;p71">
              <a:extLst>
                <a:ext uri="{FF2B5EF4-FFF2-40B4-BE49-F238E27FC236}">
                  <a16:creationId xmlns:a16="http://schemas.microsoft.com/office/drawing/2014/main" id="{3B08B6F4-0184-A404-4105-4141DD73C608}"/>
                </a:ext>
              </a:extLst>
            </p:cNvPr>
            <p:cNvSpPr/>
            <p:nvPr/>
          </p:nvSpPr>
          <p:spPr>
            <a:xfrm>
              <a:off x="3391240" y="3581472"/>
              <a:ext cx="23029" cy="23007"/>
            </a:xfrm>
            <a:custGeom>
              <a:avLst/>
              <a:gdLst/>
              <a:ahLst/>
              <a:cxnLst/>
              <a:rect l="l" t="t" r="r" b="b"/>
              <a:pathLst>
                <a:path w="1019" h="1018" extrusionOk="0"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485" y="1018"/>
                  </a:lnTo>
                  <a:lnTo>
                    <a:pt x="728" y="970"/>
                  </a:lnTo>
                  <a:lnTo>
                    <a:pt x="873" y="873"/>
                  </a:lnTo>
                  <a:lnTo>
                    <a:pt x="970" y="679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728" y="49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08;p71">
              <a:extLst>
                <a:ext uri="{FF2B5EF4-FFF2-40B4-BE49-F238E27FC236}">
                  <a16:creationId xmlns:a16="http://schemas.microsoft.com/office/drawing/2014/main" id="{762E0ACD-FCFA-28EF-5341-4FF1DD89F2CC}"/>
                </a:ext>
              </a:extLst>
            </p:cNvPr>
            <p:cNvSpPr/>
            <p:nvPr/>
          </p:nvSpPr>
          <p:spPr>
            <a:xfrm>
              <a:off x="3553350" y="3581472"/>
              <a:ext cx="23029" cy="23007"/>
            </a:xfrm>
            <a:custGeom>
              <a:avLst/>
              <a:gdLst/>
              <a:ahLst/>
              <a:cxnLst/>
              <a:rect l="l" t="t" r="r" b="b"/>
              <a:pathLst>
                <a:path w="1019" h="1018" extrusionOk="0">
                  <a:moveTo>
                    <a:pt x="534" y="0"/>
                  </a:moveTo>
                  <a:lnTo>
                    <a:pt x="340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0" y="485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340" y="970"/>
                  </a:lnTo>
                  <a:lnTo>
                    <a:pt x="534" y="1018"/>
                  </a:lnTo>
                  <a:lnTo>
                    <a:pt x="727" y="970"/>
                  </a:lnTo>
                  <a:lnTo>
                    <a:pt x="873" y="873"/>
                  </a:lnTo>
                  <a:lnTo>
                    <a:pt x="970" y="679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727" y="4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527;p45">
            <a:extLst>
              <a:ext uri="{FF2B5EF4-FFF2-40B4-BE49-F238E27FC236}">
                <a16:creationId xmlns:a16="http://schemas.microsoft.com/office/drawing/2014/main" id="{EBCC736A-4C6C-E855-C196-1567EBF02A3B}"/>
              </a:ext>
            </a:extLst>
          </p:cNvPr>
          <p:cNvSpPr txBox="1">
            <a:spLocks/>
          </p:cNvSpPr>
          <p:nvPr/>
        </p:nvSpPr>
        <p:spPr>
          <a:xfrm>
            <a:off x="1497636" y="2166734"/>
            <a:ext cx="6816823" cy="81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l"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Importance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The learning curves suggested that additional data could potentially improve the models' performances, particularly for SVM.</a:t>
            </a:r>
          </a:p>
        </p:txBody>
      </p:sp>
      <p:sp>
        <p:nvSpPr>
          <p:cNvPr id="30" name="Google Shape;527;p45">
            <a:extLst>
              <a:ext uri="{FF2B5EF4-FFF2-40B4-BE49-F238E27FC236}">
                <a16:creationId xmlns:a16="http://schemas.microsoft.com/office/drawing/2014/main" id="{D21ED5DF-85A0-18A9-FFA6-8CA546CD6CFE}"/>
              </a:ext>
            </a:extLst>
          </p:cNvPr>
          <p:cNvSpPr txBox="1">
            <a:spLocks/>
          </p:cNvSpPr>
          <p:nvPr/>
        </p:nvSpPr>
        <p:spPr>
          <a:xfrm>
            <a:off x="1497636" y="3299438"/>
            <a:ext cx="6816823" cy="81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l"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Trade-offs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While SVM provided better overall metrics, it's also more computationally intensive, especially with enabled probability estimates for ROC AUC calculation. Random Forest offers a faster alternative but with a slight compromise on the accuracy.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7"/>
          <p:cNvSpPr txBox="1">
            <a:spLocks noGrp="1"/>
          </p:cNvSpPr>
          <p:nvPr>
            <p:ph type="title"/>
          </p:nvPr>
        </p:nvSpPr>
        <p:spPr>
          <a:xfrm>
            <a:off x="5161200" y="662153"/>
            <a:ext cx="4138500" cy="18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8F2F7-7CF0-E8B0-96E1-4526FFE536BD}"/>
              </a:ext>
            </a:extLst>
          </p:cNvPr>
          <p:cNvSpPr txBox="1"/>
          <p:nvPr/>
        </p:nvSpPr>
        <p:spPr>
          <a:xfrm>
            <a:off x="3952747" y="3246659"/>
            <a:ext cx="5191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Alternative Models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Exploring other machine learning models or ensemble methods might yield better performance or insights?</a:t>
            </a:r>
          </a:p>
        </p:txBody>
      </p:sp>
      <p:pic>
        <p:nvPicPr>
          <p:cNvPr id="3" name="Google Shape;1468;p77">
            <a:extLst>
              <a:ext uri="{FF2B5EF4-FFF2-40B4-BE49-F238E27FC236}">
                <a16:creationId xmlns:a16="http://schemas.microsoft.com/office/drawing/2014/main" id="{C9EB7022-BB89-B15D-7324-8A7A80D090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4837" b="14844"/>
          <a:stretch/>
        </p:blipFill>
        <p:spPr>
          <a:xfrm>
            <a:off x="85061" y="1"/>
            <a:ext cx="5191252" cy="349819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82;p70">
            <a:extLst>
              <a:ext uri="{FF2B5EF4-FFF2-40B4-BE49-F238E27FC236}">
                <a16:creationId xmlns:a16="http://schemas.microsoft.com/office/drawing/2014/main" id="{55AC46AF-8FFC-C6A5-40D4-13884E211391}"/>
              </a:ext>
            </a:extLst>
          </p:cNvPr>
          <p:cNvSpPr/>
          <p:nvPr/>
        </p:nvSpPr>
        <p:spPr>
          <a:xfrm rot="10800000" flipH="1">
            <a:off x="821274" y="430776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84;p70">
            <a:extLst>
              <a:ext uri="{FF2B5EF4-FFF2-40B4-BE49-F238E27FC236}">
                <a16:creationId xmlns:a16="http://schemas.microsoft.com/office/drawing/2014/main" id="{F0FAF202-19F0-1051-5D92-5E65F41AAF58}"/>
              </a:ext>
            </a:extLst>
          </p:cNvPr>
          <p:cNvSpPr/>
          <p:nvPr/>
        </p:nvSpPr>
        <p:spPr>
          <a:xfrm rot="10800000" flipH="1">
            <a:off x="237928" y="382370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85;p70">
            <a:extLst>
              <a:ext uri="{FF2B5EF4-FFF2-40B4-BE49-F238E27FC236}">
                <a16:creationId xmlns:a16="http://schemas.microsoft.com/office/drawing/2014/main" id="{E5AB3C92-3825-1D25-04D7-9045827C1295}"/>
              </a:ext>
            </a:extLst>
          </p:cNvPr>
          <p:cNvSpPr/>
          <p:nvPr/>
        </p:nvSpPr>
        <p:spPr>
          <a:xfrm rot="10800000" flipH="1">
            <a:off x="-168572" y="432004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86;p70">
            <a:extLst>
              <a:ext uri="{FF2B5EF4-FFF2-40B4-BE49-F238E27FC236}">
                <a16:creationId xmlns:a16="http://schemas.microsoft.com/office/drawing/2014/main" id="{07B1816D-30FA-472A-7AD2-ECC054A44AEE}"/>
              </a:ext>
            </a:extLst>
          </p:cNvPr>
          <p:cNvSpPr/>
          <p:nvPr/>
        </p:nvSpPr>
        <p:spPr>
          <a:xfrm rot="10800000" flipH="1">
            <a:off x="-243624" y="136131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88;p70">
            <a:extLst>
              <a:ext uri="{FF2B5EF4-FFF2-40B4-BE49-F238E27FC236}">
                <a16:creationId xmlns:a16="http://schemas.microsoft.com/office/drawing/2014/main" id="{2AF5D4CE-584C-51AE-0939-7AB6BC579F92}"/>
              </a:ext>
            </a:extLst>
          </p:cNvPr>
          <p:cNvSpPr/>
          <p:nvPr/>
        </p:nvSpPr>
        <p:spPr>
          <a:xfrm rot="10800000" flipH="1">
            <a:off x="237928" y="-278011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590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70"/>
          <p:cNvSpPr txBox="1">
            <a:spLocks noGrp="1"/>
          </p:cNvSpPr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081" name="Google Shape;1081;p70"/>
          <p:cNvSpPr/>
          <p:nvPr/>
        </p:nvSpPr>
        <p:spPr>
          <a:xfrm rot="10800000" flipH="1">
            <a:off x="7185836" y="18382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70"/>
          <p:cNvSpPr/>
          <p:nvPr/>
        </p:nvSpPr>
        <p:spPr>
          <a:xfrm rot="10800000" flipH="1">
            <a:off x="7137014" y="453898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70"/>
          <p:cNvSpPr/>
          <p:nvPr/>
        </p:nvSpPr>
        <p:spPr>
          <a:xfrm rot="10800000" flipH="1">
            <a:off x="6717609" y="406714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70"/>
          <p:cNvSpPr/>
          <p:nvPr/>
        </p:nvSpPr>
        <p:spPr>
          <a:xfrm rot="10800000" flipH="1">
            <a:off x="6249883" y="3014741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70"/>
          <p:cNvSpPr/>
          <p:nvPr/>
        </p:nvSpPr>
        <p:spPr>
          <a:xfrm rot="10800000" flipH="1">
            <a:off x="5843383" y="351108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70"/>
          <p:cNvSpPr/>
          <p:nvPr/>
        </p:nvSpPr>
        <p:spPr>
          <a:xfrm rot="10800000" flipH="1">
            <a:off x="7591814" y="339567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70"/>
          <p:cNvSpPr/>
          <p:nvPr/>
        </p:nvSpPr>
        <p:spPr>
          <a:xfrm rot="10800000" flipH="1">
            <a:off x="7185829" y="2310556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70"/>
          <p:cNvSpPr/>
          <p:nvPr/>
        </p:nvSpPr>
        <p:spPr>
          <a:xfrm rot="10800000" flipH="1">
            <a:off x="8073366" y="2981536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70"/>
          <p:cNvSpPr/>
          <p:nvPr/>
        </p:nvSpPr>
        <p:spPr>
          <a:xfrm>
            <a:off x="6147012" y="126063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70"/>
          <p:cNvSpPr/>
          <p:nvPr/>
        </p:nvSpPr>
        <p:spPr>
          <a:xfrm>
            <a:off x="6466130" y="28352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70"/>
          <p:cNvSpPr/>
          <p:nvPr/>
        </p:nvSpPr>
        <p:spPr>
          <a:xfrm>
            <a:off x="5843384" y="-4934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70"/>
          <p:cNvSpPr/>
          <p:nvPr/>
        </p:nvSpPr>
        <p:spPr>
          <a:xfrm>
            <a:off x="6794122" y="870123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70"/>
          <p:cNvSpPr/>
          <p:nvPr/>
        </p:nvSpPr>
        <p:spPr>
          <a:xfrm>
            <a:off x="5215805" y="-4891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70"/>
          <p:cNvSpPr/>
          <p:nvPr/>
        </p:nvSpPr>
        <p:spPr>
          <a:xfrm rot="10800000" flipH="1">
            <a:off x="8595683" y="194750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70"/>
          <p:cNvSpPr/>
          <p:nvPr/>
        </p:nvSpPr>
        <p:spPr>
          <a:xfrm rot="10800000" flipH="1">
            <a:off x="8149185" y="146432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70"/>
          <p:cNvSpPr/>
          <p:nvPr/>
        </p:nvSpPr>
        <p:spPr>
          <a:xfrm>
            <a:off x="7964287" y="423409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70"/>
          <p:cNvSpPr/>
          <p:nvPr/>
        </p:nvSpPr>
        <p:spPr>
          <a:xfrm>
            <a:off x="8372430" y="-4891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A15ED4-EB75-67CE-66D0-968F99185563}"/>
              </a:ext>
            </a:extLst>
          </p:cNvPr>
          <p:cNvSpPr/>
          <p:nvPr/>
        </p:nvSpPr>
        <p:spPr>
          <a:xfrm>
            <a:off x="385200" y="3325589"/>
            <a:ext cx="5254932" cy="1314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2111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Objectives and Methodology</a:t>
            </a:r>
            <a:endParaRPr sz="30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2"/>
          </p:nvPr>
        </p:nvSpPr>
        <p:spPr>
          <a:xfrm>
            <a:off x="489097" y="783808"/>
            <a:ext cx="8431618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Exploration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To understand the underlying patterns and characteristics of the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Kecimen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Besni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raisin varieties through comprehensive data analysis.</a:t>
            </a: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Feature Analysis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To examine the seven morphological features extracted from raisin images and determine their significance in classifying raisin varieties.</a:t>
            </a: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Model Selection and Training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To employ and compare two prominent machine learning models -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Random Forest and Support Vector Machine (SVM)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- in their ability to accurately classify the raisin varieties.</a:t>
            </a: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Performance Evaluation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To rigorously evaluate the models' performances using various metrics such as accuracy, precision, recall, F1-score, and AUC-ROC curves, ensuring we identify the most effective classifier for our task.</a:t>
            </a: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Insight Generation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To derive meaningful insights from model predictions and feature importance, contributing to the broader understanding of raisin classification and its potential learning limitations.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Data Set</a:t>
            </a:r>
            <a:endParaRPr sz="30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2"/>
          </p:nvPr>
        </p:nvSpPr>
        <p:spPr>
          <a:xfrm>
            <a:off x="720000" y="477007"/>
            <a:ext cx="8059859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Acquisition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Origin: The raisins in Turkey, a region known for its rich agricultural heritage.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Imaging Method: CVS was utilized to extract and quantify distinctive morphological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Sample Size: A total of 900 raisins, with 450 samples from each variety </a:t>
            </a:r>
            <a:r>
              <a:rPr lang="en-US" i="0" dirty="0" err="1">
                <a:solidFill>
                  <a:srgbClr val="0D0D0D"/>
                </a:solidFill>
                <a:effectLst/>
                <a:latin typeface="Söhne"/>
              </a:rPr>
              <a:t>Kecimen</a:t>
            </a: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lang="en-US" i="0" dirty="0" err="1">
                <a:solidFill>
                  <a:srgbClr val="0D0D0D"/>
                </a:solidFill>
                <a:effectLst/>
                <a:latin typeface="Söhne"/>
              </a:rPr>
              <a:t>Besni</a:t>
            </a: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Extracted Features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Area: Total pixel count within the raisin boundaries.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Perimeter: Measurement of the distance around the raisin.</a:t>
            </a:r>
          </a:p>
          <a:p>
            <a:pPr algn="l">
              <a:buFont typeface="+mj-lt"/>
              <a:buAutoNum type="arabicPeriod"/>
            </a:pPr>
            <a:r>
              <a:rPr lang="en-US" i="0" dirty="0" err="1">
                <a:solidFill>
                  <a:srgbClr val="0D0D0D"/>
                </a:solidFill>
                <a:effectLst/>
                <a:latin typeface="Söhne"/>
              </a:rPr>
              <a:t>MajorAxisLength</a:t>
            </a: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: Length of the longest line that can be drawn across the raisin.</a:t>
            </a:r>
          </a:p>
          <a:p>
            <a:pPr algn="l">
              <a:buFont typeface="+mj-lt"/>
              <a:buAutoNum type="arabicPeriod"/>
            </a:pPr>
            <a:r>
              <a:rPr lang="en-US" i="0" dirty="0" err="1">
                <a:solidFill>
                  <a:srgbClr val="0D0D0D"/>
                </a:solidFill>
                <a:effectLst/>
                <a:latin typeface="Söhne"/>
              </a:rPr>
              <a:t>MinorAxisLength</a:t>
            </a: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: Length of the shortest line that can be drawn across the raisin.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Eccentricity: Describes the deviation of the shape from a perfect circle, indicating how elliptical</a:t>
            </a:r>
          </a:p>
          <a:p>
            <a:pPr algn="l">
              <a:buFont typeface="+mj-lt"/>
              <a:buAutoNum type="arabicPeriod"/>
            </a:pPr>
            <a:r>
              <a:rPr lang="en-US" i="0" dirty="0" err="1">
                <a:solidFill>
                  <a:srgbClr val="0D0D0D"/>
                </a:solidFill>
                <a:effectLst/>
                <a:latin typeface="Söhne"/>
              </a:rPr>
              <a:t>ConvexArea</a:t>
            </a: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: Pixel count of the smallest convex polygon that can enclose the raisin's area.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Extent: Ratio of the pixels in the raisin to the pixels in the smallest enclosing rectangle.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Class: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Kecimen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Besni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raisin.</a:t>
            </a:r>
            <a:endParaRPr lang="en-US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Classification Target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Objective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To classify each raisin sample into one of two categories: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Kecimen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Besni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Methodology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Utilization of artificial intelligence techniques to analyze the extracted features for accurate classification.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Source: </a:t>
            </a:r>
            <a:r>
              <a:rPr lang="en-US" b="0" i="0" u="none" strike="noStrike" dirty="0">
                <a:effectLst/>
                <a:latin typeface="Söhne"/>
                <a:hlinkClick r:id="rId3"/>
              </a:rPr>
              <a:t>UCI Dataset - Raisin Dataset</a:t>
            </a:r>
            <a:r>
              <a:rPr lang="en-US" b="0" i="0" u="none" strike="noStrike" dirty="0">
                <a:effectLst/>
                <a:latin typeface="Söhne"/>
              </a:rPr>
              <a:t> (</a:t>
            </a:r>
            <a:r>
              <a:rPr lang="en-US" b="0" i="0" dirty="0">
                <a:solidFill>
                  <a:srgbClr val="1155CC"/>
                </a:solidFill>
                <a:effectLst/>
                <a:latin typeface="Roboto" panose="02000000000000000000" pitchFamily="2" charset="0"/>
                <a:hlinkClick r:id="rId3"/>
              </a:rPr>
              <a:t>https://archive.ics.uci.edu/dataset/850/raisin</a:t>
            </a:r>
            <a:r>
              <a:rPr lang="en-US" b="0" i="0" dirty="0">
                <a:solidFill>
                  <a:srgbClr val="1155CC"/>
                </a:solidFill>
                <a:effectLst/>
                <a:latin typeface="Roboto" panose="02000000000000000000" pitchFamily="2" charset="0"/>
              </a:rPr>
              <a:t>)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7307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6"/>
          <p:cNvSpPr txBox="1">
            <a:spLocks noGrp="1"/>
          </p:cNvSpPr>
          <p:nvPr>
            <p:ph type="subTitle" idx="2"/>
          </p:nvPr>
        </p:nvSpPr>
        <p:spPr>
          <a:xfrm>
            <a:off x="6435481" y="1957631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Random Forest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Support Vector Machine (SVM)</a:t>
            </a:r>
            <a:endParaRPr dirty="0"/>
          </a:p>
        </p:txBody>
      </p:sp>
      <p:sp>
        <p:nvSpPr>
          <p:cNvPr id="569" name="Google Shape;569;p46"/>
          <p:cNvSpPr txBox="1">
            <a:spLocks noGrp="1"/>
          </p:cNvSpPr>
          <p:nvPr>
            <p:ph type="title"/>
          </p:nvPr>
        </p:nvSpPr>
        <p:spPr>
          <a:xfrm>
            <a:off x="186164" y="123059"/>
            <a:ext cx="84565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Implementing and Evaluating ML Models</a:t>
            </a:r>
            <a:endParaRPr sz="3000" dirty="0"/>
          </a:p>
        </p:txBody>
      </p:sp>
      <p:sp>
        <p:nvSpPr>
          <p:cNvPr id="570" name="Google Shape;570;p46"/>
          <p:cNvSpPr txBox="1">
            <a:spLocks noGrp="1"/>
          </p:cNvSpPr>
          <p:nvPr>
            <p:ph type="subTitle" idx="1"/>
          </p:nvPr>
        </p:nvSpPr>
        <p:spPr>
          <a:xfrm>
            <a:off x="-123002" y="1957631"/>
            <a:ext cx="6194192" cy="2842254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Feature/Target Definition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The dataset comprises images of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Kecimen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Besni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raisin varieties. We extracted 7 morphological features per image to serve as our features, with the raisin variety as the classification target.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Training/Test Split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We divided the dataset into training (70%) and testing (30%) sets, ensuring a balanced representation of both raisin varieties to prevent model bias.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Feature Scaling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The features were normalized using </a:t>
            </a:r>
            <a:r>
              <a:rPr lang="en-US" dirty="0" err="1"/>
              <a:t>StandardScaler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from scikit-learn.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cales the data so that each feature contributes equally to the distance computations, which is important for models like SVM that are sensitive to the scales of the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574" name="Google Shape;574;p46"/>
          <p:cNvSpPr txBox="1">
            <a:spLocks noGrp="1"/>
          </p:cNvSpPr>
          <p:nvPr>
            <p:ph type="subTitle" idx="7"/>
          </p:nvPr>
        </p:nvSpPr>
        <p:spPr>
          <a:xfrm>
            <a:off x="1874665" y="1454847"/>
            <a:ext cx="2907737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Preparation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575" name="Google Shape;575;p46"/>
          <p:cNvSpPr txBox="1">
            <a:spLocks noGrp="1"/>
          </p:cNvSpPr>
          <p:nvPr>
            <p:ph type="subTitle" idx="8"/>
          </p:nvPr>
        </p:nvSpPr>
        <p:spPr>
          <a:xfrm>
            <a:off x="6470928" y="1454847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Model Selection</a:t>
            </a:r>
            <a:endParaRPr dirty="0"/>
          </a:p>
        </p:txBody>
      </p:sp>
      <p:grpSp>
        <p:nvGrpSpPr>
          <p:cNvPr id="609" name="Google Shape;609;p46"/>
          <p:cNvGrpSpPr/>
          <p:nvPr/>
        </p:nvGrpSpPr>
        <p:grpSpPr>
          <a:xfrm>
            <a:off x="3185046" y="977385"/>
            <a:ext cx="308897" cy="392155"/>
            <a:chOff x="7492078" y="3987820"/>
            <a:chExt cx="308897" cy="392155"/>
          </a:xfrm>
        </p:grpSpPr>
        <p:sp>
          <p:nvSpPr>
            <p:cNvPr id="610" name="Google Shape;610;p46"/>
            <p:cNvSpPr/>
            <p:nvPr/>
          </p:nvSpPr>
          <p:spPr>
            <a:xfrm>
              <a:off x="7492078" y="3987820"/>
              <a:ext cx="308897" cy="392155"/>
            </a:xfrm>
            <a:custGeom>
              <a:avLst/>
              <a:gdLst/>
              <a:ahLst/>
              <a:cxnLst/>
              <a:rect l="l" t="t" r="r" b="b"/>
              <a:pathLst>
                <a:path w="13668" h="17352" extrusionOk="0">
                  <a:moveTo>
                    <a:pt x="10809" y="1745"/>
                  </a:moveTo>
                  <a:lnTo>
                    <a:pt x="11923" y="2909"/>
                  </a:lnTo>
                  <a:lnTo>
                    <a:pt x="10809" y="2909"/>
                  </a:lnTo>
                  <a:lnTo>
                    <a:pt x="10809" y="1745"/>
                  </a:lnTo>
                  <a:close/>
                  <a:moveTo>
                    <a:pt x="9791" y="1018"/>
                  </a:moveTo>
                  <a:lnTo>
                    <a:pt x="9791" y="3393"/>
                  </a:lnTo>
                  <a:lnTo>
                    <a:pt x="9839" y="3587"/>
                  </a:lnTo>
                  <a:lnTo>
                    <a:pt x="9936" y="3781"/>
                  </a:lnTo>
                  <a:lnTo>
                    <a:pt x="10082" y="3878"/>
                  </a:lnTo>
                  <a:lnTo>
                    <a:pt x="10275" y="3926"/>
                  </a:lnTo>
                  <a:lnTo>
                    <a:pt x="12650" y="3926"/>
                  </a:lnTo>
                  <a:lnTo>
                    <a:pt x="12650" y="16333"/>
                  </a:lnTo>
                  <a:lnTo>
                    <a:pt x="1019" y="16333"/>
                  </a:lnTo>
                  <a:lnTo>
                    <a:pt x="1019" y="1018"/>
                  </a:lnTo>
                  <a:close/>
                  <a:moveTo>
                    <a:pt x="486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1" y="534"/>
                  </a:lnTo>
                  <a:lnTo>
                    <a:pt x="1" y="16866"/>
                  </a:lnTo>
                  <a:lnTo>
                    <a:pt x="49" y="17060"/>
                  </a:lnTo>
                  <a:lnTo>
                    <a:pt x="146" y="17206"/>
                  </a:lnTo>
                  <a:lnTo>
                    <a:pt x="292" y="17303"/>
                  </a:lnTo>
                  <a:lnTo>
                    <a:pt x="486" y="17351"/>
                  </a:lnTo>
                  <a:lnTo>
                    <a:pt x="13183" y="17351"/>
                  </a:lnTo>
                  <a:lnTo>
                    <a:pt x="13377" y="17303"/>
                  </a:lnTo>
                  <a:lnTo>
                    <a:pt x="13523" y="17206"/>
                  </a:lnTo>
                  <a:lnTo>
                    <a:pt x="13620" y="17060"/>
                  </a:lnTo>
                  <a:lnTo>
                    <a:pt x="13668" y="16866"/>
                  </a:lnTo>
                  <a:lnTo>
                    <a:pt x="13668" y="3345"/>
                  </a:lnTo>
                  <a:lnTo>
                    <a:pt x="13620" y="3199"/>
                  </a:lnTo>
                  <a:lnTo>
                    <a:pt x="13523" y="3054"/>
                  </a:lnTo>
                  <a:lnTo>
                    <a:pt x="10663" y="146"/>
                  </a:lnTo>
                  <a:lnTo>
                    <a:pt x="10469" y="49"/>
                  </a:lnTo>
                  <a:lnTo>
                    <a:pt x="102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6"/>
            <p:cNvSpPr/>
            <p:nvPr/>
          </p:nvSpPr>
          <p:spPr>
            <a:xfrm>
              <a:off x="7538092" y="4205797"/>
              <a:ext cx="216892" cy="82174"/>
            </a:xfrm>
            <a:custGeom>
              <a:avLst/>
              <a:gdLst/>
              <a:ahLst/>
              <a:cxnLst/>
              <a:rect l="l" t="t" r="r" b="b"/>
              <a:pathLst>
                <a:path w="9597" h="3636" extrusionOk="0">
                  <a:moveTo>
                    <a:pt x="8579" y="1018"/>
                  </a:moveTo>
                  <a:lnTo>
                    <a:pt x="8579" y="2617"/>
                  </a:lnTo>
                  <a:lnTo>
                    <a:pt x="1018" y="2617"/>
                  </a:lnTo>
                  <a:lnTo>
                    <a:pt x="1018" y="1018"/>
                  </a:lnTo>
                  <a:close/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0" y="485"/>
                  </a:lnTo>
                  <a:lnTo>
                    <a:pt x="0" y="3150"/>
                  </a:lnTo>
                  <a:lnTo>
                    <a:pt x="49" y="3344"/>
                  </a:lnTo>
                  <a:lnTo>
                    <a:pt x="146" y="3490"/>
                  </a:lnTo>
                  <a:lnTo>
                    <a:pt x="291" y="3587"/>
                  </a:lnTo>
                  <a:lnTo>
                    <a:pt x="485" y="3635"/>
                  </a:lnTo>
                  <a:lnTo>
                    <a:pt x="9112" y="3635"/>
                  </a:lnTo>
                  <a:lnTo>
                    <a:pt x="9306" y="3587"/>
                  </a:lnTo>
                  <a:lnTo>
                    <a:pt x="9451" y="3490"/>
                  </a:lnTo>
                  <a:lnTo>
                    <a:pt x="9548" y="3344"/>
                  </a:lnTo>
                  <a:lnTo>
                    <a:pt x="9596" y="3150"/>
                  </a:lnTo>
                  <a:lnTo>
                    <a:pt x="9596" y="485"/>
                  </a:lnTo>
                  <a:lnTo>
                    <a:pt x="9548" y="291"/>
                  </a:lnTo>
                  <a:lnTo>
                    <a:pt x="9451" y="146"/>
                  </a:lnTo>
                  <a:lnTo>
                    <a:pt x="9306" y="49"/>
                  </a:lnTo>
                  <a:lnTo>
                    <a:pt x="91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6"/>
            <p:cNvSpPr/>
            <p:nvPr/>
          </p:nvSpPr>
          <p:spPr>
            <a:xfrm>
              <a:off x="7538092" y="4310932"/>
              <a:ext cx="216892" cy="23029"/>
            </a:xfrm>
            <a:custGeom>
              <a:avLst/>
              <a:gdLst/>
              <a:ahLst/>
              <a:cxnLst/>
              <a:rect l="l" t="t" r="r" b="b"/>
              <a:pathLst>
                <a:path w="9597" h="1019" extrusionOk="0">
                  <a:moveTo>
                    <a:pt x="485" y="1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0" y="534"/>
                  </a:lnTo>
                  <a:lnTo>
                    <a:pt x="49" y="728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485" y="1019"/>
                  </a:lnTo>
                  <a:lnTo>
                    <a:pt x="9112" y="1019"/>
                  </a:lnTo>
                  <a:lnTo>
                    <a:pt x="9306" y="970"/>
                  </a:lnTo>
                  <a:lnTo>
                    <a:pt x="9451" y="873"/>
                  </a:lnTo>
                  <a:lnTo>
                    <a:pt x="9548" y="728"/>
                  </a:lnTo>
                  <a:lnTo>
                    <a:pt x="9596" y="534"/>
                  </a:lnTo>
                  <a:lnTo>
                    <a:pt x="9548" y="340"/>
                  </a:lnTo>
                  <a:lnTo>
                    <a:pt x="9451" y="146"/>
                  </a:lnTo>
                  <a:lnTo>
                    <a:pt x="9306" y="49"/>
                  </a:lnTo>
                  <a:lnTo>
                    <a:pt x="9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6"/>
            <p:cNvSpPr/>
            <p:nvPr/>
          </p:nvSpPr>
          <p:spPr>
            <a:xfrm>
              <a:off x="7606005" y="4033834"/>
              <a:ext cx="81066" cy="102966"/>
            </a:xfrm>
            <a:custGeom>
              <a:avLst/>
              <a:gdLst/>
              <a:ahLst/>
              <a:cxnLst/>
              <a:rect l="l" t="t" r="r" b="b"/>
              <a:pathLst>
                <a:path w="3587" h="4556" extrusionOk="0">
                  <a:moveTo>
                    <a:pt x="1793" y="0"/>
                  </a:moveTo>
                  <a:lnTo>
                    <a:pt x="1454" y="49"/>
                  </a:lnTo>
                  <a:lnTo>
                    <a:pt x="1163" y="146"/>
                  </a:lnTo>
                  <a:lnTo>
                    <a:pt x="873" y="243"/>
                  </a:lnTo>
                  <a:lnTo>
                    <a:pt x="630" y="436"/>
                  </a:lnTo>
                  <a:lnTo>
                    <a:pt x="388" y="679"/>
                  </a:lnTo>
                  <a:lnTo>
                    <a:pt x="243" y="921"/>
                  </a:lnTo>
                  <a:lnTo>
                    <a:pt x="97" y="1212"/>
                  </a:lnTo>
                  <a:lnTo>
                    <a:pt x="49" y="1551"/>
                  </a:lnTo>
                  <a:lnTo>
                    <a:pt x="0" y="1793"/>
                  </a:lnTo>
                  <a:lnTo>
                    <a:pt x="49" y="1987"/>
                  </a:lnTo>
                  <a:lnTo>
                    <a:pt x="146" y="2133"/>
                  </a:lnTo>
                  <a:lnTo>
                    <a:pt x="339" y="2278"/>
                  </a:lnTo>
                  <a:lnTo>
                    <a:pt x="727" y="2278"/>
                  </a:lnTo>
                  <a:lnTo>
                    <a:pt x="873" y="2133"/>
                  </a:lnTo>
                  <a:lnTo>
                    <a:pt x="970" y="1987"/>
                  </a:lnTo>
                  <a:lnTo>
                    <a:pt x="1018" y="1793"/>
                  </a:lnTo>
                  <a:lnTo>
                    <a:pt x="1018" y="1696"/>
                  </a:lnTo>
                  <a:lnTo>
                    <a:pt x="1115" y="1406"/>
                  </a:lnTo>
                  <a:lnTo>
                    <a:pt x="1309" y="1212"/>
                  </a:lnTo>
                  <a:lnTo>
                    <a:pt x="1503" y="1066"/>
                  </a:lnTo>
                  <a:lnTo>
                    <a:pt x="1793" y="1018"/>
                  </a:lnTo>
                  <a:lnTo>
                    <a:pt x="2084" y="1066"/>
                  </a:lnTo>
                  <a:lnTo>
                    <a:pt x="2327" y="1260"/>
                  </a:lnTo>
                  <a:lnTo>
                    <a:pt x="2472" y="1454"/>
                  </a:lnTo>
                  <a:lnTo>
                    <a:pt x="2569" y="1745"/>
                  </a:lnTo>
                  <a:lnTo>
                    <a:pt x="2569" y="1890"/>
                  </a:lnTo>
                  <a:lnTo>
                    <a:pt x="2520" y="2036"/>
                  </a:lnTo>
                  <a:lnTo>
                    <a:pt x="2423" y="2181"/>
                  </a:lnTo>
                  <a:lnTo>
                    <a:pt x="2327" y="2327"/>
                  </a:lnTo>
                  <a:lnTo>
                    <a:pt x="2230" y="2423"/>
                  </a:lnTo>
                  <a:lnTo>
                    <a:pt x="2084" y="2472"/>
                  </a:lnTo>
                  <a:lnTo>
                    <a:pt x="1939" y="2520"/>
                  </a:lnTo>
                  <a:lnTo>
                    <a:pt x="1793" y="2569"/>
                  </a:lnTo>
                  <a:lnTo>
                    <a:pt x="1600" y="2617"/>
                  </a:lnTo>
                  <a:lnTo>
                    <a:pt x="1454" y="2714"/>
                  </a:lnTo>
                  <a:lnTo>
                    <a:pt x="1309" y="2860"/>
                  </a:lnTo>
                  <a:lnTo>
                    <a:pt x="1309" y="3053"/>
                  </a:lnTo>
                  <a:lnTo>
                    <a:pt x="1309" y="4071"/>
                  </a:lnTo>
                  <a:lnTo>
                    <a:pt x="1309" y="4265"/>
                  </a:lnTo>
                  <a:lnTo>
                    <a:pt x="1454" y="4410"/>
                  </a:lnTo>
                  <a:lnTo>
                    <a:pt x="1600" y="4507"/>
                  </a:lnTo>
                  <a:lnTo>
                    <a:pt x="1793" y="4556"/>
                  </a:lnTo>
                  <a:lnTo>
                    <a:pt x="1987" y="4507"/>
                  </a:lnTo>
                  <a:lnTo>
                    <a:pt x="2133" y="4410"/>
                  </a:lnTo>
                  <a:lnTo>
                    <a:pt x="2278" y="4265"/>
                  </a:lnTo>
                  <a:lnTo>
                    <a:pt x="2327" y="4071"/>
                  </a:lnTo>
                  <a:lnTo>
                    <a:pt x="2327" y="3490"/>
                  </a:lnTo>
                  <a:lnTo>
                    <a:pt x="2520" y="3441"/>
                  </a:lnTo>
                  <a:lnTo>
                    <a:pt x="2714" y="3296"/>
                  </a:lnTo>
                  <a:lnTo>
                    <a:pt x="2908" y="3199"/>
                  </a:lnTo>
                  <a:lnTo>
                    <a:pt x="3102" y="3005"/>
                  </a:lnTo>
                  <a:lnTo>
                    <a:pt x="3296" y="2714"/>
                  </a:lnTo>
                  <a:lnTo>
                    <a:pt x="3490" y="2423"/>
                  </a:lnTo>
                  <a:lnTo>
                    <a:pt x="3538" y="2084"/>
                  </a:lnTo>
                  <a:lnTo>
                    <a:pt x="3587" y="1696"/>
                  </a:lnTo>
                  <a:lnTo>
                    <a:pt x="3538" y="1357"/>
                  </a:lnTo>
                  <a:lnTo>
                    <a:pt x="3393" y="1066"/>
                  </a:lnTo>
                  <a:lnTo>
                    <a:pt x="3247" y="776"/>
                  </a:lnTo>
                  <a:lnTo>
                    <a:pt x="3054" y="533"/>
                  </a:lnTo>
                  <a:lnTo>
                    <a:pt x="2763" y="291"/>
                  </a:lnTo>
                  <a:lnTo>
                    <a:pt x="2472" y="146"/>
                  </a:lnTo>
                  <a:lnTo>
                    <a:pt x="2181" y="49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6"/>
            <p:cNvSpPr/>
            <p:nvPr/>
          </p:nvSpPr>
          <p:spPr>
            <a:xfrm>
              <a:off x="7635566" y="4159783"/>
              <a:ext cx="23029" cy="23029"/>
            </a:xfrm>
            <a:custGeom>
              <a:avLst/>
              <a:gdLst/>
              <a:ahLst/>
              <a:cxnLst/>
              <a:rect l="l" t="t" r="r" b="b"/>
              <a:pathLst>
                <a:path w="1019" h="1019" extrusionOk="0">
                  <a:moveTo>
                    <a:pt x="485" y="1"/>
                  </a:moveTo>
                  <a:lnTo>
                    <a:pt x="292" y="49"/>
                  </a:lnTo>
                  <a:lnTo>
                    <a:pt x="146" y="195"/>
                  </a:lnTo>
                  <a:lnTo>
                    <a:pt x="1" y="340"/>
                  </a:lnTo>
                  <a:lnTo>
                    <a:pt x="1" y="534"/>
                  </a:lnTo>
                  <a:lnTo>
                    <a:pt x="1" y="728"/>
                  </a:lnTo>
                  <a:lnTo>
                    <a:pt x="146" y="873"/>
                  </a:lnTo>
                  <a:lnTo>
                    <a:pt x="292" y="1018"/>
                  </a:lnTo>
                  <a:lnTo>
                    <a:pt x="679" y="1018"/>
                  </a:lnTo>
                  <a:lnTo>
                    <a:pt x="825" y="873"/>
                  </a:lnTo>
                  <a:lnTo>
                    <a:pt x="970" y="728"/>
                  </a:lnTo>
                  <a:lnTo>
                    <a:pt x="1019" y="534"/>
                  </a:lnTo>
                  <a:lnTo>
                    <a:pt x="970" y="340"/>
                  </a:lnTo>
                  <a:lnTo>
                    <a:pt x="825" y="195"/>
                  </a:lnTo>
                  <a:lnTo>
                    <a:pt x="679" y="49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603;p46">
            <a:extLst>
              <a:ext uri="{FF2B5EF4-FFF2-40B4-BE49-F238E27FC236}">
                <a16:creationId xmlns:a16="http://schemas.microsoft.com/office/drawing/2014/main" id="{5E85EE8B-9641-1B66-5046-7A22F2C2283F}"/>
              </a:ext>
            </a:extLst>
          </p:cNvPr>
          <p:cNvGrpSpPr/>
          <p:nvPr/>
        </p:nvGrpSpPr>
        <p:grpSpPr>
          <a:xfrm>
            <a:off x="7337295" y="937361"/>
            <a:ext cx="340672" cy="392133"/>
            <a:chOff x="1363817" y="3990012"/>
            <a:chExt cx="340672" cy="392133"/>
          </a:xfrm>
        </p:grpSpPr>
        <p:sp>
          <p:nvSpPr>
            <p:cNvPr id="7" name="Google Shape;604;p46">
              <a:extLst>
                <a:ext uri="{FF2B5EF4-FFF2-40B4-BE49-F238E27FC236}">
                  <a16:creationId xmlns:a16="http://schemas.microsoft.com/office/drawing/2014/main" id="{F2AA5B84-5C2D-9675-22EF-3EC55288C3FF}"/>
                </a:ext>
              </a:extLst>
            </p:cNvPr>
            <p:cNvSpPr/>
            <p:nvPr/>
          </p:nvSpPr>
          <p:spPr>
            <a:xfrm>
              <a:off x="1363817" y="3990012"/>
              <a:ext cx="177478" cy="392133"/>
            </a:xfrm>
            <a:custGeom>
              <a:avLst/>
              <a:gdLst/>
              <a:ahLst/>
              <a:cxnLst/>
              <a:rect l="l" t="t" r="r" b="b"/>
              <a:pathLst>
                <a:path w="7853" h="17351" extrusionOk="0">
                  <a:moveTo>
                    <a:pt x="3927" y="1018"/>
                  </a:moveTo>
                  <a:lnTo>
                    <a:pt x="4411" y="1067"/>
                  </a:lnTo>
                  <a:lnTo>
                    <a:pt x="4896" y="1212"/>
                  </a:lnTo>
                  <a:lnTo>
                    <a:pt x="5332" y="1455"/>
                  </a:lnTo>
                  <a:lnTo>
                    <a:pt x="5720" y="1745"/>
                  </a:lnTo>
                  <a:lnTo>
                    <a:pt x="6011" y="2133"/>
                  </a:lnTo>
                  <a:lnTo>
                    <a:pt x="6253" y="2569"/>
                  </a:lnTo>
                  <a:lnTo>
                    <a:pt x="6398" y="3054"/>
                  </a:lnTo>
                  <a:lnTo>
                    <a:pt x="6447" y="3539"/>
                  </a:lnTo>
                  <a:lnTo>
                    <a:pt x="6398" y="4072"/>
                  </a:lnTo>
                  <a:lnTo>
                    <a:pt x="6253" y="4556"/>
                  </a:lnTo>
                  <a:lnTo>
                    <a:pt x="6011" y="4992"/>
                  </a:lnTo>
                  <a:lnTo>
                    <a:pt x="5720" y="5332"/>
                  </a:lnTo>
                  <a:lnTo>
                    <a:pt x="5332" y="5671"/>
                  </a:lnTo>
                  <a:lnTo>
                    <a:pt x="4896" y="5913"/>
                  </a:lnTo>
                  <a:lnTo>
                    <a:pt x="4411" y="6059"/>
                  </a:lnTo>
                  <a:lnTo>
                    <a:pt x="3927" y="6107"/>
                  </a:lnTo>
                  <a:lnTo>
                    <a:pt x="3393" y="6059"/>
                  </a:lnTo>
                  <a:lnTo>
                    <a:pt x="2909" y="5913"/>
                  </a:lnTo>
                  <a:lnTo>
                    <a:pt x="2521" y="5671"/>
                  </a:lnTo>
                  <a:lnTo>
                    <a:pt x="2133" y="5332"/>
                  </a:lnTo>
                  <a:lnTo>
                    <a:pt x="1794" y="4992"/>
                  </a:lnTo>
                  <a:lnTo>
                    <a:pt x="1600" y="4556"/>
                  </a:lnTo>
                  <a:lnTo>
                    <a:pt x="1406" y="4072"/>
                  </a:lnTo>
                  <a:lnTo>
                    <a:pt x="1358" y="3539"/>
                  </a:lnTo>
                  <a:lnTo>
                    <a:pt x="1406" y="3054"/>
                  </a:lnTo>
                  <a:lnTo>
                    <a:pt x="1600" y="2569"/>
                  </a:lnTo>
                  <a:lnTo>
                    <a:pt x="1794" y="2133"/>
                  </a:lnTo>
                  <a:lnTo>
                    <a:pt x="2133" y="1745"/>
                  </a:lnTo>
                  <a:lnTo>
                    <a:pt x="2521" y="1455"/>
                  </a:lnTo>
                  <a:lnTo>
                    <a:pt x="2909" y="1212"/>
                  </a:lnTo>
                  <a:lnTo>
                    <a:pt x="3393" y="1067"/>
                  </a:lnTo>
                  <a:lnTo>
                    <a:pt x="3927" y="1018"/>
                  </a:lnTo>
                  <a:close/>
                  <a:moveTo>
                    <a:pt x="2327" y="8870"/>
                  </a:moveTo>
                  <a:lnTo>
                    <a:pt x="2521" y="8918"/>
                  </a:lnTo>
                  <a:lnTo>
                    <a:pt x="2715" y="8967"/>
                  </a:lnTo>
                  <a:lnTo>
                    <a:pt x="2909" y="9064"/>
                  </a:lnTo>
                  <a:lnTo>
                    <a:pt x="3054" y="9160"/>
                  </a:lnTo>
                  <a:lnTo>
                    <a:pt x="3200" y="9306"/>
                  </a:lnTo>
                  <a:lnTo>
                    <a:pt x="3296" y="9500"/>
                  </a:lnTo>
                  <a:lnTo>
                    <a:pt x="3393" y="9694"/>
                  </a:lnTo>
                  <a:lnTo>
                    <a:pt x="3393" y="9887"/>
                  </a:lnTo>
                  <a:lnTo>
                    <a:pt x="1891" y="9887"/>
                  </a:lnTo>
                  <a:lnTo>
                    <a:pt x="1697" y="9790"/>
                  </a:lnTo>
                  <a:lnTo>
                    <a:pt x="1552" y="9742"/>
                  </a:lnTo>
                  <a:lnTo>
                    <a:pt x="1358" y="9597"/>
                  </a:lnTo>
                  <a:lnTo>
                    <a:pt x="1261" y="9451"/>
                  </a:lnTo>
                  <a:lnTo>
                    <a:pt x="1164" y="9257"/>
                  </a:lnTo>
                  <a:lnTo>
                    <a:pt x="1067" y="9064"/>
                  </a:lnTo>
                  <a:lnTo>
                    <a:pt x="1019" y="8870"/>
                  </a:lnTo>
                  <a:close/>
                  <a:moveTo>
                    <a:pt x="6786" y="8870"/>
                  </a:moveTo>
                  <a:lnTo>
                    <a:pt x="6737" y="9064"/>
                  </a:lnTo>
                  <a:lnTo>
                    <a:pt x="6689" y="9257"/>
                  </a:lnTo>
                  <a:lnTo>
                    <a:pt x="6592" y="9451"/>
                  </a:lnTo>
                  <a:lnTo>
                    <a:pt x="6447" y="9597"/>
                  </a:lnTo>
                  <a:lnTo>
                    <a:pt x="6301" y="9742"/>
                  </a:lnTo>
                  <a:lnTo>
                    <a:pt x="6107" y="9790"/>
                  </a:lnTo>
                  <a:lnTo>
                    <a:pt x="5914" y="9887"/>
                  </a:lnTo>
                  <a:lnTo>
                    <a:pt x="4411" y="9887"/>
                  </a:lnTo>
                  <a:lnTo>
                    <a:pt x="4460" y="9694"/>
                  </a:lnTo>
                  <a:lnTo>
                    <a:pt x="4508" y="9500"/>
                  </a:lnTo>
                  <a:lnTo>
                    <a:pt x="4653" y="9306"/>
                  </a:lnTo>
                  <a:lnTo>
                    <a:pt x="4750" y="9160"/>
                  </a:lnTo>
                  <a:lnTo>
                    <a:pt x="4944" y="9064"/>
                  </a:lnTo>
                  <a:lnTo>
                    <a:pt x="5090" y="8967"/>
                  </a:lnTo>
                  <a:lnTo>
                    <a:pt x="5284" y="8918"/>
                  </a:lnTo>
                  <a:lnTo>
                    <a:pt x="5526" y="8870"/>
                  </a:lnTo>
                  <a:close/>
                  <a:moveTo>
                    <a:pt x="6301" y="12941"/>
                  </a:moveTo>
                  <a:lnTo>
                    <a:pt x="5768" y="16333"/>
                  </a:lnTo>
                  <a:lnTo>
                    <a:pt x="2036" y="16333"/>
                  </a:lnTo>
                  <a:lnTo>
                    <a:pt x="1552" y="12941"/>
                  </a:lnTo>
                  <a:close/>
                  <a:moveTo>
                    <a:pt x="3539" y="1"/>
                  </a:moveTo>
                  <a:lnTo>
                    <a:pt x="3200" y="49"/>
                  </a:lnTo>
                  <a:lnTo>
                    <a:pt x="2860" y="146"/>
                  </a:lnTo>
                  <a:lnTo>
                    <a:pt x="2521" y="291"/>
                  </a:lnTo>
                  <a:lnTo>
                    <a:pt x="2230" y="437"/>
                  </a:lnTo>
                  <a:lnTo>
                    <a:pt x="1939" y="631"/>
                  </a:lnTo>
                  <a:lnTo>
                    <a:pt x="1649" y="825"/>
                  </a:lnTo>
                  <a:lnTo>
                    <a:pt x="1406" y="1067"/>
                  </a:lnTo>
                  <a:lnTo>
                    <a:pt x="1164" y="1309"/>
                  </a:lnTo>
                  <a:lnTo>
                    <a:pt x="970" y="1551"/>
                  </a:lnTo>
                  <a:lnTo>
                    <a:pt x="776" y="1842"/>
                  </a:lnTo>
                  <a:lnTo>
                    <a:pt x="631" y="2182"/>
                  </a:lnTo>
                  <a:lnTo>
                    <a:pt x="534" y="2521"/>
                  </a:lnTo>
                  <a:lnTo>
                    <a:pt x="437" y="2860"/>
                  </a:lnTo>
                  <a:lnTo>
                    <a:pt x="389" y="3199"/>
                  </a:lnTo>
                  <a:lnTo>
                    <a:pt x="340" y="3539"/>
                  </a:lnTo>
                  <a:lnTo>
                    <a:pt x="389" y="3878"/>
                  </a:lnTo>
                  <a:lnTo>
                    <a:pt x="437" y="4217"/>
                  </a:lnTo>
                  <a:lnTo>
                    <a:pt x="485" y="4508"/>
                  </a:lnTo>
                  <a:lnTo>
                    <a:pt x="582" y="4847"/>
                  </a:lnTo>
                  <a:lnTo>
                    <a:pt x="873" y="5380"/>
                  </a:lnTo>
                  <a:lnTo>
                    <a:pt x="1261" y="5913"/>
                  </a:lnTo>
                  <a:lnTo>
                    <a:pt x="1697" y="6349"/>
                  </a:lnTo>
                  <a:lnTo>
                    <a:pt x="2230" y="6689"/>
                  </a:lnTo>
                  <a:lnTo>
                    <a:pt x="2763" y="6931"/>
                  </a:lnTo>
                  <a:lnTo>
                    <a:pt x="3103" y="7028"/>
                  </a:lnTo>
                  <a:lnTo>
                    <a:pt x="3393" y="7076"/>
                  </a:lnTo>
                  <a:lnTo>
                    <a:pt x="3393" y="8143"/>
                  </a:lnTo>
                  <a:lnTo>
                    <a:pt x="3151" y="8046"/>
                  </a:lnTo>
                  <a:lnTo>
                    <a:pt x="2909" y="7949"/>
                  </a:lnTo>
                  <a:lnTo>
                    <a:pt x="2618" y="7900"/>
                  </a:lnTo>
                  <a:lnTo>
                    <a:pt x="2327" y="7852"/>
                  </a:lnTo>
                  <a:lnTo>
                    <a:pt x="534" y="7852"/>
                  </a:lnTo>
                  <a:lnTo>
                    <a:pt x="340" y="7900"/>
                  </a:lnTo>
                  <a:lnTo>
                    <a:pt x="146" y="7997"/>
                  </a:lnTo>
                  <a:lnTo>
                    <a:pt x="49" y="8191"/>
                  </a:lnTo>
                  <a:lnTo>
                    <a:pt x="1" y="8385"/>
                  </a:lnTo>
                  <a:lnTo>
                    <a:pt x="1" y="8821"/>
                  </a:lnTo>
                  <a:lnTo>
                    <a:pt x="49" y="9209"/>
                  </a:lnTo>
                  <a:lnTo>
                    <a:pt x="195" y="9645"/>
                  </a:lnTo>
                  <a:lnTo>
                    <a:pt x="389" y="9984"/>
                  </a:lnTo>
                  <a:lnTo>
                    <a:pt x="631" y="10275"/>
                  </a:lnTo>
                  <a:lnTo>
                    <a:pt x="970" y="10566"/>
                  </a:lnTo>
                  <a:lnTo>
                    <a:pt x="1309" y="10760"/>
                  </a:lnTo>
                  <a:lnTo>
                    <a:pt x="1697" y="10857"/>
                  </a:lnTo>
                  <a:lnTo>
                    <a:pt x="2133" y="10905"/>
                  </a:lnTo>
                  <a:lnTo>
                    <a:pt x="3393" y="10905"/>
                  </a:lnTo>
                  <a:lnTo>
                    <a:pt x="3393" y="11923"/>
                  </a:lnTo>
                  <a:lnTo>
                    <a:pt x="922" y="11923"/>
                  </a:lnTo>
                  <a:lnTo>
                    <a:pt x="728" y="11971"/>
                  </a:lnTo>
                  <a:lnTo>
                    <a:pt x="534" y="12117"/>
                  </a:lnTo>
                  <a:lnTo>
                    <a:pt x="437" y="12311"/>
                  </a:lnTo>
                  <a:lnTo>
                    <a:pt x="437" y="12505"/>
                  </a:lnTo>
                  <a:lnTo>
                    <a:pt x="1019" y="16333"/>
                  </a:lnTo>
                  <a:lnTo>
                    <a:pt x="485" y="16333"/>
                  </a:lnTo>
                  <a:lnTo>
                    <a:pt x="292" y="16382"/>
                  </a:lnTo>
                  <a:lnTo>
                    <a:pt x="146" y="16479"/>
                  </a:lnTo>
                  <a:lnTo>
                    <a:pt x="49" y="16624"/>
                  </a:lnTo>
                  <a:lnTo>
                    <a:pt x="1" y="16818"/>
                  </a:lnTo>
                  <a:lnTo>
                    <a:pt x="49" y="17012"/>
                  </a:lnTo>
                  <a:lnTo>
                    <a:pt x="146" y="17206"/>
                  </a:lnTo>
                  <a:lnTo>
                    <a:pt x="292" y="17303"/>
                  </a:lnTo>
                  <a:lnTo>
                    <a:pt x="485" y="17351"/>
                  </a:lnTo>
                  <a:lnTo>
                    <a:pt x="7319" y="17351"/>
                  </a:lnTo>
                  <a:lnTo>
                    <a:pt x="7513" y="17303"/>
                  </a:lnTo>
                  <a:lnTo>
                    <a:pt x="7707" y="17206"/>
                  </a:lnTo>
                  <a:lnTo>
                    <a:pt x="7804" y="17012"/>
                  </a:lnTo>
                  <a:lnTo>
                    <a:pt x="7852" y="16818"/>
                  </a:lnTo>
                  <a:lnTo>
                    <a:pt x="7804" y="16624"/>
                  </a:lnTo>
                  <a:lnTo>
                    <a:pt x="7707" y="16479"/>
                  </a:lnTo>
                  <a:lnTo>
                    <a:pt x="7513" y="16382"/>
                  </a:lnTo>
                  <a:lnTo>
                    <a:pt x="7319" y="16333"/>
                  </a:lnTo>
                  <a:lnTo>
                    <a:pt x="6834" y="16333"/>
                  </a:lnTo>
                  <a:lnTo>
                    <a:pt x="7416" y="12505"/>
                  </a:lnTo>
                  <a:lnTo>
                    <a:pt x="7368" y="12311"/>
                  </a:lnTo>
                  <a:lnTo>
                    <a:pt x="7271" y="12117"/>
                  </a:lnTo>
                  <a:lnTo>
                    <a:pt x="7125" y="11971"/>
                  </a:lnTo>
                  <a:lnTo>
                    <a:pt x="6883" y="11923"/>
                  </a:lnTo>
                  <a:lnTo>
                    <a:pt x="4411" y="11923"/>
                  </a:lnTo>
                  <a:lnTo>
                    <a:pt x="4411" y="10905"/>
                  </a:lnTo>
                  <a:lnTo>
                    <a:pt x="5720" y="10905"/>
                  </a:lnTo>
                  <a:lnTo>
                    <a:pt x="6156" y="10857"/>
                  </a:lnTo>
                  <a:lnTo>
                    <a:pt x="6544" y="10760"/>
                  </a:lnTo>
                  <a:lnTo>
                    <a:pt x="6883" y="10566"/>
                  </a:lnTo>
                  <a:lnTo>
                    <a:pt x="7174" y="10275"/>
                  </a:lnTo>
                  <a:lnTo>
                    <a:pt x="7464" y="9984"/>
                  </a:lnTo>
                  <a:lnTo>
                    <a:pt x="7658" y="9645"/>
                  </a:lnTo>
                  <a:lnTo>
                    <a:pt x="7755" y="9209"/>
                  </a:lnTo>
                  <a:lnTo>
                    <a:pt x="7804" y="8821"/>
                  </a:lnTo>
                  <a:lnTo>
                    <a:pt x="7804" y="8385"/>
                  </a:lnTo>
                  <a:lnTo>
                    <a:pt x="7755" y="8191"/>
                  </a:lnTo>
                  <a:lnTo>
                    <a:pt x="7658" y="7997"/>
                  </a:lnTo>
                  <a:lnTo>
                    <a:pt x="7513" y="7900"/>
                  </a:lnTo>
                  <a:lnTo>
                    <a:pt x="7319" y="7852"/>
                  </a:lnTo>
                  <a:lnTo>
                    <a:pt x="5526" y="7852"/>
                  </a:lnTo>
                  <a:lnTo>
                    <a:pt x="5235" y="7900"/>
                  </a:lnTo>
                  <a:lnTo>
                    <a:pt x="4944" y="7949"/>
                  </a:lnTo>
                  <a:lnTo>
                    <a:pt x="4653" y="8046"/>
                  </a:lnTo>
                  <a:lnTo>
                    <a:pt x="4411" y="8143"/>
                  </a:lnTo>
                  <a:lnTo>
                    <a:pt x="4411" y="7076"/>
                  </a:lnTo>
                  <a:lnTo>
                    <a:pt x="4750" y="7028"/>
                  </a:lnTo>
                  <a:lnTo>
                    <a:pt x="5041" y="6931"/>
                  </a:lnTo>
                  <a:lnTo>
                    <a:pt x="5623" y="6689"/>
                  </a:lnTo>
                  <a:lnTo>
                    <a:pt x="6156" y="6349"/>
                  </a:lnTo>
                  <a:lnTo>
                    <a:pt x="6592" y="5913"/>
                  </a:lnTo>
                  <a:lnTo>
                    <a:pt x="6980" y="5380"/>
                  </a:lnTo>
                  <a:lnTo>
                    <a:pt x="7222" y="4847"/>
                  </a:lnTo>
                  <a:lnTo>
                    <a:pt x="7319" y="4508"/>
                  </a:lnTo>
                  <a:lnTo>
                    <a:pt x="7416" y="4217"/>
                  </a:lnTo>
                  <a:lnTo>
                    <a:pt x="7464" y="3878"/>
                  </a:lnTo>
                  <a:lnTo>
                    <a:pt x="7464" y="3539"/>
                  </a:lnTo>
                  <a:lnTo>
                    <a:pt x="7464" y="3199"/>
                  </a:lnTo>
                  <a:lnTo>
                    <a:pt x="7416" y="2860"/>
                  </a:lnTo>
                  <a:lnTo>
                    <a:pt x="7319" y="2521"/>
                  </a:lnTo>
                  <a:lnTo>
                    <a:pt x="7174" y="2182"/>
                  </a:lnTo>
                  <a:lnTo>
                    <a:pt x="7028" y="1842"/>
                  </a:lnTo>
                  <a:lnTo>
                    <a:pt x="6883" y="1551"/>
                  </a:lnTo>
                  <a:lnTo>
                    <a:pt x="6641" y="1309"/>
                  </a:lnTo>
                  <a:lnTo>
                    <a:pt x="6447" y="1067"/>
                  </a:lnTo>
                  <a:lnTo>
                    <a:pt x="6156" y="825"/>
                  </a:lnTo>
                  <a:lnTo>
                    <a:pt x="5914" y="631"/>
                  </a:lnTo>
                  <a:lnTo>
                    <a:pt x="5623" y="437"/>
                  </a:lnTo>
                  <a:lnTo>
                    <a:pt x="5284" y="291"/>
                  </a:lnTo>
                  <a:lnTo>
                    <a:pt x="4993" y="146"/>
                  </a:lnTo>
                  <a:lnTo>
                    <a:pt x="4653" y="49"/>
                  </a:lnTo>
                  <a:lnTo>
                    <a:pt x="42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05;p46">
              <a:extLst>
                <a:ext uri="{FF2B5EF4-FFF2-40B4-BE49-F238E27FC236}">
                  <a16:creationId xmlns:a16="http://schemas.microsoft.com/office/drawing/2014/main" id="{E5D63CE5-0201-3E59-61A9-DAEF6EAFDDF0}"/>
                </a:ext>
              </a:extLst>
            </p:cNvPr>
            <p:cNvSpPr/>
            <p:nvPr/>
          </p:nvSpPr>
          <p:spPr>
            <a:xfrm>
              <a:off x="1417492" y="4036026"/>
              <a:ext cx="69020" cy="69020"/>
            </a:xfrm>
            <a:custGeom>
              <a:avLst/>
              <a:gdLst/>
              <a:ahLst/>
              <a:cxnLst/>
              <a:rect l="l" t="t" r="r" b="b"/>
              <a:pathLst>
                <a:path w="3054" h="3054" extrusionOk="0">
                  <a:moveTo>
                    <a:pt x="1552" y="1018"/>
                  </a:moveTo>
                  <a:lnTo>
                    <a:pt x="1745" y="1066"/>
                  </a:lnTo>
                  <a:lnTo>
                    <a:pt x="1891" y="1163"/>
                  </a:lnTo>
                  <a:lnTo>
                    <a:pt x="1988" y="1309"/>
                  </a:lnTo>
                  <a:lnTo>
                    <a:pt x="2036" y="1503"/>
                  </a:lnTo>
                  <a:lnTo>
                    <a:pt x="1988" y="1696"/>
                  </a:lnTo>
                  <a:lnTo>
                    <a:pt x="1891" y="1890"/>
                  </a:lnTo>
                  <a:lnTo>
                    <a:pt x="1745" y="1987"/>
                  </a:lnTo>
                  <a:lnTo>
                    <a:pt x="1552" y="2036"/>
                  </a:lnTo>
                  <a:lnTo>
                    <a:pt x="1358" y="1987"/>
                  </a:lnTo>
                  <a:lnTo>
                    <a:pt x="1164" y="1890"/>
                  </a:lnTo>
                  <a:lnTo>
                    <a:pt x="1067" y="1696"/>
                  </a:lnTo>
                  <a:lnTo>
                    <a:pt x="1018" y="1503"/>
                  </a:lnTo>
                  <a:lnTo>
                    <a:pt x="1067" y="1309"/>
                  </a:lnTo>
                  <a:lnTo>
                    <a:pt x="1164" y="1163"/>
                  </a:lnTo>
                  <a:lnTo>
                    <a:pt x="1358" y="1066"/>
                  </a:lnTo>
                  <a:lnTo>
                    <a:pt x="1552" y="1018"/>
                  </a:lnTo>
                  <a:close/>
                  <a:moveTo>
                    <a:pt x="1552" y="0"/>
                  </a:moveTo>
                  <a:lnTo>
                    <a:pt x="1212" y="49"/>
                  </a:lnTo>
                  <a:lnTo>
                    <a:pt x="970" y="97"/>
                  </a:lnTo>
                  <a:lnTo>
                    <a:pt x="679" y="242"/>
                  </a:lnTo>
                  <a:lnTo>
                    <a:pt x="485" y="436"/>
                  </a:lnTo>
                  <a:lnTo>
                    <a:pt x="291" y="679"/>
                  </a:lnTo>
                  <a:lnTo>
                    <a:pt x="146" y="921"/>
                  </a:lnTo>
                  <a:lnTo>
                    <a:pt x="49" y="1212"/>
                  </a:lnTo>
                  <a:lnTo>
                    <a:pt x="1" y="1503"/>
                  </a:lnTo>
                  <a:lnTo>
                    <a:pt x="49" y="1842"/>
                  </a:lnTo>
                  <a:lnTo>
                    <a:pt x="146" y="2133"/>
                  </a:lnTo>
                  <a:lnTo>
                    <a:pt x="291" y="2375"/>
                  </a:lnTo>
                  <a:lnTo>
                    <a:pt x="485" y="2617"/>
                  </a:lnTo>
                  <a:lnTo>
                    <a:pt x="679" y="2763"/>
                  </a:lnTo>
                  <a:lnTo>
                    <a:pt x="970" y="2908"/>
                  </a:lnTo>
                  <a:lnTo>
                    <a:pt x="1212" y="3005"/>
                  </a:lnTo>
                  <a:lnTo>
                    <a:pt x="1552" y="3053"/>
                  </a:lnTo>
                  <a:lnTo>
                    <a:pt x="1842" y="3005"/>
                  </a:lnTo>
                  <a:lnTo>
                    <a:pt x="2133" y="2908"/>
                  </a:lnTo>
                  <a:lnTo>
                    <a:pt x="2375" y="2763"/>
                  </a:lnTo>
                  <a:lnTo>
                    <a:pt x="2618" y="2617"/>
                  </a:lnTo>
                  <a:lnTo>
                    <a:pt x="2812" y="2375"/>
                  </a:lnTo>
                  <a:lnTo>
                    <a:pt x="2957" y="2133"/>
                  </a:lnTo>
                  <a:lnTo>
                    <a:pt x="3054" y="1842"/>
                  </a:lnTo>
                  <a:lnTo>
                    <a:pt x="3054" y="1503"/>
                  </a:lnTo>
                  <a:lnTo>
                    <a:pt x="3054" y="1212"/>
                  </a:lnTo>
                  <a:lnTo>
                    <a:pt x="2957" y="921"/>
                  </a:lnTo>
                  <a:lnTo>
                    <a:pt x="2812" y="679"/>
                  </a:lnTo>
                  <a:lnTo>
                    <a:pt x="2618" y="436"/>
                  </a:lnTo>
                  <a:lnTo>
                    <a:pt x="2375" y="242"/>
                  </a:lnTo>
                  <a:lnTo>
                    <a:pt x="2133" y="97"/>
                  </a:lnTo>
                  <a:lnTo>
                    <a:pt x="1842" y="49"/>
                  </a:lnTo>
                  <a:lnTo>
                    <a:pt x="15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6;p46">
              <a:extLst>
                <a:ext uri="{FF2B5EF4-FFF2-40B4-BE49-F238E27FC236}">
                  <a16:creationId xmlns:a16="http://schemas.microsoft.com/office/drawing/2014/main" id="{03896D94-E2C4-4AE4-202C-2D7AF6DBD23D}"/>
                </a:ext>
              </a:extLst>
            </p:cNvPr>
            <p:cNvSpPr/>
            <p:nvPr/>
          </p:nvSpPr>
          <p:spPr>
            <a:xfrm>
              <a:off x="1556595" y="3990012"/>
              <a:ext cx="147894" cy="171986"/>
            </a:xfrm>
            <a:custGeom>
              <a:avLst/>
              <a:gdLst/>
              <a:ahLst/>
              <a:cxnLst/>
              <a:rect l="l" t="t" r="r" b="b"/>
              <a:pathLst>
                <a:path w="6544" h="7610" extrusionOk="0">
                  <a:moveTo>
                    <a:pt x="3248" y="1212"/>
                  </a:moveTo>
                  <a:lnTo>
                    <a:pt x="4799" y="2763"/>
                  </a:lnTo>
                  <a:lnTo>
                    <a:pt x="4266" y="2763"/>
                  </a:lnTo>
                  <a:lnTo>
                    <a:pt x="4072" y="2812"/>
                  </a:lnTo>
                  <a:lnTo>
                    <a:pt x="3926" y="2908"/>
                  </a:lnTo>
                  <a:lnTo>
                    <a:pt x="3829" y="3054"/>
                  </a:lnTo>
                  <a:lnTo>
                    <a:pt x="3781" y="3248"/>
                  </a:lnTo>
                  <a:lnTo>
                    <a:pt x="3781" y="6592"/>
                  </a:lnTo>
                  <a:lnTo>
                    <a:pt x="2763" y="6592"/>
                  </a:lnTo>
                  <a:lnTo>
                    <a:pt x="2763" y="3248"/>
                  </a:lnTo>
                  <a:lnTo>
                    <a:pt x="2715" y="3054"/>
                  </a:lnTo>
                  <a:lnTo>
                    <a:pt x="2618" y="2908"/>
                  </a:lnTo>
                  <a:lnTo>
                    <a:pt x="2472" y="2812"/>
                  </a:lnTo>
                  <a:lnTo>
                    <a:pt x="2230" y="2763"/>
                  </a:lnTo>
                  <a:lnTo>
                    <a:pt x="1745" y="2763"/>
                  </a:lnTo>
                  <a:lnTo>
                    <a:pt x="3248" y="1212"/>
                  </a:lnTo>
                  <a:close/>
                  <a:moveTo>
                    <a:pt x="3248" y="1"/>
                  </a:moveTo>
                  <a:lnTo>
                    <a:pt x="3054" y="49"/>
                  </a:lnTo>
                  <a:lnTo>
                    <a:pt x="2909" y="146"/>
                  </a:lnTo>
                  <a:lnTo>
                    <a:pt x="146" y="2908"/>
                  </a:lnTo>
                  <a:lnTo>
                    <a:pt x="49" y="3005"/>
                  </a:lnTo>
                  <a:lnTo>
                    <a:pt x="1" y="3151"/>
                  </a:lnTo>
                  <a:lnTo>
                    <a:pt x="1" y="3296"/>
                  </a:lnTo>
                  <a:lnTo>
                    <a:pt x="49" y="3442"/>
                  </a:lnTo>
                  <a:lnTo>
                    <a:pt x="98" y="3587"/>
                  </a:lnTo>
                  <a:lnTo>
                    <a:pt x="243" y="3684"/>
                  </a:lnTo>
                  <a:lnTo>
                    <a:pt x="340" y="3732"/>
                  </a:lnTo>
                  <a:lnTo>
                    <a:pt x="534" y="3781"/>
                  </a:lnTo>
                  <a:lnTo>
                    <a:pt x="1745" y="3781"/>
                  </a:lnTo>
                  <a:lnTo>
                    <a:pt x="1745" y="7125"/>
                  </a:lnTo>
                  <a:lnTo>
                    <a:pt x="1794" y="7319"/>
                  </a:lnTo>
                  <a:lnTo>
                    <a:pt x="1891" y="7464"/>
                  </a:lnTo>
                  <a:lnTo>
                    <a:pt x="2036" y="7561"/>
                  </a:lnTo>
                  <a:lnTo>
                    <a:pt x="2230" y="7610"/>
                  </a:lnTo>
                  <a:lnTo>
                    <a:pt x="4266" y="7610"/>
                  </a:lnTo>
                  <a:lnTo>
                    <a:pt x="4459" y="7561"/>
                  </a:lnTo>
                  <a:lnTo>
                    <a:pt x="4653" y="7464"/>
                  </a:lnTo>
                  <a:lnTo>
                    <a:pt x="4750" y="7319"/>
                  </a:lnTo>
                  <a:lnTo>
                    <a:pt x="4799" y="7125"/>
                  </a:lnTo>
                  <a:lnTo>
                    <a:pt x="4799" y="3781"/>
                  </a:lnTo>
                  <a:lnTo>
                    <a:pt x="6010" y="3781"/>
                  </a:lnTo>
                  <a:lnTo>
                    <a:pt x="6156" y="3732"/>
                  </a:lnTo>
                  <a:lnTo>
                    <a:pt x="6301" y="3684"/>
                  </a:lnTo>
                  <a:lnTo>
                    <a:pt x="6398" y="3587"/>
                  </a:lnTo>
                  <a:lnTo>
                    <a:pt x="6495" y="3442"/>
                  </a:lnTo>
                  <a:lnTo>
                    <a:pt x="6543" y="3296"/>
                  </a:lnTo>
                  <a:lnTo>
                    <a:pt x="6543" y="3151"/>
                  </a:lnTo>
                  <a:lnTo>
                    <a:pt x="6447" y="3005"/>
                  </a:lnTo>
                  <a:lnTo>
                    <a:pt x="6398" y="2908"/>
                  </a:lnTo>
                  <a:lnTo>
                    <a:pt x="3636" y="146"/>
                  </a:lnTo>
                  <a:lnTo>
                    <a:pt x="3442" y="49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07;p46">
              <a:extLst>
                <a:ext uri="{FF2B5EF4-FFF2-40B4-BE49-F238E27FC236}">
                  <a16:creationId xmlns:a16="http://schemas.microsoft.com/office/drawing/2014/main" id="{E9B9C719-0618-3F30-3881-D7E0AEB54046}"/>
                </a:ext>
              </a:extLst>
            </p:cNvPr>
            <p:cNvSpPr/>
            <p:nvPr/>
          </p:nvSpPr>
          <p:spPr>
            <a:xfrm>
              <a:off x="1596032" y="4184982"/>
              <a:ext cx="69020" cy="95304"/>
            </a:xfrm>
            <a:custGeom>
              <a:avLst/>
              <a:gdLst/>
              <a:ahLst/>
              <a:cxnLst/>
              <a:rect l="l" t="t" r="r" b="b"/>
              <a:pathLst>
                <a:path w="3054" h="4217" extrusionOk="0">
                  <a:moveTo>
                    <a:pt x="2036" y="1018"/>
                  </a:moveTo>
                  <a:lnTo>
                    <a:pt x="2036" y="3199"/>
                  </a:lnTo>
                  <a:lnTo>
                    <a:pt x="1018" y="3199"/>
                  </a:lnTo>
                  <a:lnTo>
                    <a:pt x="1018" y="1018"/>
                  </a:lnTo>
                  <a:close/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0" y="533"/>
                  </a:lnTo>
                  <a:lnTo>
                    <a:pt x="0" y="3684"/>
                  </a:lnTo>
                  <a:lnTo>
                    <a:pt x="49" y="3878"/>
                  </a:lnTo>
                  <a:lnTo>
                    <a:pt x="146" y="4023"/>
                  </a:lnTo>
                  <a:lnTo>
                    <a:pt x="291" y="4168"/>
                  </a:lnTo>
                  <a:lnTo>
                    <a:pt x="485" y="4217"/>
                  </a:lnTo>
                  <a:lnTo>
                    <a:pt x="2521" y="4217"/>
                  </a:lnTo>
                  <a:lnTo>
                    <a:pt x="2714" y="4168"/>
                  </a:lnTo>
                  <a:lnTo>
                    <a:pt x="2908" y="4023"/>
                  </a:lnTo>
                  <a:lnTo>
                    <a:pt x="3005" y="3878"/>
                  </a:lnTo>
                  <a:lnTo>
                    <a:pt x="3054" y="3684"/>
                  </a:lnTo>
                  <a:lnTo>
                    <a:pt x="3054" y="533"/>
                  </a:lnTo>
                  <a:lnTo>
                    <a:pt x="3005" y="340"/>
                  </a:lnTo>
                  <a:lnTo>
                    <a:pt x="2908" y="146"/>
                  </a:lnTo>
                  <a:lnTo>
                    <a:pt x="2714" y="49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8;p46">
              <a:extLst>
                <a:ext uri="{FF2B5EF4-FFF2-40B4-BE49-F238E27FC236}">
                  <a16:creationId xmlns:a16="http://schemas.microsoft.com/office/drawing/2014/main" id="{68ADB2B6-04C5-888D-1B1E-FAF1311430C6}"/>
                </a:ext>
              </a:extLst>
            </p:cNvPr>
            <p:cNvSpPr/>
            <p:nvPr/>
          </p:nvSpPr>
          <p:spPr>
            <a:xfrm>
              <a:off x="1596032" y="4302186"/>
              <a:ext cx="69020" cy="79959"/>
            </a:xfrm>
            <a:custGeom>
              <a:avLst/>
              <a:gdLst/>
              <a:ahLst/>
              <a:cxnLst/>
              <a:rect l="l" t="t" r="r" b="b"/>
              <a:pathLst>
                <a:path w="3054" h="3538" extrusionOk="0">
                  <a:moveTo>
                    <a:pt x="2036" y="1018"/>
                  </a:moveTo>
                  <a:lnTo>
                    <a:pt x="2036" y="2520"/>
                  </a:lnTo>
                  <a:lnTo>
                    <a:pt x="1018" y="2520"/>
                  </a:lnTo>
                  <a:lnTo>
                    <a:pt x="1018" y="1018"/>
                  </a:lnTo>
                  <a:close/>
                  <a:moveTo>
                    <a:pt x="485" y="0"/>
                  </a:moveTo>
                  <a:lnTo>
                    <a:pt x="291" y="49"/>
                  </a:lnTo>
                  <a:lnTo>
                    <a:pt x="146" y="194"/>
                  </a:lnTo>
                  <a:lnTo>
                    <a:pt x="49" y="339"/>
                  </a:lnTo>
                  <a:lnTo>
                    <a:pt x="0" y="533"/>
                  </a:lnTo>
                  <a:lnTo>
                    <a:pt x="0" y="3005"/>
                  </a:lnTo>
                  <a:lnTo>
                    <a:pt x="49" y="3199"/>
                  </a:lnTo>
                  <a:lnTo>
                    <a:pt x="146" y="3393"/>
                  </a:lnTo>
                  <a:lnTo>
                    <a:pt x="291" y="3490"/>
                  </a:lnTo>
                  <a:lnTo>
                    <a:pt x="485" y="3538"/>
                  </a:lnTo>
                  <a:lnTo>
                    <a:pt x="2521" y="3538"/>
                  </a:lnTo>
                  <a:lnTo>
                    <a:pt x="2714" y="3490"/>
                  </a:lnTo>
                  <a:lnTo>
                    <a:pt x="2908" y="3393"/>
                  </a:lnTo>
                  <a:lnTo>
                    <a:pt x="3005" y="3199"/>
                  </a:lnTo>
                  <a:lnTo>
                    <a:pt x="3054" y="3005"/>
                  </a:lnTo>
                  <a:lnTo>
                    <a:pt x="3054" y="533"/>
                  </a:lnTo>
                  <a:lnTo>
                    <a:pt x="3005" y="339"/>
                  </a:lnTo>
                  <a:lnTo>
                    <a:pt x="2908" y="194"/>
                  </a:lnTo>
                  <a:lnTo>
                    <a:pt x="2714" y="49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570;p46">
            <a:extLst>
              <a:ext uri="{FF2B5EF4-FFF2-40B4-BE49-F238E27FC236}">
                <a16:creationId xmlns:a16="http://schemas.microsoft.com/office/drawing/2014/main" id="{AB60F6D3-431F-9A76-2CFE-C84D6AE310A8}"/>
              </a:ext>
            </a:extLst>
          </p:cNvPr>
          <p:cNvSpPr txBox="1">
            <a:spLocks/>
          </p:cNvSpPr>
          <p:nvPr/>
        </p:nvSpPr>
        <p:spPr>
          <a:xfrm>
            <a:off x="5751388" y="2706535"/>
            <a:ext cx="3171814" cy="2039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C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hosen for their versatility and proven track record in handling classification tasks effectively</a:t>
            </a:r>
            <a:endParaRPr lang="en-US" dirty="0">
              <a:solidFill>
                <a:srgbClr val="0D0D0D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887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6"/>
          <p:cNvSpPr txBox="1">
            <a:spLocks noGrp="1"/>
          </p:cNvSpPr>
          <p:nvPr>
            <p:ph type="title"/>
          </p:nvPr>
        </p:nvSpPr>
        <p:spPr>
          <a:xfrm>
            <a:off x="186164" y="123059"/>
            <a:ext cx="84565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Implementing and Evaluating ML Models</a:t>
            </a:r>
            <a:endParaRPr sz="3000" dirty="0"/>
          </a:p>
        </p:txBody>
      </p:sp>
      <p:sp>
        <p:nvSpPr>
          <p:cNvPr id="570" name="Google Shape;570;p46"/>
          <p:cNvSpPr txBox="1">
            <a:spLocks noGrp="1"/>
          </p:cNvSpPr>
          <p:nvPr>
            <p:ph type="subTitle" idx="1"/>
          </p:nvPr>
        </p:nvSpPr>
        <p:spPr>
          <a:xfrm>
            <a:off x="2806202" y="2117134"/>
            <a:ext cx="3216456" cy="275739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Applied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several metrics, including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accuracy, precision, recall, F1-score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and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AUC-ROC curves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These metrics provided a holistic view of each model's strengths and weaknesses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Analyze Learning curves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574" name="Google Shape;574;p46"/>
          <p:cNvSpPr txBox="1">
            <a:spLocks noGrp="1"/>
          </p:cNvSpPr>
          <p:nvPr>
            <p:ph type="subTitle" idx="7"/>
          </p:nvPr>
        </p:nvSpPr>
        <p:spPr>
          <a:xfrm>
            <a:off x="3246653" y="1471763"/>
            <a:ext cx="2907737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Evaluation Metrics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575" name="Google Shape;575;p46"/>
          <p:cNvSpPr txBox="1">
            <a:spLocks noGrp="1"/>
          </p:cNvSpPr>
          <p:nvPr>
            <p:ph type="subTitle" idx="8"/>
          </p:nvPr>
        </p:nvSpPr>
        <p:spPr>
          <a:xfrm>
            <a:off x="5153067" y="1477326"/>
            <a:ext cx="452256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Results Visualization</a:t>
            </a:r>
            <a:endParaRPr dirty="0"/>
          </a:p>
        </p:txBody>
      </p:sp>
      <p:sp>
        <p:nvSpPr>
          <p:cNvPr id="20" name="Google Shape;570;p46">
            <a:extLst>
              <a:ext uri="{FF2B5EF4-FFF2-40B4-BE49-F238E27FC236}">
                <a16:creationId xmlns:a16="http://schemas.microsoft.com/office/drawing/2014/main" id="{AB60F6D3-431F-9A76-2CFE-C84D6AE310A8}"/>
              </a:ext>
            </a:extLst>
          </p:cNvPr>
          <p:cNvSpPr txBox="1">
            <a:spLocks/>
          </p:cNvSpPr>
          <p:nvPr/>
        </p:nvSpPr>
        <p:spPr>
          <a:xfrm>
            <a:off x="5507664" y="1911194"/>
            <a:ext cx="3051543" cy="281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Precision-Recall and ROC AUC Curves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Visual comparisons were made to illustrate each model's capability in distinguishing between the raisin varieties.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Learning Curves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Exhibited how each model's performance evolved with increasing training data, offering insights into their learning efficiency and potential overfitting issues.</a:t>
            </a:r>
          </a:p>
        </p:txBody>
      </p:sp>
      <p:grpSp>
        <p:nvGrpSpPr>
          <p:cNvPr id="2" name="Google Shape;554;p45">
            <a:extLst>
              <a:ext uri="{FF2B5EF4-FFF2-40B4-BE49-F238E27FC236}">
                <a16:creationId xmlns:a16="http://schemas.microsoft.com/office/drawing/2014/main" id="{395977F5-C875-2CFA-D9EF-396CDA354096}"/>
              </a:ext>
            </a:extLst>
          </p:cNvPr>
          <p:cNvGrpSpPr/>
          <p:nvPr/>
        </p:nvGrpSpPr>
        <p:grpSpPr>
          <a:xfrm>
            <a:off x="4346903" y="993068"/>
            <a:ext cx="392133" cy="392155"/>
            <a:chOff x="6018897" y="2635120"/>
            <a:chExt cx="392133" cy="392155"/>
          </a:xfrm>
        </p:grpSpPr>
        <p:sp>
          <p:nvSpPr>
            <p:cNvPr id="3" name="Google Shape;555;p45">
              <a:extLst>
                <a:ext uri="{FF2B5EF4-FFF2-40B4-BE49-F238E27FC236}">
                  <a16:creationId xmlns:a16="http://schemas.microsoft.com/office/drawing/2014/main" id="{93D18C68-C8DE-8E2B-19D9-E015948C2E9F}"/>
                </a:ext>
              </a:extLst>
            </p:cNvPr>
            <p:cNvSpPr/>
            <p:nvPr/>
          </p:nvSpPr>
          <p:spPr>
            <a:xfrm>
              <a:off x="6181007" y="2797229"/>
              <a:ext cx="69020" cy="69020"/>
            </a:xfrm>
            <a:custGeom>
              <a:avLst/>
              <a:gdLst/>
              <a:ahLst/>
              <a:cxnLst/>
              <a:rect l="l" t="t" r="r" b="b"/>
              <a:pathLst>
                <a:path w="3054" h="3054" extrusionOk="0">
                  <a:moveTo>
                    <a:pt x="1503" y="1018"/>
                  </a:moveTo>
                  <a:lnTo>
                    <a:pt x="1696" y="1067"/>
                  </a:lnTo>
                  <a:lnTo>
                    <a:pt x="1890" y="1164"/>
                  </a:lnTo>
                  <a:lnTo>
                    <a:pt x="1987" y="1309"/>
                  </a:lnTo>
                  <a:lnTo>
                    <a:pt x="2036" y="1503"/>
                  </a:lnTo>
                  <a:lnTo>
                    <a:pt x="1987" y="1697"/>
                  </a:lnTo>
                  <a:lnTo>
                    <a:pt x="1890" y="1891"/>
                  </a:lnTo>
                  <a:lnTo>
                    <a:pt x="1696" y="1987"/>
                  </a:lnTo>
                  <a:lnTo>
                    <a:pt x="1503" y="2036"/>
                  </a:lnTo>
                  <a:lnTo>
                    <a:pt x="1309" y="1987"/>
                  </a:lnTo>
                  <a:lnTo>
                    <a:pt x="1163" y="1891"/>
                  </a:lnTo>
                  <a:lnTo>
                    <a:pt x="1066" y="1697"/>
                  </a:lnTo>
                  <a:lnTo>
                    <a:pt x="1018" y="1503"/>
                  </a:lnTo>
                  <a:lnTo>
                    <a:pt x="1066" y="1309"/>
                  </a:lnTo>
                  <a:lnTo>
                    <a:pt x="1163" y="1164"/>
                  </a:lnTo>
                  <a:lnTo>
                    <a:pt x="1309" y="1067"/>
                  </a:lnTo>
                  <a:lnTo>
                    <a:pt x="1503" y="1018"/>
                  </a:lnTo>
                  <a:close/>
                  <a:moveTo>
                    <a:pt x="1212" y="0"/>
                  </a:moveTo>
                  <a:lnTo>
                    <a:pt x="921" y="97"/>
                  </a:lnTo>
                  <a:lnTo>
                    <a:pt x="679" y="243"/>
                  </a:lnTo>
                  <a:lnTo>
                    <a:pt x="436" y="437"/>
                  </a:lnTo>
                  <a:lnTo>
                    <a:pt x="243" y="679"/>
                  </a:lnTo>
                  <a:lnTo>
                    <a:pt x="97" y="921"/>
                  </a:lnTo>
                  <a:lnTo>
                    <a:pt x="49" y="1212"/>
                  </a:lnTo>
                  <a:lnTo>
                    <a:pt x="0" y="1503"/>
                  </a:lnTo>
                  <a:lnTo>
                    <a:pt x="49" y="1842"/>
                  </a:lnTo>
                  <a:lnTo>
                    <a:pt x="97" y="2084"/>
                  </a:lnTo>
                  <a:lnTo>
                    <a:pt x="243" y="2375"/>
                  </a:lnTo>
                  <a:lnTo>
                    <a:pt x="436" y="2569"/>
                  </a:lnTo>
                  <a:lnTo>
                    <a:pt x="679" y="2763"/>
                  </a:lnTo>
                  <a:lnTo>
                    <a:pt x="921" y="2908"/>
                  </a:lnTo>
                  <a:lnTo>
                    <a:pt x="1212" y="3005"/>
                  </a:lnTo>
                  <a:lnTo>
                    <a:pt x="1503" y="3054"/>
                  </a:lnTo>
                  <a:lnTo>
                    <a:pt x="1842" y="3005"/>
                  </a:lnTo>
                  <a:lnTo>
                    <a:pt x="2133" y="2908"/>
                  </a:lnTo>
                  <a:lnTo>
                    <a:pt x="2375" y="2763"/>
                  </a:lnTo>
                  <a:lnTo>
                    <a:pt x="2617" y="2569"/>
                  </a:lnTo>
                  <a:lnTo>
                    <a:pt x="2763" y="2375"/>
                  </a:lnTo>
                  <a:lnTo>
                    <a:pt x="2908" y="2084"/>
                  </a:lnTo>
                  <a:lnTo>
                    <a:pt x="3005" y="1842"/>
                  </a:lnTo>
                  <a:lnTo>
                    <a:pt x="3053" y="1503"/>
                  </a:lnTo>
                  <a:lnTo>
                    <a:pt x="3005" y="1212"/>
                  </a:lnTo>
                  <a:lnTo>
                    <a:pt x="2908" y="921"/>
                  </a:lnTo>
                  <a:lnTo>
                    <a:pt x="2763" y="679"/>
                  </a:lnTo>
                  <a:lnTo>
                    <a:pt x="2617" y="437"/>
                  </a:lnTo>
                  <a:lnTo>
                    <a:pt x="2375" y="243"/>
                  </a:lnTo>
                  <a:lnTo>
                    <a:pt x="2133" y="97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56;p45">
              <a:extLst>
                <a:ext uri="{FF2B5EF4-FFF2-40B4-BE49-F238E27FC236}">
                  <a16:creationId xmlns:a16="http://schemas.microsoft.com/office/drawing/2014/main" id="{0BDD87F8-648E-6F53-072F-C01F149F3D24}"/>
                </a:ext>
              </a:extLst>
            </p:cNvPr>
            <p:cNvSpPr/>
            <p:nvPr/>
          </p:nvSpPr>
          <p:spPr>
            <a:xfrm>
              <a:off x="6018897" y="2635120"/>
              <a:ext cx="392133" cy="392155"/>
            </a:xfrm>
            <a:custGeom>
              <a:avLst/>
              <a:gdLst/>
              <a:ahLst/>
              <a:cxnLst/>
              <a:rect l="l" t="t" r="r" b="b"/>
              <a:pathLst>
                <a:path w="17351" h="17352" extrusionOk="0">
                  <a:moveTo>
                    <a:pt x="15848" y="4993"/>
                  </a:moveTo>
                  <a:lnTo>
                    <a:pt x="16042" y="5041"/>
                  </a:lnTo>
                  <a:lnTo>
                    <a:pt x="16188" y="5138"/>
                  </a:lnTo>
                  <a:lnTo>
                    <a:pt x="16285" y="5332"/>
                  </a:lnTo>
                  <a:lnTo>
                    <a:pt x="16333" y="5526"/>
                  </a:lnTo>
                  <a:lnTo>
                    <a:pt x="16285" y="5719"/>
                  </a:lnTo>
                  <a:lnTo>
                    <a:pt x="16188" y="5865"/>
                  </a:lnTo>
                  <a:lnTo>
                    <a:pt x="16042" y="5962"/>
                  </a:lnTo>
                  <a:lnTo>
                    <a:pt x="15848" y="6010"/>
                  </a:lnTo>
                  <a:lnTo>
                    <a:pt x="15655" y="5962"/>
                  </a:lnTo>
                  <a:lnTo>
                    <a:pt x="15461" y="5865"/>
                  </a:lnTo>
                  <a:lnTo>
                    <a:pt x="15364" y="5719"/>
                  </a:lnTo>
                  <a:lnTo>
                    <a:pt x="15315" y="5526"/>
                  </a:lnTo>
                  <a:lnTo>
                    <a:pt x="15364" y="5332"/>
                  </a:lnTo>
                  <a:lnTo>
                    <a:pt x="15461" y="5138"/>
                  </a:lnTo>
                  <a:lnTo>
                    <a:pt x="15655" y="5041"/>
                  </a:lnTo>
                  <a:lnTo>
                    <a:pt x="15848" y="4993"/>
                  </a:lnTo>
                  <a:close/>
                  <a:moveTo>
                    <a:pt x="2278" y="1018"/>
                  </a:moveTo>
                  <a:lnTo>
                    <a:pt x="2714" y="1067"/>
                  </a:lnTo>
                  <a:lnTo>
                    <a:pt x="3199" y="1164"/>
                  </a:lnTo>
                  <a:lnTo>
                    <a:pt x="3732" y="1309"/>
                  </a:lnTo>
                  <a:lnTo>
                    <a:pt x="4314" y="1503"/>
                  </a:lnTo>
                  <a:lnTo>
                    <a:pt x="4944" y="1794"/>
                  </a:lnTo>
                  <a:lnTo>
                    <a:pt x="5622" y="2182"/>
                  </a:lnTo>
                  <a:lnTo>
                    <a:pt x="6349" y="2618"/>
                  </a:lnTo>
                  <a:lnTo>
                    <a:pt x="7125" y="3102"/>
                  </a:lnTo>
                  <a:lnTo>
                    <a:pt x="7852" y="3636"/>
                  </a:lnTo>
                  <a:lnTo>
                    <a:pt x="6737" y="4605"/>
                  </a:lnTo>
                  <a:lnTo>
                    <a:pt x="5671" y="5623"/>
                  </a:lnTo>
                  <a:lnTo>
                    <a:pt x="4605" y="6737"/>
                  </a:lnTo>
                  <a:lnTo>
                    <a:pt x="3635" y="7852"/>
                  </a:lnTo>
                  <a:lnTo>
                    <a:pt x="3102" y="7125"/>
                  </a:lnTo>
                  <a:lnTo>
                    <a:pt x="2617" y="6350"/>
                  </a:lnTo>
                  <a:lnTo>
                    <a:pt x="2181" y="5623"/>
                  </a:lnTo>
                  <a:lnTo>
                    <a:pt x="1794" y="4896"/>
                  </a:lnTo>
                  <a:lnTo>
                    <a:pt x="1503" y="4314"/>
                  </a:lnTo>
                  <a:lnTo>
                    <a:pt x="1309" y="3732"/>
                  </a:lnTo>
                  <a:lnTo>
                    <a:pt x="1164" y="3199"/>
                  </a:lnTo>
                  <a:lnTo>
                    <a:pt x="1067" y="2715"/>
                  </a:lnTo>
                  <a:lnTo>
                    <a:pt x="1018" y="2278"/>
                  </a:lnTo>
                  <a:lnTo>
                    <a:pt x="1067" y="1891"/>
                  </a:lnTo>
                  <a:lnTo>
                    <a:pt x="1164" y="1600"/>
                  </a:lnTo>
                  <a:lnTo>
                    <a:pt x="1357" y="1358"/>
                  </a:lnTo>
                  <a:lnTo>
                    <a:pt x="1600" y="1164"/>
                  </a:lnTo>
                  <a:lnTo>
                    <a:pt x="1890" y="1067"/>
                  </a:lnTo>
                  <a:lnTo>
                    <a:pt x="2278" y="1018"/>
                  </a:lnTo>
                  <a:close/>
                  <a:moveTo>
                    <a:pt x="15073" y="1018"/>
                  </a:moveTo>
                  <a:lnTo>
                    <a:pt x="15364" y="1067"/>
                  </a:lnTo>
                  <a:lnTo>
                    <a:pt x="15655" y="1115"/>
                  </a:lnTo>
                  <a:lnTo>
                    <a:pt x="15848" y="1212"/>
                  </a:lnTo>
                  <a:lnTo>
                    <a:pt x="16042" y="1358"/>
                  </a:lnTo>
                  <a:lnTo>
                    <a:pt x="16188" y="1552"/>
                  </a:lnTo>
                  <a:lnTo>
                    <a:pt x="16285" y="1745"/>
                  </a:lnTo>
                  <a:lnTo>
                    <a:pt x="16333" y="2036"/>
                  </a:lnTo>
                  <a:lnTo>
                    <a:pt x="16333" y="2375"/>
                  </a:lnTo>
                  <a:lnTo>
                    <a:pt x="16333" y="2715"/>
                  </a:lnTo>
                  <a:lnTo>
                    <a:pt x="16236" y="3102"/>
                  </a:lnTo>
                  <a:lnTo>
                    <a:pt x="16139" y="3539"/>
                  </a:lnTo>
                  <a:lnTo>
                    <a:pt x="15994" y="3975"/>
                  </a:lnTo>
                  <a:lnTo>
                    <a:pt x="15848" y="3975"/>
                  </a:lnTo>
                  <a:lnTo>
                    <a:pt x="15558" y="4023"/>
                  </a:lnTo>
                  <a:lnTo>
                    <a:pt x="15267" y="4120"/>
                  </a:lnTo>
                  <a:lnTo>
                    <a:pt x="14976" y="4266"/>
                  </a:lnTo>
                  <a:lnTo>
                    <a:pt x="14782" y="4411"/>
                  </a:lnTo>
                  <a:lnTo>
                    <a:pt x="14588" y="4653"/>
                  </a:lnTo>
                  <a:lnTo>
                    <a:pt x="14443" y="4896"/>
                  </a:lnTo>
                  <a:lnTo>
                    <a:pt x="14346" y="5186"/>
                  </a:lnTo>
                  <a:lnTo>
                    <a:pt x="14298" y="5526"/>
                  </a:lnTo>
                  <a:lnTo>
                    <a:pt x="14346" y="5768"/>
                  </a:lnTo>
                  <a:lnTo>
                    <a:pt x="14394" y="6059"/>
                  </a:lnTo>
                  <a:lnTo>
                    <a:pt x="14540" y="6301"/>
                  </a:lnTo>
                  <a:lnTo>
                    <a:pt x="14685" y="6495"/>
                  </a:lnTo>
                  <a:lnTo>
                    <a:pt x="14249" y="7173"/>
                  </a:lnTo>
                  <a:lnTo>
                    <a:pt x="13764" y="7852"/>
                  </a:lnTo>
                  <a:lnTo>
                    <a:pt x="12795" y="6737"/>
                  </a:lnTo>
                  <a:lnTo>
                    <a:pt x="11729" y="5623"/>
                  </a:lnTo>
                  <a:lnTo>
                    <a:pt x="10614" y="4605"/>
                  </a:lnTo>
                  <a:lnTo>
                    <a:pt x="9500" y="3636"/>
                  </a:lnTo>
                  <a:lnTo>
                    <a:pt x="10566" y="2860"/>
                  </a:lnTo>
                  <a:lnTo>
                    <a:pt x="11632" y="2230"/>
                  </a:lnTo>
                  <a:lnTo>
                    <a:pt x="12601" y="1745"/>
                  </a:lnTo>
                  <a:lnTo>
                    <a:pt x="13522" y="1358"/>
                  </a:lnTo>
                  <a:lnTo>
                    <a:pt x="13958" y="1212"/>
                  </a:lnTo>
                  <a:lnTo>
                    <a:pt x="14394" y="1115"/>
                  </a:lnTo>
                  <a:lnTo>
                    <a:pt x="14734" y="1067"/>
                  </a:lnTo>
                  <a:lnTo>
                    <a:pt x="15073" y="1018"/>
                  </a:lnTo>
                  <a:close/>
                  <a:moveTo>
                    <a:pt x="1745" y="11341"/>
                  </a:moveTo>
                  <a:lnTo>
                    <a:pt x="1890" y="11487"/>
                  </a:lnTo>
                  <a:lnTo>
                    <a:pt x="2036" y="11632"/>
                  </a:lnTo>
                  <a:lnTo>
                    <a:pt x="2036" y="11826"/>
                  </a:lnTo>
                  <a:lnTo>
                    <a:pt x="2036" y="12020"/>
                  </a:lnTo>
                  <a:lnTo>
                    <a:pt x="1890" y="12214"/>
                  </a:lnTo>
                  <a:lnTo>
                    <a:pt x="1745" y="12311"/>
                  </a:lnTo>
                  <a:lnTo>
                    <a:pt x="1551" y="12359"/>
                  </a:lnTo>
                  <a:lnTo>
                    <a:pt x="1357" y="12311"/>
                  </a:lnTo>
                  <a:lnTo>
                    <a:pt x="1212" y="12214"/>
                  </a:lnTo>
                  <a:lnTo>
                    <a:pt x="1067" y="12020"/>
                  </a:lnTo>
                  <a:lnTo>
                    <a:pt x="1018" y="11826"/>
                  </a:lnTo>
                  <a:lnTo>
                    <a:pt x="1067" y="11632"/>
                  </a:lnTo>
                  <a:lnTo>
                    <a:pt x="1212" y="11487"/>
                  </a:lnTo>
                  <a:lnTo>
                    <a:pt x="1357" y="11341"/>
                  </a:lnTo>
                  <a:close/>
                  <a:moveTo>
                    <a:pt x="8676" y="4266"/>
                  </a:moveTo>
                  <a:lnTo>
                    <a:pt x="9887" y="5235"/>
                  </a:lnTo>
                  <a:lnTo>
                    <a:pt x="11002" y="6350"/>
                  </a:lnTo>
                  <a:lnTo>
                    <a:pt x="12117" y="7513"/>
                  </a:lnTo>
                  <a:lnTo>
                    <a:pt x="13134" y="8676"/>
                  </a:lnTo>
                  <a:lnTo>
                    <a:pt x="12117" y="9839"/>
                  </a:lnTo>
                  <a:lnTo>
                    <a:pt x="11002" y="11002"/>
                  </a:lnTo>
                  <a:lnTo>
                    <a:pt x="9887" y="12117"/>
                  </a:lnTo>
                  <a:lnTo>
                    <a:pt x="8676" y="13135"/>
                  </a:lnTo>
                  <a:lnTo>
                    <a:pt x="7512" y="12117"/>
                  </a:lnTo>
                  <a:lnTo>
                    <a:pt x="6349" y="11002"/>
                  </a:lnTo>
                  <a:lnTo>
                    <a:pt x="5283" y="9839"/>
                  </a:lnTo>
                  <a:lnTo>
                    <a:pt x="4265" y="8676"/>
                  </a:lnTo>
                  <a:lnTo>
                    <a:pt x="5283" y="7513"/>
                  </a:lnTo>
                  <a:lnTo>
                    <a:pt x="6349" y="6350"/>
                  </a:lnTo>
                  <a:lnTo>
                    <a:pt x="7512" y="5283"/>
                  </a:lnTo>
                  <a:lnTo>
                    <a:pt x="8676" y="4266"/>
                  </a:lnTo>
                  <a:close/>
                  <a:moveTo>
                    <a:pt x="3635" y="9500"/>
                  </a:moveTo>
                  <a:lnTo>
                    <a:pt x="4605" y="10614"/>
                  </a:lnTo>
                  <a:lnTo>
                    <a:pt x="5671" y="11729"/>
                  </a:lnTo>
                  <a:lnTo>
                    <a:pt x="6737" y="12795"/>
                  </a:lnTo>
                  <a:lnTo>
                    <a:pt x="7852" y="13765"/>
                  </a:lnTo>
                  <a:lnTo>
                    <a:pt x="6785" y="14492"/>
                  </a:lnTo>
                  <a:lnTo>
                    <a:pt x="5768" y="15122"/>
                  </a:lnTo>
                  <a:lnTo>
                    <a:pt x="4750" y="15655"/>
                  </a:lnTo>
                  <a:lnTo>
                    <a:pt x="3829" y="16042"/>
                  </a:lnTo>
                  <a:lnTo>
                    <a:pt x="3393" y="16188"/>
                  </a:lnTo>
                  <a:lnTo>
                    <a:pt x="3005" y="16285"/>
                  </a:lnTo>
                  <a:lnTo>
                    <a:pt x="2617" y="16333"/>
                  </a:lnTo>
                  <a:lnTo>
                    <a:pt x="1987" y="16333"/>
                  </a:lnTo>
                  <a:lnTo>
                    <a:pt x="1745" y="16285"/>
                  </a:lnTo>
                  <a:lnTo>
                    <a:pt x="1503" y="16188"/>
                  </a:lnTo>
                  <a:lnTo>
                    <a:pt x="1357" y="16042"/>
                  </a:lnTo>
                  <a:lnTo>
                    <a:pt x="1212" y="15849"/>
                  </a:lnTo>
                  <a:lnTo>
                    <a:pt x="1115" y="15606"/>
                  </a:lnTo>
                  <a:lnTo>
                    <a:pt x="1067" y="15316"/>
                  </a:lnTo>
                  <a:lnTo>
                    <a:pt x="1018" y="15025"/>
                  </a:lnTo>
                  <a:lnTo>
                    <a:pt x="1067" y="14637"/>
                  </a:lnTo>
                  <a:lnTo>
                    <a:pt x="1164" y="14249"/>
                  </a:lnTo>
                  <a:lnTo>
                    <a:pt x="1260" y="13813"/>
                  </a:lnTo>
                  <a:lnTo>
                    <a:pt x="1406" y="13328"/>
                  </a:lnTo>
                  <a:lnTo>
                    <a:pt x="1551" y="13377"/>
                  </a:lnTo>
                  <a:lnTo>
                    <a:pt x="1842" y="13328"/>
                  </a:lnTo>
                  <a:lnTo>
                    <a:pt x="2133" y="13232"/>
                  </a:lnTo>
                  <a:lnTo>
                    <a:pt x="2424" y="13086"/>
                  </a:lnTo>
                  <a:lnTo>
                    <a:pt x="2617" y="12892"/>
                  </a:lnTo>
                  <a:lnTo>
                    <a:pt x="2811" y="12698"/>
                  </a:lnTo>
                  <a:lnTo>
                    <a:pt x="2957" y="12408"/>
                  </a:lnTo>
                  <a:lnTo>
                    <a:pt x="3054" y="12117"/>
                  </a:lnTo>
                  <a:lnTo>
                    <a:pt x="3054" y="11826"/>
                  </a:lnTo>
                  <a:lnTo>
                    <a:pt x="3054" y="11535"/>
                  </a:lnTo>
                  <a:lnTo>
                    <a:pt x="2957" y="11293"/>
                  </a:lnTo>
                  <a:lnTo>
                    <a:pt x="2860" y="11051"/>
                  </a:lnTo>
                  <a:lnTo>
                    <a:pt x="2714" y="10857"/>
                  </a:lnTo>
                  <a:lnTo>
                    <a:pt x="3151" y="10178"/>
                  </a:lnTo>
                  <a:lnTo>
                    <a:pt x="3635" y="9500"/>
                  </a:lnTo>
                  <a:close/>
                  <a:moveTo>
                    <a:pt x="13764" y="9500"/>
                  </a:moveTo>
                  <a:lnTo>
                    <a:pt x="14298" y="10275"/>
                  </a:lnTo>
                  <a:lnTo>
                    <a:pt x="14782" y="11002"/>
                  </a:lnTo>
                  <a:lnTo>
                    <a:pt x="15218" y="11729"/>
                  </a:lnTo>
                  <a:lnTo>
                    <a:pt x="15606" y="12456"/>
                  </a:lnTo>
                  <a:lnTo>
                    <a:pt x="15848" y="13086"/>
                  </a:lnTo>
                  <a:lnTo>
                    <a:pt x="16091" y="13668"/>
                  </a:lnTo>
                  <a:lnTo>
                    <a:pt x="16236" y="14201"/>
                  </a:lnTo>
                  <a:lnTo>
                    <a:pt x="16333" y="14685"/>
                  </a:lnTo>
                  <a:lnTo>
                    <a:pt x="16333" y="15122"/>
                  </a:lnTo>
                  <a:lnTo>
                    <a:pt x="16333" y="15461"/>
                  </a:lnTo>
                  <a:lnTo>
                    <a:pt x="16188" y="15800"/>
                  </a:lnTo>
                  <a:lnTo>
                    <a:pt x="16042" y="16042"/>
                  </a:lnTo>
                  <a:lnTo>
                    <a:pt x="15800" y="16188"/>
                  </a:lnTo>
                  <a:lnTo>
                    <a:pt x="15509" y="16285"/>
                  </a:lnTo>
                  <a:lnTo>
                    <a:pt x="15121" y="16333"/>
                  </a:lnTo>
                  <a:lnTo>
                    <a:pt x="14685" y="16333"/>
                  </a:lnTo>
                  <a:lnTo>
                    <a:pt x="14201" y="16236"/>
                  </a:lnTo>
                  <a:lnTo>
                    <a:pt x="13668" y="16091"/>
                  </a:lnTo>
                  <a:lnTo>
                    <a:pt x="13086" y="15849"/>
                  </a:lnTo>
                  <a:lnTo>
                    <a:pt x="12456" y="15558"/>
                  </a:lnTo>
                  <a:lnTo>
                    <a:pt x="11729" y="15219"/>
                  </a:lnTo>
                  <a:lnTo>
                    <a:pt x="11002" y="14782"/>
                  </a:lnTo>
                  <a:lnTo>
                    <a:pt x="10275" y="14298"/>
                  </a:lnTo>
                  <a:lnTo>
                    <a:pt x="9500" y="13765"/>
                  </a:lnTo>
                  <a:lnTo>
                    <a:pt x="10663" y="12795"/>
                  </a:lnTo>
                  <a:lnTo>
                    <a:pt x="11729" y="11729"/>
                  </a:lnTo>
                  <a:lnTo>
                    <a:pt x="12795" y="10614"/>
                  </a:lnTo>
                  <a:lnTo>
                    <a:pt x="13764" y="9500"/>
                  </a:lnTo>
                  <a:close/>
                  <a:moveTo>
                    <a:pt x="2036" y="1"/>
                  </a:moveTo>
                  <a:lnTo>
                    <a:pt x="1794" y="49"/>
                  </a:lnTo>
                  <a:lnTo>
                    <a:pt x="1503" y="98"/>
                  </a:lnTo>
                  <a:lnTo>
                    <a:pt x="1260" y="195"/>
                  </a:lnTo>
                  <a:lnTo>
                    <a:pt x="1018" y="340"/>
                  </a:lnTo>
                  <a:lnTo>
                    <a:pt x="824" y="437"/>
                  </a:lnTo>
                  <a:lnTo>
                    <a:pt x="630" y="631"/>
                  </a:lnTo>
                  <a:lnTo>
                    <a:pt x="485" y="825"/>
                  </a:lnTo>
                  <a:lnTo>
                    <a:pt x="340" y="1018"/>
                  </a:lnTo>
                  <a:lnTo>
                    <a:pt x="194" y="1261"/>
                  </a:lnTo>
                  <a:lnTo>
                    <a:pt x="146" y="1503"/>
                  </a:lnTo>
                  <a:lnTo>
                    <a:pt x="49" y="1745"/>
                  </a:lnTo>
                  <a:lnTo>
                    <a:pt x="49" y="2036"/>
                  </a:lnTo>
                  <a:lnTo>
                    <a:pt x="49" y="2666"/>
                  </a:lnTo>
                  <a:lnTo>
                    <a:pt x="146" y="3296"/>
                  </a:lnTo>
                  <a:lnTo>
                    <a:pt x="291" y="3926"/>
                  </a:lnTo>
                  <a:lnTo>
                    <a:pt x="582" y="4605"/>
                  </a:lnTo>
                  <a:lnTo>
                    <a:pt x="873" y="5380"/>
                  </a:lnTo>
                  <a:lnTo>
                    <a:pt x="1309" y="6156"/>
                  </a:lnTo>
                  <a:lnTo>
                    <a:pt x="1794" y="6980"/>
                  </a:lnTo>
                  <a:lnTo>
                    <a:pt x="2375" y="7852"/>
                  </a:lnTo>
                  <a:lnTo>
                    <a:pt x="2957" y="8676"/>
                  </a:lnTo>
                  <a:lnTo>
                    <a:pt x="2375" y="9500"/>
                  </a:lnTo>
                  <a:lnTo>
                    <a:pt x="1842" y="10324"/>
                  </a:lnTo>
                  <a:lnTo>
                    <a:pt x="1260" y="10324"/>
                  </a:lnTo>
                  <a:lnTo>
                    <a:pt x="970" y="10421"/>
                  </a:lnTo>
                  <a:lnTo>
                    <a:pt x="679" y="10566"/>
                  </a:lnTo>
                  <a:lnTo>
                    <a:pt x="485" y="10760"/>
                  </a:lnTo>
                  <a:lnTo>
                    <a:pt x="291" y="11002"/>
                  </a:lnTo>
                  <a:lnTo>
                    <a:pt x="146" y="11244"/>
                  </a:lnTo>
                  <a:lnTo>
                    <a:pt x="49" y="11535"/>
                  </a:lnTo>
                  <a:lnTo>
                    <a:pt x="0" y="11826"/>
                  </a:lnTo>
                  <a:lnTo>
                    <a:pt x="49" y="12165"/>
                  </a:lnTo>
                  <a:lnTo>
                    <a:pt x="146" y="12456"/>
                  </a:lnTo>
                  <a:lnTo>
                    <a:pt x="291" y="12698"/>
                  </a:lnTo>
                  <a:lnTo>
                    <a:pt x="485" y="12941"/>
                  </a:lnTo>
                  <a:lnTo>
                    <a:pt x="243" y="13716"/>
                  </a:lnTo>
                  <a:lnTo>
                    <a:pt x="97" y="14395"/>
                  </a:lnTo>
                  <a:lnTo>
                    <a:pt x="0" y="14976"/>
                  </a:lnTo>
                  <a:lnTo>
                    <a:pt x="49" y="15461"/>
                  </a:lnTo>
                  <a:lnTo>
                    <a:pt x="146" y="15897"/>
                  </a:lnTo>
                  <a:lnTo>
                    <a:pt x="243" y="16236"/>
                  </a:lnTo>
                  <a:lnTo>
                    <a:pt x="437" y="16527"/>
                  </a:lnTo>
                  <a:lnTo>
                    <a:pt x="630" y="16769"/>
                  </a:lnTo>
                  <a:lnTo>
                    <a:pt x="970" y="17012"/>
                  </a:lnTo>
                  <a:lnTo>
                    <a:pt x="1406" y="17206"/>
                  </a:lnTo>
                  <a:lnTo>
                    <a:pt x="1842" y="17303"/>
                  </a:lnTo>
                  <a:lnTo>
                    <a:pt x="2278" y="17351"/>
                  </a:lnTo>
                  <a:lnTo>
                    <a:pt x="2763" y="17303"/>
                  </a:lnTo>
                  <a:lnTo>
                    <a:pt x="3248" y="17254"/>
                  </a:lnTo>
                  <a:lnTo>
                    <a:pt x="3732" y="17109"/>
                  </a:lnTo>
                  <a:lnTo>
                    <a:pt x="4168" y="16963"/>
                  </a:lnTo>
                  <a:lnTo>
                    <a:pt x="5235" y="16576"/>
                  </a:lnTo>
                  <a:lnTo>
                    <a:pt x="6349" y="15994"/>
                  </a:lnTo>
                  <a:lnTo>
                    <a:pt x="7512" y="15267"/>
                  </a:lnTo>
                  <a:lnTo>
                    <a:pt x="8676" y="14395"/>
                  </a:lnTo>
                  <a:lnTo>
                    <a:pt x="9548" y="15025"/>
                  </a:lnTo>
                  <a:lnTo>
                    <a:pt x="10372" y="15558"/>
                  </a:lnTo>
                  <a:lnTo>
                    <a:pt x="11196" y="16091"/>
                  </a:lnTo>
                  <a:lnTo>
                    <a:pt x="12020" y="16479"/>
                  </a:lnTo>
                  <a:lnTo>
                    <a:pt x="12747" y="16818"/>
                  </a:lnTo>
                  <a:lnTo>
                    <a:pt x="13474" y="17060"/>
                  </a:lnTo>
                  <a:lnTo>
                    <a:pt x="14104" y="17254"/>
                  </a:lnTo>
                  <a:lnTo>
                    <a:pt x="14685" y="17351"/>
                  </a:lnTo>
                  <a:lnTo>
                    <a:pt x="15073" y="17351"/>
                  </a:lnTo>
                  <a:lnTo>
                    <a:pt x="15606" y="17303"/>
                  </a:lnTo>
                  <a:lnTo>
                    <a:pt x="16042" y="17206"/>
                  </a:lnTo>
                  <a:lnTo>
                    <a:pt x="16430" y="17012"/>
                  </a:lnTo>
                  <a:lnTo>
                    <a:pt x="16769" y="16769"/>
                  </a:lnTo>
                  <a:lnTo>
                    <a:pt x="16915" y="16576"/>
                  </a:lnTo>
                  <a:lnTo>
                    <a:pt x="17060" y="16333"/>
                  </a:lnTo>
                  <a:lnTo>
                    <a:pt x="17157" y="16139"/>
                  </a:lnTo>
                  <a:lnTo>
                    <a:pt x="17254" y="15897"/>
                  </a:lnTo>
                  <a:lnTo>
                    <a:pt x="17302" y="15606"/>
                  </a:lnTo>
                  <a:lnTo>
                    <a:pt x="17351" y="15316"/>
                  </a:lnTo>
                  <a:lnTo>
                    <a:pt x="17351" y="14685"/>
                  </a:lnTo>
                  <a:lnTo>
                    <a:pt x="17254" y="14104"/>
                  </a:lnTo>
                  <a:lnTo>
                    <a:pt x="17060" y="13425"/>
                  </a:lnTo>
                  <a:lnTo>
                    <a:pt x="16818" y="12747"/>
                  </a:lnTo>
                  <a:lnTo>
                    <a:pt x="16478" y="12020"/>
                  </a:lnTo>
                  <a:lnTo>
                    <a:pt x="16091" y="11196"/>
                  </a:lnTo>
                  <a:lnTo>
                    <a:pt x="15606" y="10372"/>
                  </a:lnTo>
                  <a:lnTo>
                    <a:pt x="15025" y="9548"/>
                  </a:lnTo>
                  <a:lnTo>
                    <a:pt x="14394" y="8676"/>
                  </a:lnTo>
                  <a:lnTo>
                    <a:pt x="15025" y="7852"/>
                  </a:lnTo>
                  <a:lnTo>
                    <a:pt x="15558" y="7028"/>
                  </a:lnTo>
                  <a:lnTo>
                    <a:pt x="16139" y="7028"/>
                  </a:lnTo>
                  <a:lnTo>
                    <a:pt x="16430" y="6931"/>
                  </a:lnTo>
                  <a:lnTo>
                    <a:pt x="16672" y="6786"/>
                  </a:lnTo>
                  <a:lnTo>
                    <a:pt x="16915" y="6592"/>
                  </a:lnTo>
                  <a:lnTo>
                    <a:pt x="17109" y="6350"/>
                  </a:lnTo>
                  <a:lnTo>
                    <a:pt x="17254" y="6107"/>
                  </a:lnTo>
                  <a:lnTo>
                    <a:pt x="17351" y="5816"/>
                  </a:lnTo>
                  <a:lnTo>
                    <a:pt x="17351" y="5526"/>
                  </a:lnTo>
                  <a:lnTo>
                    <a:pt x="17351" y="5186"/>
                  </a:lnTo>
                  <a:lnTo>
                    <a:pt x="17254" y="4896"/>
                  </a:lnTo>
                  <a:lnTo>
                    <a:pt x="17109" y="4653"/>
                  </a:lnTo>
                  <a:lnTo>
                    <a:pt x="16915" y="4411"/>
                  </a:lnTo>
                  <a:lnTo>
                    <a:pt x="17157" y="3636"/>
                  </a:lnTo>
                  <a:lnTo>
                    <a:pt x="17302" y="3005"/>
                  </a:lnTo>
                  <a:lnTo>
                    <a:pt x="17351" y="2424"/>
                  </a:lnTo>
                  <a:lnTo>
                    <a:pt x="17351" y="1891"/>
                  </a:lnTo>
                  <a:lnTo>
                    <a:pt x="17254" y="1503"/>
                  </a:lnTo>
                  <a:lnTo>
                    <a:pt x="17109" y="1115"/>
                  </a:lnTo>
                  <a:lnTo>
                    <a:pt x="16963" y="873"/>
                  </a:lnTo>
                  <a:lnTo>
                    <a:pt x="16769" y="631"/>
                  </a:lnTo>
                  <a:lnTo>
                    <a:pt x="16575" y="485"/>
                  </a:lnTo>
                  <a:lnTo>
                    <a:pt x="16382" y="340"/>
                  </a:lnTo>
                  <a:lnTo>
                    <a:pt x="15994" y="146"/>
                  </a:lnTo>
                  <a:lnTo>
                    <a:pt x="15509" y="49"/>
                  </a:lnTo>
                  <a:lnTo>
                    <a:pt x="15073" y="1"/>
                  </a:lnTo>
                  <a:lnTo>
                    <a:pt x="14588" y="49"/>
                  </a:lnTo>
                  <a:lnTo>
                    <a:pt x="14104" y="146"/>
                  </a:lnTo>
                  <a:lnTo>
                    <a:pt x="13619" y="243"/>
                  </a:lnTo>
                  <a:lnTo>
                    <a:pt x="13183" y="388"/>
                  </a:lnTo>
                  <a:lnTo>
                    <a:pt x="12165" y="825"/>
                  </a:lnTo>
                  <a:lnTo>
                    <a:pt x="11050" y="1406"/>
                  </a:lnTo>
                  <a:lnTo>
                    <a:pt x="9887" y="2133"/>
                  </a:lnTo>
                  <a:lnTo>
                    <a:pt x="8676" y="2957"/>
                  </a:lnTo>
                  <a:lnTo>
                    <a:pt x="7852" y="2327"/>
                  </a:lnTo>
                  <a:lnTo>
                    <a:pt x="6979" y="1794"/>
                  </a:lnTo>
                  <a:lnTo>
                    <a:pt x="6155" y="1309"/>
                  </a:lnTo>
                  <a:lnTo>
                    <a:pt x="5380" y="873"/>
                  </a:lnTo>
                  <a:lnTo>
                    <a:pt x="4653" y="534"/>
                  </a:lnTo>
                  <a:lnTo>
                    <a:pt x="3926" y="291"/>
                  </a:lnTo>
                  <a:lnTo>
                    <a:pt x="3296" y="146"/>
                  </a:lnTo>
                  <a:lnTo>
                    <a:pt x="2666" y="49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557;p45">
              <a:extLst>
                <a:ext uri="{FF2B5EF4-FFF2-40B4-BE49-F238E27FC236}">
                  <a16:creationId xmlns:a16="http://schemas.microsoft.com/office/drawing/2014/main" id="{04C5F512-6B73-BA6B-D0A7-33A862E89FB9}"/>
                </a:ext>
              </a:extLst>
            </p:cNvPr>
            <p:cNvSpPr/>
            <p:nvPr/>
          </p:nvSpPr>
          <p:spPr>
            <a:xfrm>
              <a:off x="6203991" y="2635120"/>
              <a:ext cx="23029" cy="23029"/>
            </a:xfrm>
            <a:custGeom>
              <a:avLst/>
              <a:gdLst/>
              <a:ahLst/>
              <a:cxnLst/>
              <a:rect l="l" t="t" r="r" b="b"/>
              <a:pathLst>
                <a:path w="1019" h="1019" extrusionOk="0">
                  <a:moveTo>
                    <a:pt x="486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1" y="534"/>
                  </a:lnTo>
                  <a:lnTo>
                    <a:pt x="49" y="728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6" y="1018"/>
                  </a:lnTo>
                  <a:lnTo>
                    <a:pt x="679" y="970"/>
                  </a:lnTo>
                  <a:lnTo>
                    <a:pt x="873" y="873"/>
                  </a:lnTo>
                  <a:lnTo>
                    <a:pt x="970" y="728"/>
                  </a:lnTo>
                  <a:lnTo>
                    <a:pt x="1019" y="534"/>
                  </a:lnTo>
                  <a:lnTo>
                    <a:pt x="970" y="340"/>
                  </a:lnTo>
                  <a:lnTo>
                    <a:pt x="873" y="146"/>
                  </a:lnTo>
                  <a:lnTo>
                    <a:pt x="679" y="49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58;p45">
              <a:extLst>
                <a:ext uri="{FF2B5EF4-FFF2-40B4-BE49-F238E27FC236}">
                  <a16:creationId xmlns:a16="http://schemas.microsoft.com/office/drawing/2014/main" id="{52EDF167-D9C4-4896-462A-1C5EA41F48D0}"/>
                </a:ext>
              </a:extLst>
            </p:cNvPr>
            <p:cNvSpPr/>
            <p:nvPr/>
          </p:nvSpPr>
          <p:spPr>
            <a:xfrm>
              <a:off x="6203991" y="3004245"/>
              <a:ext cx="23029" cy="23029"/>
            </a:xfrm>
            <a:custGeom>
              <a:avLst/>
              <a:gdLst/>
              <a:ahLst/>
              <a:cxnLst/>
              <a:rect l="l" t="t" r="r" b="b"/>
              <a:pathLst>
                <a:path w="1019" h="1019" extrusionOk="0">
                  <a:moveTo>
                    <a:pt x="486" y="0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1" y="533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6" y="1018"/>
                  </a:lnTo>
                  <a:lnTo>
                    <a:pt x="679" y="970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9" y="533"/>
                  </a:lnTo>
                  <a:lnTo>
                    <a:pt x="970" y="340"/>
                  </a:lnTo>
                  <a:lnTo>
                    <a:pt x="873" y="146"/>
                  </a:lnTo>
                  <a:lnTo>
                    <a:pt x="679" y="49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559;p45">
            <a:extLst>
              <a:ext uri="{FF2B5EF4-FFF2-40B4-BE49-F238E27FC236}">
                <a16:creationId xmlns:a16="http://schemas.microsoft.com/office/drawing/2014/main" id="{58DDE898-48C5-6CAC-3C2D-FEA681DDED58}"/>
              </a:ext>
            </a:extLst>
          </p:cNvPr>
          <p:cNvGrpSpPr/>
          <p:nvPr/>
        </p:nvGrpSpPr>
        <p:grpSpPr>
          <a:xfrm>
            <a:off x="7256445" y="961360"/>
            <a:ext cx="392155" cy="392133"/>
            <a:chOff x="1971712" y="3315312"/>
            <a:chExt cx="392155" cy="392133"/>
          </a:xfrm>
        </p:grpSpPr>
        <p:sp>
          <p:nvSpPr>
            <p:cNvPr id="22" name="Google Shape;560;p45">
              <a:extLst>
                <a:ext uri="{FF2B5EF4-FFF2-40B4-BE49-F238E27FC236}">
                  <a16:creationId xmlns:a16="http://schemas.microsoft.com/office/drawing/2014/main" id="{D9974FFC-BEE8-5A02-BE5D-8F1B684EE36C}"/>
                </a:ext>
              </a:extLst>
            </p:cNvPr>
            <p:cNvSpPr/>
            <p:nvPr/>
          </p:nvSpPr>
          <p:spPr>
            <a:xfrm>
              <a:off x="2050586" y="3424831"/>
              <a:ext cx="234407" cy="173093"/>
            </a:xfrm>
            <a:custGeom>
              <a:avLst/>
              <a:gdLst/>
              <a:ahLst/>
              <a:cxnLst/>
              <a:rect l="l" t="t" r="r" b="b"/>
              <a:pathLst>
                <a:path w="10372" h="7659" extrusionOk="0">
                  <a:moveTo>
                    <a:pt x="5186" y="1019"/>
                  </a:moveTo>
                  <a:lnTo>
                    <a:pt x="5525" y="1067"/>
                  </a:lnTo>
                  <a:lnTo>
                    <a:pt x="5865" y="1115"/>
                  </a:lnTo>
                  <a:lnTo>
                    <a:pt x="6204" y="1212"/>
                  </a:lnTo>
                  <a:lnTo>
                    <a:pt x="6543" y="1358"/>
                  </a:lnTo>
                  <a:lnTo>
                    <a:pt x="7173" y="1697"/>
                  </a:lnTo>
                  <a:lnTo>
                    <a:pt x="7706" y="2133"/>
                  </a:lnTo>
                  <a:lnTo>
                    <a:pt x="8239" y="2618"/>
                  </a:lnTo>
                  <a:lnTo>
                    <a:pt x="8627" y="3103"/>
                  </a:lnTo>
                  <a:lnTo>
                    <a:pt x="9257" y="3829"/>
                  </a:lnTo>
                  <a:lnTo>
                    <a:pt x="8821" y="4411"/>
                  </a:lnTo>
                  <a:lnTo>
                    <a:pt x="8143" y="5138"/>
                  </a:lnTo>
                  <a:lnTo>
                    <a:pt x="7658" y="5574"/>
                  </a:lnTo>
                  <a:lnTo>
                    <a:pt x="7222" y="5913"/>
                  </a:lnTo>
                  <a:lnTo>
                    <a:pt x="6786" y="6156"/>
                  </a:lnTo>
                  <a:lnTo>
                    <a:pt x="6446" y="6350"/>
                  </a:lnTo>
                  <a:lnTo>
                    <a:pt x="6059" y="6495"/>
                  </a:lnTo>
                  <a:lnTo>
                    <a:pt x="5768" y="6592"/>
                  </a:lnTo>
                  <a:lnTo>
                    <a:pt x="5429" y="6640"/>
                  </a:lnTo>
                  <a:lnTo>
                    <a:pt x="4847" y="6640"/>
                  </a:lnTo>
                  <a:lnTo>
                    <a:pt x="4508" y="6544"/>
                  </a:lnTo>
                  <a:lnTo>
                    <a:pt x="4168" y="6447"/>
                  </a:lnTo>
                  <a:lnTo>
                    <a:pt x="3878" y="6301"/>
                  </a:lnTo>
                  <a:lnTo>
                    <a:pt x="3248" y="5962"/>
                  </a:lnTo>
                  <a:lnTo>
                    <a:pt x="2666" y="5526"/>
                  </a:lnTo>
                  <a:lnTo>
                    <a:pt x="2181" y="5041"/>
                  </a:lnTo>
                  <a:lnTo>
                    <a:pt x="1745" y="4605"/>
                  </a:lnTo>
                  <a:lnTo>
                    <a:pt x="1164" y="3829"/>
                  </a:lnTo>
                  <a:lnTo>
                    <a:pt x="1600" y="3248"/>
                  </a:lnTo>
                  <a:lnTo>
                    <a:pt x="2278" y="2521"/>
                  </a:lnTo>
                  <a:lnTo>
                    <a:pt x="2714" y="2085"/>
                  </a:lnTo>
                  <a:lnTo>
                    <a:pt x="3151" y="1746"/>
                  </a:lnTo>
                  <a:lnTo>
                    <a:pt x="3587" y="1503"/>
                  </a:lnTo>
                  <a:lnTo>
                    <a:pt x="3975" y="1309"/>
                  </a:lnTo>
                  <a:lnTo>
                    <a:pt x="4314" y="1164"/>
                  </a:lnTo>
                  <a:lnTo>
                    <a:pt x="4653" y="1067"/>
                  </a:lnTo>
                  <a:lnTo>
                    <a:pt x="4944" y="1019"/>
                  </a:lnTo>
                  <a:close/>
                  <a:moveTo>
                    <a:pt x="5186" y="1"/>
                  </a:moveTo>
                  <a:lnTo>
                    <a:pt x="4653" y="49"/>
                  </a:lnTo>
                  <a:lnTo>
                    <a:pt x="4168" y="146"/>
                  </a:lnTo>
                  <a:lnTo>
                    <a:pt x="3684" y="340"/>
                  </a:lnTo>
                  <a:lnTo>
                    <a:pt x="3199" y="534"/>
                  </a:lnTo>
                  <a:lnTo>
                    <a:pt x="2763" y="825"/>
                  </a:lnTo>
                  <a:lnTo>
                    <a:pt x="2375" y="1115"/>
                  </a:lnTo>
                  <a:lnTo>
                    <a:pt x="1987" y="1406"/>
                  </a:lnTo>
                  <a:lnTo>
                    <a:pt x="1600" y="1746"/>
                  </a:lnTo>
                  <a:lnTo>
                    <a:pt x="1018" y="2376"/>
                  </a:lnTo>
                  <a:lnTo>
                    <a:pt x="534" y="2957"/>
                  </a:lnTo>
                  <a:lnTo>
                    <a:pt x="97" y="3587"/>
                  </a:lnTo>
                  <a:lnTo>
                    <a:pt x="49" y="3684"/>
                  </a:lnTo>
                  <a:lnTo>
                    <a:pt x="0" y="3829"/>
                  </a:lnTo>
                  <a:lnTo>
                    <a:pt x="49" y="3975"/>
                  </a:lnTo>
                  <a:lnTo>
                    <a:pt x="97" y="4120"/>
                  </a:lnTo>
                  <a:lnTo>
                    <a:pt x="534" y="4702"/>
                  </a:lnTo>
                  <a:lnTo>
                    <a:pt x="1018" y="5283"/>
                  </a:lnTo>
                  <a:lnTo>
                    <a:pt x="1600" y="5962"/>
                  </a:lnTo>
                  <a:lnTo>
                    <a:pt x="1987" y="6253"/>
                  </a:lnTo>
                  <a:lnTo>
                    <a:pt x="2375" y="6592"/>
                  </a:lnTo>
                  <a:lnTo>
                    <a:pt x="2763" y="6883"/>
                  </a:lnTo>
                  <a:lnTo>
                    <a:pt x="3199" y="7125"/>
                  </a:lnTo>
                  <a:lnTo>
                    <a:pt x="3684" y="7367"/>
                  </a:lnTo>
                  <a:lnTo>
                    <a:pt x="4168" y="7513"/>
                  </a:lnTo>
                  <a:lnTo>
                    <a:pt x="4653" y="7610"/>
                  </a:lnTo>
                  <a:lnTo>
                    <a:pt x="5186" y="7658"/>
                  </a:lnTo>
                  <a:lnTo>
                    <a:pt x="5719" y="7610"/>
                  </a:lnTo>
                  <a:lnTo>
                    <a:pt x="6204" y="7513"/>
                  </a:lnTo>
                  <a:lnTo>
                    <a:pt x="6689" y="7367"/>
                  </a:lnTo>
                  <a:lnTo>
                    <a:pt x="7173" y="7125"/>
                  </a:lnTo>
                  <a:lnTo>
                    <a:pt x="7609" y="6883"/>
                  </a:lnTo>
                  <a:lnTo>
                    <a:pt x="8046" y="6592"/>
                  </a:lnTo>
                  <a:lnTo>
                    <a:pt x="8433" y="6253"/>
                  </a:lnTo>
                  <a:lnTo>
                    <a:pt x="8773" y="5962"/>
                  </a:lnTo>
                  <a:lnTo>
                    <a:pt x="9403" y="5283"/>
                  </a:lnTo>
                  <a:lnTo>
                    <a:pt x="9839" y="4702"/>
                  </a:lnTo>
                  <a:lnTo>
                    <a:pt x="10275" y="4120"/>
                  </a:lnTo>
                  <a:lnTo>
                    <a:pt x="10372" y="3975"/>
                  </a:lnTo>
                  <a:lnTo>
                    <a:pt x="10372" y="3829"/>
                  </a:lnTo>
                  <a:lnTo>
                    <a:pt x="10372" y="3684"/>
                  </a:lnTo>
                  <a:lnTo>
                    <a:pt x="10275" y="3587"/>
                  </a:lnTo>
                  <a:lnTo>
                    <a:pt x="9839" y="2957"/>
                  </a:lnTo>
                  <a:lnTo>
                    <a:pt x="9403" y="2376"/>
                  </a:lnTo>
                  <a:lnTo>
                    <a:pt x="8773" y="1746"/>
                  </a:lnTo>
                  <a:lnTo>
                    <a:pt x="8433" y="1406"/>
                  </a:lnTo>
                  <a:lnTo>
                    <a:pt x="8046" y="1115"/>
                  </a:lnTo>
                  <a:lnTo>
                    <a:pt x="7609" y="825"/>
                  </a:lnTo>
                  <a:lnTo>
                    <a:pt x="7173" y="534"/>
                  </a:lnTo>
                  <a:lnTo>
                    <a:pt x="6689" y="340"/>
                  </a:lnTo>
                  <a:lnTo>
                    <a:pt x="6204" y="146"/>
                  </a:lnTo>
                  <a:lnTo>
                    <a:pt x="5719" y="49"/>
                  </a:lnTo>
                  <a:lnTo>
                    <a:pt x="5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61;p45">
              <a:extLst>
                <a:ext uri="{FF2B5EF4-FFF2-40B4-BE49-F238E27FC236}">
                  <a16:creationId xmlns:a16="http://schemas.microsoft.com/office/drawing/2014/main" id="{70A449FE-DF02-66EC-B998-564DC26C28BE}"/>
                </a:ext>
              </a:extLst>
            </p:cNvPr>
            <p:cNvSpPr/>
            <p:nvPr/>
          </p:nvSpPr>
          <p:spPr>
            <a:xfrm>
              <a:off x="2128352" y="3470845"/>
              <a:ext cx="79981" cy="81066"/>
            </a:xfrm>
            <a:custGeom>
              <a:avLst/>
              <a:gdLst/>
              <a:ahLst/>
              <a:cxnLst/>
              <a:rect l="l" t="t" r="r" b="b"/>
              <a:pathLst>
                <a:path w="3539" h="3587" extrusionOk="0">
                  <a:moveTo>
                    <a:pt x="1745" y="1018"/>
                  </a:moveTo>
                  <a:lnTo>
                    <a:pt x="1891" y="1067"/>
                  </a:lnTo>
                  <a:lnTo>
                    <a:pt x="2036" y="1115"/>
                  </a:lnTo>
                  <a:lnTo>
                    <a:pt x="2278" y="1260"/>
                  </a:lnTo>
                  <a:lnTo>
                    <a:pt x="2472" y="1503"/>
                  </a:lnTo>
                  <a:lnTo>
                    <a:pt x="2521" y="1648"/>
                  </a:lnTo>
                  <a:lnTo>
                    <a:pt x="2521" y="1793"/>
                  </a:lnTo>
                  <a:lnTo>
                    <a:pt x="2521" y="1939"/>
                  </a:lnTo>
                  <a:lnTo>
                    <a:pt x="2472" y="2084"/>
                  </a:lnTo>
                  <a:lnTo>
                    <a:pt x="2278" y="2327"/>
                  </a:lnTo>
                  <a:lnTo>
                    <a:pt x="2036" y="2520"/>
                  </a:lnTo>
                  <a:lnTo>
                    <a:pt x="1891" y="2569"/>
                  </a:lnTo>
                  <a:lnTo>
                    <a:pt x="1600" y="2569"/>
                  </a:lnTo>
                  <a:lnTo>
                    <a:pt x="1454" y="2520"/>
                  </a:lnTo>
                  <a:lnTo>
                    <a:pt x="1212" y="2327"/>
                  </a:lnTo>
                  <a:lnTo>
                    <a:pt x="1067" y="2084"/>
                  </a:lnTo>
                  <a:lnTo>
                    <a:pt x="1018" y="1939"/>
                  </a:lnTo>
                  <a:lnTo>
                    <a:pt x="970" y="1793"/>
                  </a:lnTo>
                  <a:lnTo>
                    <a:pt x="1018" y="1648"/>
                  </a:lnTo>
                  <a:lnTo>
                    <a:pt x="1067" y="1503"/>
                  </a:lnTo>
                  <a:lnTo>
                    <a:pt x="1212" y="1260"/>
                  </a:lnTo>
                  <a:lnTo>
                    <a:pt x="1454" y="1115"/>
                  </a:lnTo>
                  <a:lnTo>
                    <a:pt x="1600" y="1067"/>
                  </a:lnTo>
                  <a:lnTo>
                    <a:pt x="1745" y="1018"/>
                  </a:lnTo>
                  <a:close/>
                  <a:moveTo>
                    <a:pt x="1745" y="0"/>
                  </a:moveTo>
                  <a:lnTo>
                    <a:pt x="1406" y="49"/>
                  </a:lnTo>
                  <a:lnTo>
                    <a:pt x="1067" y="146"/>
                  </a:lnTo>
                  <a:lnTo>
                    <a:pt x="776" y="340"/>
                  </a:lnTo>
                  <a:lnTo>
                    <a:pt x="485" y="533"/>
                  </a:lnTo>
                  <a:lnTo>
                    <a:pt x="291" y="824"/>
                  </a:lnTo>
                  <a:lnTo>
                    <a:pt x="97" y="1115"/>
                  </a:lnTo>
                  <a:lnTo>
                    <a:pt x="0" y="1454"/>
                  </a:lnTo>
                  <a:lnTo>
                    <a:pt x="0" y="1793"/>
                  </a:lnTo>
                  <a:lnTo>
                    <a:pt x="0" y="2181"/>
                  </a:lnTo>
                  <a:lnTo>
                    <a:pt x="97" y="2472"/>
                  </a:lnTo>
                  <a:lnTo>
                    <a:pt x="291" y="2811"/>
                  </a:lnTo>
                  <a:lnTo>
                    <a:pt x="485" y="3054"/>
                  </a:lnTo>
                  <a:lnTo>
                    <a:pt x="776" y="3296"/>
                  </a:lnTo>
                  <a:lnTo>
                    <a:pt x="1067" y="3441"/>
                  </a:lnTo>
                  <a:lnTo>
                    <a:pt x="1406" y="3538"/>
                  </a:lnTo>
                  <a:lnTo>
                    <a:pt x="1745" y="3587"/>
                  </a:lnTo>
                  <a:lnTo>
                    <a:pt x="2133" y="3538"/>
                  </a:lnTo>
                  <a:lnTo>
                    <a:pt x="2424" y="3441"/>
                  </a:lnTo>
                  <a:lnTo>
                    <a:pt x="2763" y="3296"/>
                  </a:lnTo>
                  <a:lnTo>
                    <a:pt x="3005" y="3054"/>
                  </a:lnTo>
                  <a:lnTo>
                    <a:pt x="3248" y="2811"/>
                  </a:lnTo>
                  <a:lnTo>
                    <a:pt x="3393" y="2472"/>
                  </a:lnTo>
                  <a:lnTo>
                    <a:pt x="3490" y="2181"/>
                  </a:lnTo>
                  <a:lnTo>
                    <a:pt x="3538" y="1793"/>
                  </a:lnTo>
                  <a:lnTo>
                    <a:pt x="3490" y="1454"/>
                  </a:lnTo>
                  <a:lnTo>
                    <a:pt x="3393" y="1115"/>
                  </a:lnTo>
                  <a:lnTo>
                    <a:pt x="3248" y="824"/>
                  </a:lnTo>
                  <a:lnTo>
                    <a:pt x="3005" y="533"/>
                  </a:lnTo>
                  <a:lnTo>
                    <a:pt x="2763" y="340"/>
                  </a:lnTo>
                  <a:lnTo>
                    <a:pt x="2424" y="146"/>
                  </a:lnTo>
                  <a:lnTo>
                    <a:pt x="2133" y="49"/>
                  </a:lnTo>
                  <a:lnTo>
                    <a:pt x="17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62;p45">
              <a:extLst>
                <a:ext uri="{FF2B5EF4-FFF2-40B4-BE49-F238E27FC236}">
                  <a16:creationId xmlns:a16="http://schemas.microsoft.com/office/drawing/2014/main" id="{B494191E-DDD6-D10C-6A67-A0B65A0B1088}"/>
                </a:ext>
              </a:extLst>
            </p:cNvPr>
            <p:cNvSpPr/>
            <p:nvPr/>
          </p:nvSpPr>
          <p:spPr>
            <a:xfrm>
              <a:off x="1971712" y="3315312"/>
              <a:ext cx="392155" cy="392133"/>
            </a:xfrm>
            <a:custGeom>
              <a:avLst/>
              <a:gdLst/>
              <a:ahLst/>
              <a:cxnLst/>
              <a:rect l="l" t="t" r="r" b="b"/>
              <a:pathLst>
                <a:path w="17352" h="17351" extrusionOk="0">
                  <a:moveTo>
                    <a:pt x="9209" y="1793"/>
                  </a:moveTo>
                  <a:lnTo>
                    <a:pt x="9839" y="1890"/>
                  </a:lnTo>
                  <a:lnTo>
                    <a:pt x="10421" y="1987"/>
                  </a:lnTo>
                  <a:lnTo>
                    <a:pt x="11003" y="2181"/>
                  </a:lnTo>
                  <a:lnTo>
                    <a:pt x="11584" y="2424"/>
                  </a:lnTo>
                  <a:lnTo>
                    <a:pt x="12117" y="2714"/>
                  </a:lnTo>
                  <a:lnTo>
                    <a:pt x="12650" y="3005"/>
                  </a:lnTo>
                  <a:lnTo>
                    <a:pt x="13135" y="3393"/>
                  </a:lnTo>
                  <a:lnTo>
                    <a:pt x="13571" y="3781"/>
                  </a:lnTo>
                  <a:lnTo>
                    <a:pt x="13959" y="4265"/>
                  </a:lnTo>
                  <a:lnTo>
                    <a:pt x="14347" y="4750"/>
                  </a:lnTo>
                  <a:lnTo>
                    <a:pt x="14686" y="5234"/>
                  </a:lnTo>
                  <a:lnTo>
                    <a:pt x="14928" y="5768"/>
                  </a:lnTo>
                  <a:lnTo>
                    <a:pt x="15171" y="6349"/>
                  </a:lnTo>
                  <a:lnTo>
                    <a:pt x="15364" y="6931"/>
                  </a:lnTo>
                  <a:lnTo>
                    <a:pt x="15510" y="7561"/>
                  </a:lnTo>
                  <a:lnTo>
                    <a:pt x="15558" y="8191"/>
                  </a:lnTo>
                  <a:lnTo>
                    <a:pt x="15267" y="8191"/>
                  </a:lnTo>
                  <a:lnTo>
                    <a:pt x="15074" y="8336"/>
                  </a:lnTo>
                  <a:lnTo>
                    <a:pt x="14977" y="8482"/>
                  </a:lnTo>
                  <a:lnTo>
                    <a:pt x="14928" y="8675"/>
                  </a:lnTo>
                  <a:lnTo>
                    <a:pt x="14977" y="8869"/>
                  </a:lnTo>
                  <a:lnTo>
                    <a:pt x="15074" y="9063"/>
                  </a:lnTo>
                  <a:lnTo>
                    <a:pt x="15267" y="9160"/>
                  </a:lnTo>
                  <a:lnTo>
                    <a:pt x="15461" y="9209"/>
                  </a:lnTo>
                  <a:lnTo>
                    <a:pt x="15558" y="9209"/>
                  </a:lnTo>
                  <a:lnTo>
                    <a:pt x="15510" y="9839"/>
                  </a:lnTo>
                  <a:lnTo>
                    <a:pt x="15364" y="10420"/>
                  </a:lnTo>
                  <a:lnTo>
                    <a:pt x="15171" y="11002"/>
                  </a:lnTo>
                  <a:lnTo>
                    <a:pt x="14928" y="11583"/>
                  </a:lnTo>
                  <a:lnTo>
                    <a:pt x="14686" y="12116"/>
                  </a:lnTo>
                  <a:lnTo>
                    <a:pt x="14347" y="12650"/>
                  </a:lnTo>
                  <a:lnTo>
                    <a:pt x="13959" y="13134"/>
                  </a:lnTo>
                  <a:lnTo>
                    <a:pt x="13571" y="13570"/>
                  </a:lnTo>
                  <a:lnTo>
                    <a:pt x="13135" y="13958"/>
                  </a:lnTo>
                  <a:lnTo>
                    <a:pt x="12650" y="14346"/>
                  </a:lnTo>
                  <a:lnTo>
                    <a:pt x="12117" y="14685"/>
                  </a:lnTo>
                  <a:lnTo>
                    <a:pt x="11584" y="14927"/>
                  </a:lnTo>
                  <a:lnTo>
                    <a:pt x="11003" y="15170"/>
                  </a:lnTo>
                  <a:lnTo>
                    <a:pt x="10421" y="15364"/>
                  </a:lnTo>
                  <a:lnTo>
                    <a:pt x="9839" y="15509"/>
                  </a:lnTo>
                  <a:lnTo>
                    <a:pt x="9209" y="15557"/>
                  </a:lnTo>
                  <a:lnTo>
                    <a:pt x="9209" y="15461"/>
                  </a:lnTo>
                  <a:lnTo>
                    <a:pt x="9161" y="15267"/>
                  </a:lnTo>
                  <a:lnTo>
                    <a:pt x="9064" y="15073"/>
                  </a:lnTo>
                  <a:lnTo>
                    <a:pt x="8870" y="14976"/>
                  </a:lnTo>
                  <a:lnTo>
                    <a:pt x="8676" y="14927"/>
                  </a:lnTo>
                  <a:lnTo>
                    <a:pt x="8482" y="14976"/>
                  </a:lnTo>
                  <a:lnTo>
                    <a:pt x="8337" y="15073"/>
                  </a:lnTo>
                  <a:lnTo>
                    <a:pt x="8240" y="15267"/>
                  </a:lnTo>
                  <a:lnTo>
                    <a:pt x="8192" y="15461"/>
                  </a:lnTo>
                  <a:lnTo>
                    <a:pt x="8192" y="15557"/>
                  </a:lnTo>
                  <a:lnTo>
                    <a:pt x="7561" y="15509"/>
                  </a:lnTo>
                  <a:lnTo>
                    <a:pt x="6931" y="15364"/>
                  </a:lnTo>
                  <a:lnTo>
                    <a:pt x="6350" y="15170"/>
                  </a:lnTo>
                  <a:lnTo>
                    <a:pt x="5768" y="14927"/>
                  </a:lnTo>
                  <a:lnTo>
                    <a:pt x="5235" y="14685"/>
                  </a:lnTo>
                  <a:lnTo>
                    <a:pt x="4751" y="14346"/>
                  </a:lnTo>
                  <a:lnTo>
                    <a:pt x="4266" y="13958"/>
                  </a:lnTo>
                  <a:lnTo>
                    <a:pt x="3830" y="13570"/>
                  </a:lnTo>
                  <a:lnTo>
                    <a:pt x="3394" y="13134"/>
                  </a:lnTo>
                  <a:lnTo>
                    <a:pt x="3054" y="12650"/>
                  </a:lnTo>
                  <a:lnTo>
                    <a:pt x="2715" y="12116"/>
                  </a:lnTo>
                  <a:lnTo>
                    <a:pt x="2424" y="11583"/>
                  </a:lnTo>
                  <a:lnTo>
                    <a:pt x="2182" y="11002"/>
                  </a:lnTo>
                  <a:lnTo>
                    <a:pt x="1988" y="10420"/>
                  </a:lnTo>
                  <a:lnTo>
                    <a:pt x="1891" y="9839"/>
                  </a:lnTo>
                  <a:lnTo>
                    <a:pt x="1794" y="9209"/>
                  </a:lnTo>
                  <a:lnTo>
                    <a:pt x="1940" y="9209"/>
                  </a:lnTo>
                  <a:lnTo>
                    <a:pt x="2133" y="9160"/>
                  </a:lnTo>
                  <a:lnTo>
                    <a:pt x="2279" y="9063"/>
                  </a:lnTo>
                  <a:lnTo>
                    <a:pt x="2376" y="8869"/>
                  </a:lnTo>
                  <a:lnTo>
                    <a:pt x="2424" y="8675"/>
                  </a:lnTo>
                  <a:lnTo>
                    <a:pt x="2376" y="8482"/>
                  </a:lnTo>
                  <a:lnTo>
                    <a:pt x="2279" y="8336"/>
                  </a:lnTo>
                  <a:lnTo>
                    <a:pt x="2133" y="8191"/>
                  </a:lnTo>
                  <a:lnTo>
                    <a:pt x="1794" y="8191"/>
                  </a:lnTo>
                  <a:lnTo>
                    <a:pt x="1891" y="7561"/>
                  </a:lnTo>
                  <a:lnTo>
                    <a:pt x="1988" y="6931"/>
                  </a:lnTo>
                  <a:lnTo>
                    <a:pt x="2182" y="6349"/>
                  </a:lnTo>
                  <a:lnTo>
                    <a:pt x="2424" y="5768"/>
                  </a:lnTo>
                  <a:lnTo>
                    <a:pt x="2715" y="5234"/>
                  </a:lnTo>
                  <a:lnTo>
                    <a:pt x="3054" y="4750"/>
                  </a:lnTo>
                  <a:lnTo>
                    <a:pt x="3394" y="4265"/>
                  </a:lnTo>
                  <a:lnTo>
                    <a:pt x="3830" y="3781"/>
                  </a:lnTo>
                  <a:lnTo>
                    <a:pt x="4266" y="3393"/>
                  </a:lnTo>
                  <a:lnTo>
                    <a:pt x="4751" y="3005"/>
                  </a:lnTo>
                  <a:lnTo>
                    <a:pt x="5235" y="2714"/>
                  </a:lnTo>
                  <a:lnTo>
                    <a:pt x="5768" y="2424"/>
                  </a:lnTo>
                  <a:lnTo>
                    <a:pt x="6350" y="2181"/>
                  </a:lnTo>
                  <a:lnTo>
                    <a:pt x="6931" y="1987"/>
                  </a:lnTo>
                  <a:lnTo>
                    <a:pt x="7561" y="1890"/>
                  </a:lnTo>
                  <a:lnTo>
                    <a:pt x="8192" y="1793"/>
                  </a:lnTo>
                  <a:lnTo>
                    <a:pt x="8192" y="1890"/>
                  </a:lnTo>
                  <a:lnTo>
                    <a:pt x="8240" y="2133"/>
                  </a:lnTo>
                  <a:lnTo>
                    <a:pt x="8337" y="2278"/>
                  </a:lnTo>
                  <a:lnTo>
                    <a:pt x="8482" y="2375"/>
                  </a:lnTo>
                  <a:lnTo>
                    <a:pt x="8676" y="2424"/>
                  </a:lnTo>
                  <a:lnTo>
                    <a:pt x="8870" y="2375"/>
                  </a:lnTo>
                  <a:lnTo>
                    <a:pt x="9064" y="2278"/>
                  </a:lnTo>
                  <a:lnTo>
                    <a:pt x="9161" y="2133"/>
                  </a:lnTo>
                  <a:lnTo>
                    <a:pt x="9209" y="1890"/>
                  </a:lnTo>
                  <a:lnTo>
                    <a:pt x="9209" y="1793"/>
                  </a:lnTo>
                  <a:close/>
                  <a:moveTo>
                    <a:pt x="8676" y="0"/>
                  </a:moveTo>
                  <a:lnTo>
                    <a:pt x="8482" y="49"/>
                  </a:lnTo>
                  <a:lnTo>
                    <a:pt x="8337" y="146"/>
                  </a:lnTo>
                  <a:lnTo>
                    <a:pt x="8240" y="340"/>
                  </a:lnTo>
                  <a:lnTo>
                    <a:pt x="8192" y="533"/>
                  </a:lnTo>
                  <a:lnTo>
                    <a:pt x="8192" y="776"/>
                  </a:lnTo>
                  <a:lnTo>
                    <a:pt x="7465" y="873"/>
                  </a:lnTo>
                  <a:lnTo>
                    <a:pt x="6786" y="1018"/>
                  </a:lnTo>
                  <a:lnTo>
                    <a:pt x="6108" y="1212"/>
                  </a:lnTo>
                  <a:lnTo>
                    <a:pt x="5429" y="1454"/>
                  </a:lnTo>
                  <a:lnTo>
                    <a:pt x="4799" y="1793"/>
                  </a:lnTo>
                  <a:lnTo>
                    <a:pt x="4169" y="2181"/>
                  </a:lnTo>
                  <a:lnTo>
                    <a:pt x="3636" y="2617"/>
                  </a:lnTo>
                  <a:lnTo>
                    <a:pt x="3103" y="3102"/>
                  </a:lnTo>
                  <a:lnTo>
                    <a:pt x="2618" y="3635"/>
                  </a:lnTo>
                  <a:lnTo>
                    <a:pt x="2182" y="4168"/>
                  </a:lnTo>
                  <a:lnTo>
                    <a:pt x="1794" y="4798"/>
                  </a:lnTo>
                  <a:lnTo>
                    <a:pt x="1455" y="5428"/>
                  </a:lnTo>
                  <a:lnTo>
                    <a:pt x="1213" y="6058"/>
                  </a:lnTo>
                  <a:lnTo>
                    <a:pt x="1019" y="6737"/>
                  </a:lnTo>
                  <a:lnTo>
                    <a:pt x="873" y="7464"/>
                  </a:lnTo>
                  <a:lnTo>
                    <a:pt x="776" y="8191"/>
                  </a:lnTo>
                  <a:lnTo>
                    <a:pt x="340" y="8191"/>
                  </a:lnTo>
                  <a:lnTo>
                    <a:pt x="146" y="8336"/>
                  </a:lnTo>
                  <a:lnTo>
                    <a:pt x="49" y="8482"/>
                  </a:lnTo>
                  <a:lnTo>
                    <a:pt x="1" y="8675"/>
                  </a:lnTo>
                  <a:lnTo>
                    <a:pt x="49" y="8869"/>
                  </a:lnTo>
                  <a:lnTo>
                    <a:pt x="146" y="9063"/>
                  </a:lnTo>
                  <a:lnTo>
                    <a:pt x="340" y="9160"/>
                  </a:lnTo>
                  <a:lnTo>
                    <a:pt x="534" y="9209"/>
                  </a:lnTo>
                  <a:lnTo>
                    <a:pt x="776" y="9209"/>
                  </a:lnTo>
                  <a:lnTo>
                    <a:pt x="873" y="9887"/>
                  </a:lnTo>
                  <a:lnTo>
                    <a:pt x="1019" y="10614"/>
                  </a:lnTo>
                  <a:lnTo>
                    <a:pt x="1213" y="11293"/>
                  </a:lnTo>
                  <a:lnTo>
                    <a:pt x="1455" y="11923"/>
                  </a:lnTo>
                  <a:lnTo>
                    <a:pt x="1794" y="12553"/>
                  </a:lnTo>
                  <a:lnTo>
                    <a:pt x="2182" y="13183"/>
                  </a:lnTo>
                  <a:lnTo>
                    <a:pt x="2618" y="13764"/>
                  </a:lnTo>
                  <a:lnTo>
                    <a:pt x="3103" y="14297"/>
                  </a:lnTo>
                  <a:lnTo>
                    <a:pt x="3636" y="14782"/>
                  </a:lnTo>
                  <a:lnTo>
                    <a:pt x="4169" y="15218"/>
                  </a:lnTo>
                  <a:lnTo>
                    <a:pt x="4799" y="15557"/>
                  </a:lnTo>
                  <a:lnTo>
                    <a:pt x="5429" y="15897"/>
                  </a:lnTo>
                  <a:lnTo>
                    <a:pt x="6108" y="16188"/>
                  </a:lnTo>
                  <a:lnTo>
                    <a:pt x="6786" y="16381"/>
                  </a:lnTo>
                  <a:lnTo>
                    <a:pt x="7465" y="16527"/>
                  </a:lnTo>
                  <a:lnTo>
                    <a:pt x="8192" y="16575"/>
                  </a:lnTo>
                  <a:lnTo>
                    <a:pt x="8192" y="16866"/>
                  </a:lnTo>
                  <a:lnTo>
                    <a:pt x="8240" y="17060"/>
                  </a:lnTo>
                  <a:lnTo>
                    <a:pt x="8337" y="17205"/>
                  </a:lnTo>
                  <a:lnTo>
                    <a:pt x="8482" y="17302"/>
                  </a:lnTo>
                  <a:lnTo>
                    <a:pt x="8676" y="17351"/>
                  </a:lnTo>
                  <a:lnTo>
                    <a:pt x="8870" y="17302"/>
                  </a:lnTo>
                  <a:lnTo>
                    <a:pt x="9064" y="17205"/>
                  </a:lnTo>
                  <a:lnTo>
                    <a:pt x="9161" y="17060"/>
                  </a:lnTo>
                  <a:lnTo>
                    <a:pt x="9209" y="16866"/>
                  </a:lnTo>
                  <a:lnTo>
                    <a:pt x="9209" y="16575"/>
                  </a:lnTo>
                  <a:lnTo>
                    <a:pt x="9888" y="16527"/>
                  </a:lnTo>
                  <a:lnTo>
                    <a:pt x="10615" y="16381"/>
                  </a:lnTo>
                  <a:lnTo>
                    <a:pt x="11293" y="16188"/>
                  </a:lnTo>
                  <a:lnTo>
                    <a:pt x="11923" y="15897"/>
                  </a:lnTo>
                  <a:lnTo>
                    <a:pt x="12553" y="15557"/>
                  </a:lnTo>
                  <a:lnTo>
                    <a:pt x="13183" y="15218"/>
                  </a:lnTo>
                  <a:lnTo>
                    <a:pt x="13765" y="14782"/>
                  </a:lnTo>
                  <a:lnTo>
                    <a:pt x="14298" y="14297"/>
                  </a:lnTo>
                  <a:lnTo>
                    <a:pt x="14783" y="13764"/>
                  </a:lnTo>
                  <a:lnTo>
                    <a:pt x="15219" y="13183"/>
                  </a:lnTo>
                  <a:lnTo>
                    <a:pt x="15607" y="12553"/>
                  </a:lnTo>
                  <a:lnTo>
                    <a:pt x="15897" y="11923"/>
                  </a:lnTo>
                  <a:lnTo>
                    <a:pt x="16188" y="11293"/>
                  </a:lnTo>
                  <a:lnTo>
                    <a:pt x="16382" y="10614"/>
                  </a:lnTo>
                  <a:lnTo>
                    <a:pt x="16528" y="9887"/>
                  </a:lnTo>
                  <a:lnTo>
                    <a:pt x="16576" y="9209"/>
                  </a:lnTo>
                  <a:lnTo>
                    <a:pt x="16867" y="9209"/>
                  </a:lnTo>
                  <a:lnTo>
                    <a:pt x="17061" y="9160"/>
                  </a:lnTo>
                  <a:lnTo>
                    <a:pt x="17206" y="9063"/>
                  </a:lnTo>
                  <a:lnTo>
                    <a:pt x="17303" y="8869"/>
                  </a:lnTo>
                  <a:lnTo>
                    <a:pt x="17351" y="8675"/>
                  </a:lnTo>
                  <a:lnTo>
                    <a:pt x="17303" y="8482"/>
                  </a:lnTo>
                  <a:lnTo>
                    <a:pt x="17206" y="8336"/>
                  </a:lnTo>
                  <a:lnTo>
                    <a:pt x="17061" y="8191"/>
                  </a:lnTo>
                  <a:lnTo>
                    <a:pt x="16576" y="8191"/>
                  </a:lnTo>
                  <a:lnTo>
                    <a:pt x="16528" y="7464"/>
                  </a:lnTo>
                  <a:lnTo>
                    <a:pt x="16382" y="6737"/>
                  </a:lnTo>
                  <a:lnTo>
                    <a:pt x="16188" y="6058"/>
                  </a:lnTo>
                  <a:lnTo>
                    <a:pt x="15897" y="5428"/>
                  </a:lnTo>
                  <a:lnTo>
                    <a:pt x="15607" y="4798"/>
                  </a:lnTo>
                  <a:lnTo>
                    <a:pt x="15219" y="4168"/>
                  </a:lnTo>
                  <a:lnTo>
                    <a:pt x="14783" y="3635"/>
                  </a:lnTo>
                  <a:lnTo>
                    <a:pt x="14298" y="3102"/>
                  </a:lnTo>
                  <a:lnTo>
                    <a:pt x="13765" y="2617"/>
                  </a:lnTo>
                  <a:lnTo>
                    <a:pt x="13183" y="2181"/>
                  </a:lnTo>
                  <a:lnTo>
                    <a:pt x="12553" y="1793"/>
                  </a:lnTo>
                  <a:lnTo>
                    <a:pt x="11923" y="1454"/>
                  </a:lnTo>
                  <a:lnTo>
                    <a:pt x="11293" y="1212"/>
                  </a:lnTo>
                  <a:lnTo>
                    <a:pt x="10615" y="1018"/>
                  </a:lnTo>
                  <a:lnTo>
                    <a:pt x="9888" y="873"/>
                  </a:lnTo>
                  <a:lnTo>
                    <a:pt x="9209" y="776"/>
                  </a:lnTo>
                  <a:lnTo>
                    <a:pt x="9209" y="533"/>
                  </a:lnTo>
                  <a:lnTo>
                    <a:pt x="9161" y="340"/>
                  </a:lnTo>
                  <a:lnTo>
                    <a:pt x="9064" y="146"/>
                  </a:lnTo>
                  <a:lnTo>
                    <a:pt x="8870" y="49"/>
                  </a:lnTo>
                  <a:lnTo>
                    <a:pt x="86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576;p46">
            <a:extLst>
              <a:ext uri="{FF2B5EF4-FFF2-40B4-BE49-F238E27FC236}">
                <a16:creationId xmlns:a16="http://schemas.microsoft.com/office/drawing/2014/main" id="{F1C15F41-92CE-C2D0-6741-3815932294AD}"/>
              </a:ext>
            </a:extLst>
          </p:cNvPr>
          <p:cNvSpPr txBox="1">
            <a:spLocks/>
          </p:cNvSpPr>
          <p:nvPr/>
        </p:nvSpPr>
        <p:spPr>
          <a:xfrm>
            <a:off x="99479" y="1418594"/>
            <a:ext cx="3289175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dirty="0"/>
              <a:t>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Hyperparameter Tuning</a:t>
            </a:r>
            <a:endParaRPr lang="en-US" dirty="0"/>
          </a:p>
        </p:txBody>
      </p:sp>
      <p:grpSp>
        <p:nvGrpSpPr>
          <p:cNvPr id="7" name="Google Shape;588;p46">
            <a:extLst>
              <a:ext uri="{FF2B5EF4-FFF2-40B4-BE49-F238E27FC236}">
                <a16:creationId xmlns:a16="http://schemas.microsoft.com/office/drawing/2014/main" id="{4744E05C-21F6-6B28-FC2D-265736F68CEE}"/>
              </a:ext>
            </a:extLst>
          </p:cNvPr>
          <p:cNvGrpSpPr/>
          <p:nvPr/>
        </p:nvGrpSpPr>
        <p:grpSpPr>
          <a:xfrm>
            <a:off x="1418023" y="922820"/>
            <a:ext cx="392133" cy="392155"/>
            <a:chOff x="6727565" y="2635120"/>
            <a:chExt cx="392133" cy="392155"/>
          </a:xfrm>
        </p:grpSpPr>
        <p:sp>
          <p:nvSpPr>
            <p:cNvPr id="8" name="Google Shape;589;p46">
              <a:extLst>
                <a:ext uri="{FF2B5EF4-FFF2-40B4-BE49-F238E27FC236}">
                  <a16:creationId xmlns:a16="http://schemas.microsoft.com/office/drawing/2014/main" id="{AA107145-5DD2-10CC-ADA3-CD230FC1A747}"/>
                </a:ext>
              </a:extLst>
            </p:cNvPr>
            <p:cNvSpPr/>
            <p:nvPr/>
          </p:nvSpPr>
          <p:spPr>
            <a:xfrm>
              <a:off x="6727565" y="2635120"/>
              <a:ext cx="306705" cy="307812"/>
            </a:xfrm>
            <a:custGeom>
              <a:avLst/>
              <a:gdLst/>
              <a:ahLst/>
              <a:cxnLst/>
              <a:rect l="l" t="t" r="r" b="b"/>
              <a:pathLst>
                <a:path w="13571" h="13620" extrusionOk="0">
                  <a:moveTo>
                    <a:pt x="10614" y="1018"/>
                  </a:moveTo>
                  <a:lnTo>
                    <a:pt x="10808" y="1067"/>
                  </a:lnTo>
                  <a:lnTo>
                    <a:pt x="10953" y="1164"/>
                  </a:lnTo>
                  <a:lnTo>
                    <a:pt x="12407" y="2618"/>
                  </a:lnTo>
                  <a:lnTo>
                    <a:pt x="12553" y="2812"/>
                  </a:lnTo>
                  <a:lnTo>
                    <a:pt x="12553" y="2957"/>
                  </a:lnTo>
                  <a:lnTo>
                    <a:pt x="12553" y="3151"/>
                  </a:lnTo>
                  <a:lnTo>
                    <a:pt x="12407" y="3345"/>
                  </a:lnTo>
                  <a:lnTo>
                    <a:pt x="11826" y="3926"/>
                  </a:lnTo>
                  <a:lnTo>
                    <a:pt x="9645" y="1794"/>
                  </a:lnTo>
                  <a:lnTo>
                    <a:pt x="10275" y="1164"/>
                  </a:lnTo>
                  <a:lnTo>
                    <a:pt x="10420" y="1067"/>
                  </a:lnTo>
                  <a:lnTo>
                    <a:pt x="10614" y="1018"/>
                  </a:lnTo>
                  <a:close/>
                  <a:moveTo>
                    <a:pt x="8918" y="2521"/>
                  </a:moveTo>
                  <a:lnTo>
                    <a:pt x="9693" y="3248"/>
                  </a:lnTo>
                  <a:lnTo>
                    <a:pt x="3150" y="9742"/>
                  </a:lnTo>
                  <a:lnTo>
                    <a:pt x="2424" y="9015"/>
                  </a:lnTo>
                  <a:lnTo>
                    <a:pt x="8918" y="2521"/>
                  </a:lnTo>
                  <a:close/>
                  <a:moveTo>
                    <a:pt x="10372" y="3975"/>
                  </a:moveTo>
                  <a:lnTo>
                    <a:pt x="11099" y="4653"/>
                  </a:lnTo>
                  <a:lnTo>
                    <a:pt x="4556" y="11148"/>
                  </a:lnTo>
                  <a:lnTo>
                    <a:pt x="3877" y="10469"/>
                  </a:lnTo>
                  <a:lnTo>
                    <a:pt x="10372" y="3975"/>
                  </a:lnTo>
                  <a:close/>
                  <a:moveTo>
                    <a:pt x="1939" y="9984"/>
                  </a:moveTo>
                  <a:lnTo>
                    <a:pt x="3635" y="11632"/>
                  </a:lnTo>
                  <a:lnTo>
                    <a:pt x="1260" y="12359"/>
                  </a:lnTo>
                  <a:lnTo>
                    <a:pt x="1260" y="12359"/>
                  </a:lnTo>
                  <a:lnTo>
                    <a:pt x="1939" y="9984"/>
                  </a:lnTo>
                  <a:close/>
                  <a:moveTo>
                    <a:pt x="10614" y="1"/>
                  </a:moveTo>
                  <a:lnTo>
                    <a:pt x="10323" y="49"/>
                  </a:lnTo>
                  <a:lnTo>
                    <a:pt x="10033" y="98"/>
                  </a:lnTo>
                  <a:lnTo>
                    <a:pt x="9790" y="243"/>
                  </a:lnTo>
                  <a:lnTo>
                    <a:pt x="9548" y="437"/>
                  </a:lnTo>
                  <a:lnTo>
                    <a:pt x="8579" y="1406"/>
                  </a:lnTo>
                  <a:lnTo>
                    <a:pt x="1357" y="8676"/>
                  </a:lnTo>
                  <a:lnTo>
                    <a:pt x="1260" y="8773"/>
                  </a:lnTo>
                  <a:lnTo>
                    <a:pt x="1212" y="8870"/>
                  </a:lnTo>
                  <a:lnTo>
                    <a:pt x="49" y="12989"/>
                  </a:lnTo>
                  <a:lnTo>
                    <a:pt x="0" y="13086"/>
                  </a:lnTo>
                  <a:lnTo>
                    <a:pt x="49" y="13232"/>
                  </a:lnTo>
                  <a:lnTo>
                    <a:pt x="97" y="13377"/>
                  </a:lnTo>
                  <a:lnTo>
                    <a:pt x="194" y="13474"/>
                  </a:lnTo>
                  <a:lnTo>
                    <a:pt x="291" y="13571"/>
                  </a:lnTo>
                  <a:lnTo>
                    <a:pt x="388" y="13619"/>
                  </a:lnTo>
                  <a:lnTo>
                    <a:pt x="533" y="13619"/>
                  </a:lnTo>
                  <a:lnTo>
                    <a:pt x="679" y="13571"/>
                  </a:lnTo>
                  <a:lnTo>
                    <a:pt x="4701" y="12359"/>
                  </a:lnTo>
                  <a:lnTo>
                    <a:pt x="4798" y="12359"/>
                  </a:lnTo>
                  <a:lnTo>
                    <a:pt x="4944" y="12262"/>
                  </a:lnTo>
                  <a:lnTo>
                    <a:pt x="13134" y="4023"/>
                  </a:lnTo>
                  <a:lnTo>
                    <a:pt x="13328" y="3781"/>
                  </a:lnTo>
                  <a:lnTo>
                    <a:pt x="13474" y="3539"/>
                  </a:lnTo>
                  <a:lnTo>
                    <a:pt x="13570" y="3248"/>
                  </a:lnTo>
                  <a:lnTo>
                    <a:pt x="13570" y="2957"/>
                  </a:lnTo>
                  <a:lnTo>
                    <a:pt x="13570" y="2715"/>
                  </a:lnTo>
                  <a:lnTo>
                    <a:pt x="13474" y="2424"/>
                  </a:lnTo>
                  <a:lnTo>
                    <a:pt x="13328" y="2133"/>
                  </a:lnTo>
                  <a:lnTo>
                    <a:pt x="13134" y="1939"/>
                  </a:lnTo>
                  <a:lnTo>
                    <a:pt x="11680" y="437"/>
                  </a:lnTo>
                  <a:lnTo>
                    <a:pt x="11438" y="243"/>
                  </a:lnTo>
                  <a:lnTo>
                    <a:pt x="11196" y="98"/>
                  </a:lnTo>
                  <a:lnTo>
                    <a:pt x="10905" y="49"/>
                  </a:lnTo>
                  <a:lnTo>
                    <a:pt x="10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90;p46">
              <a:extLst>
                <a:ext uri="{FF2B5EF4-FFF2-40B4-BE49-F238E27FC236}">
                  <a16:creationId xmlns:a16="http://schemas.microsoft.com/office/drawing/2014/main" id="{638726DB-7A0B-61E5-F5AB-009DA0542876}"/>
                </a:ext>
              </a:extLst>
            </p:cNvPr>
            <p:cNvSpPr/>
            <p:nvPr/>
          </p:nvSpPr>
          <p:spPr>
            <a:xfrm>
              <a:off x="6911575" y="2816937"/>
              <a:ext cx="208123" cy="210338"/>
            </a:xfrm>
            <a:custGeom>
              <a:avLst/>
              <a:gdLst/>
              <a:ahLst/>
              <a:cxnLst/>
              <a:rect l="l" t="t" r="r" b="b"/>
              <a:pathLst>
                <a:path w="9209" h="9307" extrusionOk="0">
                  <a:moveTo>
                    <a:pt x="5138" y="1019"/>
                  </a:moveTo>
                  <a:lnTo>
                    <a:pt x="5138" y="1649"/>
                  </a:lnTo>
                  <a:lnTo>
                    <a:pt x="5138" y="1794"/>
                  </a:lnTo>
                  <a:lnTo>
                    <a:pt x="5235" y="1939"/>
                  </a:lnTo>
                  <a:lnTo>
                    <a:pt x="5332" y="2036"/>
                  </a:lnTo>
                  <a:lnTo>
                    <a:pt x="5477" y="2133"/>
                  </a:lnTo>
                  <a:lnTo>
                    <a:pt x="5962" y="2327"/>
                  </a:lnTo>
                  <a:lnTo>
                    <a:pt x="6349" y="2666"/>
                  </a:lnTo>
                  <a:lnTo>
                    <a:pt x="6495" y="2763"/>
                  </a:lnTo>
                  <a:lnTo>
                    <a:pt x="6834" y="2763"/>
                  </a:lnTo>
                  <a:lnTo>
                    <a:pt x="6979" y="2715"/>
                  </a:lnTo>
                  <a:lnTo>
                    <a:pt x="7512" y="2376"/>
                  </a:lnTo>
                  <a:lnTo>
                    <a:pt x="7997" y="3296"/>
                  </a:lnTo>
                  <a:lnTo>
                    <a:pt x="7464" y="3587"/>
                  </a:lnTo>
                  <a:lnTo>
                    <a:pt x="7367" y="3684"/>
                  </a:lnTo>
                  <a:lnTo>
                    <a:pt x="7270" y="3830"/>
                  </a:lnTo>
                  <a:lnTo>
                    <a:pt x="7222" y="3975"/>
                  </a:lnTo>
                  <a:lnTo>
                    <a:pt x="7222" y="4120"/>
                  </a:lnTo>
                  <a:lnTo>
                    <a:pt x="7270" y="4653"/>
                  </a:lnTo>
                  <a:lnTo>
                    <a:pt x="7222" y="5187"/>
                  </a:lnTo>
                  <a:lnTo>
                    <a:pt x="7222" y="5332"/>
                  </a:lnTo>
                  <a:lnTo>
                    <a:pt x="7270" y="5477"/>
                  </a:lnTo>
                  <a:lnTo>
                    <a:pt x="7367" y="5623"/>
                  </a:lnTo>
                  <a:lnTo>
                    <a:pt x="7464" y="5720"/>
                  </a:lnTo>
                  <a:lnTo>
                    <a:pt x="7997" y="6010"/>
                  </a:lnTo>
                  <a:lnTo>
                    <a:pt x="7512" y="6931"/>
                  </a:lnTo>
                  <a:lnTo>
                    <a:pt x="6979" y="6592"/>
                  </a:lnTo>
                  <a:lnTo>
                    <a:pt x="6834" y="6544"/>
                  </a:lnTo>
                  <a:lnTo>
                    <a:pt x="6495" y="6544"/>
                  </a:lnTo>
                  <a:lnTo>
                    <a:pt x="6349" y="6640"/>
                  </a:lnTo>
                  <a:lnTo>
                    <a:pt x="5962" y="6980"/>
                  </a:lnTo>
                  <a:lnTo>
                    <a:pt x="5477" y="7174"/>
                  </a:lnTo>
                  <a:lnTo>
                    <a:pt x="5332" y="7271"/>
                  </a:lnTo>
                  <a:lnTo>
                    <a:pt x="5235" y="7367"/>
                  </a:lnTo>
                  <a:lnTo>
                    <a:pt x="5138" y="7513"/>
                  </a:lnTo>
                  <a:lnTo>
                    <a:pt x="5138" y="7658"/>
                  </a:lnTo>
                  <a:lnTo>
                    <a:pt x="5138" y="8288"/>
                  </a:lnTo>
                  <a:lnTo>
                    <a:pt x="4120" y="8288"/>
                  </a:lnTo>
                  <a:lnTo>
                    <a:pt x="4120" y="7658"/>
                  </a:lnTo>
                  <a:lnTo>
                    <a:pt x="4071" y="7513"/>
                  </a:lnTo>
                  <a:lnTo>
                    <a:pt x="4023" y="7367"/>
                  </a:lnTo>
                  <a:lnTo>
                    <a:pt x="3926" y="7271"/>
                  </a:lnTo>
                  <a:lnTo>
                    <a:pt x="3781" y="7174"/>
                  </a:lnTo>
                  <a:lnTo>
                    <a:pt x="3296" y="6980"/>
                  </a:lnTo>
                  <a:lnTo>
                    <a:pt x="2860" y="6640"/>
                  </a:lnTo>
                  <a:lnTo>
                    <a:pt x="2714" y="6544"/>
                  </a:lnTo>
                  <a:lnTo>
                    <a:pt x="2424" y="6544"/>
                  </a:lnTo>
                  <a:lnTo>
                    <a:pt x="2278" y="6592"/>
                  </a:lnTo>
                  <a:lnTo>
                    <a:pt x="1745" y="6931"/>
                  </a:lnTo>
                  <a:lnTo>
                    <a:pt x="1212" y="6010"/>
                  </a:lnTo>
                  <a:lnTo>
                    <a:pt x="1745" y="5720"/>
                  </a:lnTo>
                  <a:lnTo>
                    <a:pt x="1891" y="5623"/>
                  </a:lnTo>
                  <a:lnTo>
                    <a:pt x="1987" y="5477"/>
                  </a:lnTo>
                  <a:lnTo>
                    <a:pt x="2036" y="5332"/>
                  </a:lnTo>
                  <a:lnTo>
                    <a:pt x="1987" y="5187"/>
                  </a:lnTo>
                  <a:lnTo>
                    <a:pt x="1939" y="4653"/>
                  </a:lnTo>
                  <a:lnTo>
                    <a:pt x="1987" y="4120"/>
                  </a:lnTo>
                  <a:lnTo>
                    <a:pt x="2036" y="3975"/>
                  </a:lnTo>
                  <a:lnTo>
                    <a:pt x="1987" y="3830"/>
                  </a:lnTo>
                  <a:lnTo>
                    <a:pt x="1891" y="3684"/>
                  </a:lnTo>
                  <a:lnTo>
                    <a:pt x="1745" y="3587"/>
                  </a:lnTo>
                  <a:lnTo>
                    <a:pt x="1212" y="3296"/>
                  </a:lnTo>
                  <a:lnTo>
                    <a:pt x="1745" y="2376"/>
                  </a:lnTo>
                  <a:lnTo>
                    <a:pt x="2278" y="2715"/>
                  </a:lnTo>
                  <a:lnTo>
                    <a:pt x="2424" y="2763"/>
                  </a:lnTo>
                  <a:lnTo>
                    <a:pt x="2714" y="2763"/>
                  </a:lnTo>
                  <a:lnTo>
                    <a:pt x="2860" y="2666"/>
                  </a:lnTo>
                  <a:lnTo>
                    <a:pt x="3296" y="2327"/>
                  </a:lnTo>
                  <a:lnTo>
                    <a:pt x="3781" y="2133"/>
                  </a:lnTo>
                  <a:lnTo>
                    <a:pt x="3926" y="2036"/>
                  </a:lnTo>
                  <a:lnTo>
                    <a:pt x="4023" y="1939"/>
                  </a:lnTo>
                  <a:lnTo>
                    <a:pt x="4071" y="1794"/>
                  </a:lnTo>
                  <a:lnTo>
                    <a:pt x="4120" y="1649"/>
                  </a:lnTo>
                  <a:lnTo>
                    <a:pt x="4120" y="1019"/>
                  </a:lnTo>
                  <a:close/>
                  <a:moveTo>
                    <a:pt x="3587" y="1"/>
                  </a:moveTo>
                  <a:lnTo>
                    <a:pt x="3393" y="49"/>
                  </a:lnTo>
                  <a:lnTo>
                    <a:pt x="3248" y="146"/>
                  </a:lnTo>
                  <a:lnTo>
                    <a:pt x="3151" y="292"/>
                  </a:lnTo>
                  <a:lnTo>
                    <a:pt x="3102" y="534"/>
                  </a:lnTo>
                  <a:lnTo>
                    <a:pt x="3102" y="1309"/>
                  </a:lnTo>
                  <a:lnTo>
                    <a:pt x="2763" y="1455"/>
                  </a:lnTo>
                  <a:lnTo>
                    <a:pt x="2472" y="1649"/>
                  </a:lnTo>
                  <a:lnTo>
                    <a:pt x="1794" y="1261"/>
                  </a:lnTo>
                  <a:lnTo>
                    <a:pt x="1600" y="1212"/>
                  </a:lnTo>
                  <a:lnTo>
                    <a:pt x="1406" y="1212"/>
                  </a:lnTo>
                  <a:lnTo>
                    <a:pt x="1212" y="1309"/>
                  </a:lnTo>
                  <a:lnTo>
                    <a:pt x="1115" y="1455"/>
                  </a:lnTo>
                  <a:lnTo>
                    <a:pt x="97" y="3199"/>
                  </a:lnTo>
                  <a:lnTo>
                    <a:pt x="0" y="3393"/>
                  </a:lnTo>
                  <a:lnTo>
                    <a:pt x="49" y="3587"/>
                  </a:lnTo>
                  <a:lnTo>
                    <a:pt x="97" y="3781"/>
                  </a:lnTo>
                  <a:lnTo>
                    <a:pt x="243" y="3926"/>
                  </a:lnTo>
                  <a:lnTo>
                    <a:pt x="970" y="4314"/>
                  </a:lnTo>
                  <a:lnTo>
                    <a:pt x="921" y="4653"/>
                  </a:lnTo>
                  <a:lnTo>
                    <a:pt x="970" y="4993"/>
                  </a:lnTo>
                  <a:lnTo>
                    <a:pt x="243" y="5429"/>
                  </a:lnTo>
                  <a:lnTo>
                    <a:pt x="97" y="5526"/>
                  </a:lnTo>
                  <a:lnTo>
                    <a:pt x="49" y="5720"/>
                  </a:lnTo>
                  <a:lnTo>
                    <a:pt x="0" y="5914"/>
                  </a:lnTo>
                  <a:lnTo>
                    <a:pt x="97" y="6107"/>
                  </a:lnTo>
                  <a:lnTo>
                    <a:pt x="1115" y="7852"/>
                  </a:lnTo>
                  <a:lnTo>
                    <a:pt x="1212" y="7997"/>
                  </a:lnTo>
                  <a:lnTo>
                    <a:pt x="1406" y="8094"/>
                  </a:lnTo>
                  <a:lnTo>
                    <a:pt x="1600" y="8094"/>
                  </a:lnTo>
                  <a:lnTo>
                    <a:pt x="1794" y="8046"/>
                  </a:lnTo>
                  <a:lnTo>
                    <a:pt x="2472" y="7658"/>
                  </a:lnTo>
                  <a:lnTo>
                    <a:pt x="2763" y="7852"/>
                  </a:lnTo>
                  <a:lnTo>
                    <a:pt x="3102" y="7997"/>
                  </a:lnTo>
                  <a:lnTo>
                    <a:pt x="3102" y="8773"/>
                  </a:lnTo>
                  <a:lnTo>
                    <a:pt x="3151" y="9015"/>
                  </a:lnTo>
                  <a:lnTo>
                    <a:pt x="3248" y="9161"/>
                  </a:lnTo>
                  <a:lnTo>
                    <a:pt x="3393" y="9258"/>
                  </a:lnTo>
                  <a:lnTo>
                    <a:pt x="3587" y="9306"/>
                  </a:lnTo>
                  <a:lnTo>
                    <a:pt x="5622" y="9306"/>
                  </a:lnTo>
                  <a:lnTo>
                    <a:pt x="5816" y="9258"/>
                  </a:lnTo>
                  <a:lnTo>
                    <a:pt x="6010" y="9161"/>
                  </a:lnTo>
                  <a:lnTo>
                    <a:pt x="6107" y="9015"/>
                  </a:lnTo>
                  <a:lnTo>
                    <a:pt x="6155" y="8773"/>
                  </a:lnTo>
                  <a:lnTo>
                    <a:pt x="6155" y="7997"/>
                  </a:lnTo>
                  <a:lnTo>
                    <a:pt x="6446" y="7852"/>
                  </a:lnTo>
                  <a:lnTo>
                    <a:pt x="6737" y="7658"/>
                  </a:lnTo>
                  <a:lnTo>
                    <a:pt x="7464" y="8046"/>
                  </a:lnTo>
                  <a:lnTo>
                    <a:pt x="7609" y="8094"/>
                  </a:lnTo>
                  <a:lnTo>
                    <a:pt x="7803" y="8094"/>
                  </a:lnTo>
                  <a:lnTo>
                    <a:pt x="7997" y="7997"/>
                  </a:lnTo>
                  <a:lnTo>
                    <a:pt x="8143" y="7852"/>
                  </a:lnTo>
                  <a:lnTo>
                    <a:pt x="9160" y="6107"/>
                  </a:lnTo>
                  <a:lnTo>
                    <a:pt x="9209" y="5914"/>
                  </a:lnTo>
                  <a:lnTo>
                    <a:pt x="9209" y="5720"/>
                  </a:lnTo>
                  <a:lnTo>
                    <a:pt x="9112" y="5526"/>
                  </a:lnTo>
                  <a:lnTo>
                    <a:pt x="8966" y="5429"/>
                  </a:lnTo>
                  <a:lnTo>
                    <a:pt x="8288" y="4993"/>
                  </a:lnTo>
                  <a:lnTo>
                    <a:pt x="8288" y="4653"/>
                  </a:lnTo>
                  <a:lnTo>
                    <a:pt x="8288" y="4314"/>
                  </a:lnTo>
                  <a:lnTo>
                    <a:pt x="8966" y="3926"/>
                  </a:lnTo>
                  <a:lnTo>
                    <a:pt x="9112" y="3781"/>
                  </a:lnTo>
                  <a:lnTo>
                    <a:pt x="9209" y="3587"/>
                  </a:lnTo>
                  <a:lnTo>
                    <a:pt x="9209" y="3393"/>
                  </a:lnTo>
                  <a:lnTo>
                    <a:pt x="9160" y="3199"/>
                  </a:lnTo>
                  <a:lnTo>
                    <a:pt x="8143" y="1455"/>
                  </a:lnTo>
                  <a:lnTo>
                    <a:pt x="7997" y="1309"/>
                  </a:lnTo>
                  <a:lnTo>
                    <a:pt x="7803" y="1212"/>
                  </a:lnTo>
                  <a:lnTo>
                    <a:pt x="7609" y="1212"/>
                  </a:lnTo>
                  <a:lnTo>
                    <a:pt x="7464" y="1261"/>
                  </a:lnTo>
                  <a:lnTo>
                    <a:pt x="6737" y="1649"/>
                  </a:lnTo>
                  <a:lnTo>
                    <a:pt x="6446" y="1455"/>
                  </a:lnTo>
                  <a:lnTo>
                    <a:pt x="6155" y="1309"/>
                  </a:lnTo>
                  <a:lnTo>
                    <a:pt x="6155" y="534"/>
                  </a:lnTo>
                  <a:lnTo>
                    <a:pt x="6107" y="292"/>
                  </a:lnTo>
                  <a:lnTo>
                    <a:pt x="6010" y="146"/>
                  </a:lnTo>
                  <a:lnTo>
                    <a:pt x="5816" y="49"/>
                  </a:lnTo>
                  <a:lnTo>
                    <a:pt x="5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91;p46">
              <a:extLst>
                <a:ext uri="{FF2B5EF4-FFF2-40B4-BE49-F238E27FC236}">
                  <a16:creationId xmlns:a16="http://schemas.microsoft.com/office/drawing/2014/main" id="{CAB06A0F-ED31-3942-A6FE-9DC84CFC4F65}"/>
                </a:ext>
              </a:extLst>
            </p:cNvPr>
            <p:cNvSpPr/>
            <p:nvPr/>
          </p:nvSpPr>
          <p:spPr>
            <a:xfrm>
              <a:off x="6981680" y="2888149"/>
              <a:ext cx="69020" cy="67913"/>
            </a:xfrm>
            <a:custGeom>
              <a:avLst/>
              <a:gdLst/>
              <a:ahLst/>
              <a:cxnLst/>
              <a:rect l="l" t="t" r="r" b="b"/>
              <a:pathLst>
                <a:path w="3054" h="3005" extrusionOk="0">
                  <a:moveTo>
                    <a:pt x="1696" y="1018"/>
                  </a:moveTo>
                  <a:lnTo>
                    <a:pt x="1890" y="1163"/>
                  </a:lnTo>
                  <a:lnTo>
                    <a:pt x="1987" y="1309"/>
                  </a:lnTo>
                  <a:lnTo>
                    <a:pt x="2036" y="1502"/>
                  </a:lnTo>
                  <a:lnTo>
                    <a:pt x="1987" y="1696"/>
                  </a:lnTo>
                  <a:lnTo>
                    <a:pt x="1890" y="1842"/>
                  </a:lnTo>
                  <a:lnTo>
                    <a:pt x="1696" y="1987"/>
                  </a:lnTo>
                  <a:lnTo>
                    <a:pt x="1309" y="1987"/>
                  </a:lnTo>
                  <a:lnTo>
                    <a:pt x="1163" y="1842"/>
                  </a:lnTo>
                  <a:lnTo>
                    <a:pt x="1066" y="1696"/>
                  </a:lnTo>
                  <a:lnTo>
                    <a:pt x="1018" y="1502"/>
                  </a:lnTo>
                  <a:lnTo>
                    <a:pt x="1066" y="1309"/>
                  </a:lnTo>
                  <a:lnTo>
                    <a:pt x="1163" y="1163"/>
                  </a:lnTo>
                  <a:lnTo>
                    <a:pt x="1309" y="1018"/>
                  </a:lnTo>
                  <a:close/>
                  <a:moveTo>
                    <a:pt x="1212" y="0"/>
                  </a:moveTo>
                  <a:lnTo>
                    <a:pt x="921" y="97"/>
                  </a:lnTo>
                  <a:lnTo>
                    <a:pt x="679" y="242"/>
                  </a:lnTo>
                  <a:lnTo>
                    <a:pt x="436" y="436"/>
                  </a:lnTo>
                  <a:lnTo>
                    <a:pt x="242" y="630"/>
                  </a:lnTo>
                  <a:lnTo>
                    <a:pt x="97" y="921"/>
                  </a:lnTo>
                  <a:lnTo>
                    <a:pt x="0" y="1212"/>
                  </a:lnTo>
                  <a:lnTo>
                    <a:pt x="0" y="1502"/>
                  </a:lnTo>
                  <a:lnTo>
                    <a:pt x="0" y="1793"/>
                  </a:lnTo>
                  <a:lnTo>
                    <a:pt x="97" y="2084"/>
                  </a:lnTo>
                  <a:lnTo>
                    <a:pt x="242" y="2375"/>
                  </a:lnTo>
                  <a:lnTo>
                    <a:pt x="436" y="2569"/>
                  </a:lnTo>
                  <a:lnTo>
                    <a:pt x="679" y="2763"/>
                  </a:lnTo>
                  <a:lnTo>
                    <a:pt x="921" y="2908"/>
                  </a:lnTo>
                  <a:lnTo>
                    <a:pt x="1212" y="3005"/>
                  </a:lnTo>
                  <a:lnTo>
                    <a:pt x="1842" y="3005"/>
                  </a:lnTo>
                  <a:lnTo>
                    <a:pt x="2084" y="2908"/>
                  </a:lnTo>
                  <a:lnTo>
                    <a:pt x="2375" y="2763"/>
                  </a:lnTo>
                  <a:lnTo>
                    <a:pt x="2569" y="2569"/>
                  </a:lnTo>
                  <a:lnTo>
                    <a:pt x="2763" y="2375"/>
                  </a:lnTo>
                  <a:lnTo>
                    <a:pt x="2908" y="2084"/>
                  </a:lnTo>
                  <a:lnTo>
                    <a:pt x="3005" y="1793"/>
                  </a:lnTo>
                  <a:lnTo>
                    <a:pt x="3053" y="1502"/>
                  </a:lnTo>
                  <a:lnTo>
                    <a:pt x="3005" y="1212"/>
                  </a:lnTo>
                  <a:lnTo>
                    <a:pt x="2908" y="921"/>
                  </a:lnTo>
                  <a:lnTo>
                    <a:pt x="2763" y="630"/>
                  </a:lnTo>
                  <a:lnTo>
                    <a:pt x="2569" y="436"/>
                  </a:lnTo>
                  <a:lnTo>
                    <a:pt x="2375" y="242"/>
                  </a:lnTo>
                  <a:lnTo>
                    <a:pt x="2084" y="97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570;p46">
            <a:extLst>
              <a:ext uri="{FF2B5EF4-FFF2-40B4-BE49-F238E27FC236}">
                <a16:creationId xmlns:a16="http://schemas.microsoft.com/office/drawing/2014/main" id="{6D224534-E3B7-D4DA-44D9-4AA517F459EF}"/>
              </a:ext>
            </a:extLst>
          </p:cNvPr>
          <p:cNvSpPr txBox="1">
            <a:spLocks/>
          </p:cNvSpPr>
          <p:nvPr/>
        </p:nvSpPr>
        <p:spPr>
          <a:xfrm>
            <a:off x="-343720" y="2117134"/>
            <a:ext cx="3626874" cy="2842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Utilized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GridSearchCV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for systematic hyperparameter optimization. For Random Forest, parameters like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n_estimators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max_depth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were adjusted. For SVM, we explored different C values and kernel types.</a:t>
            </a:r>
          </a:p>
        </p:txBody>
      </p:sp>
    </p:spTree>
    <p:extLst>
      <p:ext uri="{BB962C8B-B14F-4D97-AF65-F5344CB8AC3E}">
        <p14:creationId xmlns:p14="http://schemas.microsoft.com/office/powerpoint/2010/main" val="217822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9"/>
          <p:cNvSpPr/>
          <p:nvPr/>
        </p:nvSpPr>
        <p:spPr>
          <a:xfrm>
            <a:off x="-143961" y="10177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9"/>
          <p:cNvSpPr/>
          <p:nvPr/>
        </p:nvSpPr>
        <p:spPr>
          <a:xfrm>
            <a:off x="-553546" y="52190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9"/>
          <p:cNvSpPr/>
          <p:nvPr/>
        </p:nvSpPr>
        <p:spPr>
          <a:xfrm flipH="1">
            <a:off x="7868877" y="-71824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9"/>
          <p:cNvSpPr/>
          <p:nvPr/>
        </p:nvSpPr>
        <p:spPr>
          <a:xfrm flipH="1">
            <a:off x="8449194" y="10177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49"/>
          <p:cNvSpPr/>
          <p:nvPr/>
        </p:nvSpPr>
        <p:spPr>
          <a:xfrm flipH="1">
            <a:off x="8858779" y="52190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49"/>
          <p:cNvSpPr/>
          <p:nvPr/>
        </p:nvSpPr>
        <p:spPr>
          <a:xfrm rot="10800000">
            <a:off x="8323729" y="-34144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49"/>
          <p:cNvSpPr/>
          <p:nvPr/>
        </p:nvSpPr>
        <p:spPr>
          <a:xfrm flipH="1">
            <a:off x="382227" y="-71824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49"/>
          <p:cNvSpPr/>
          <p:nvPr/>
        </p:nvSpPr>
        <p:spPr>
          <a:xfrm rot="10800000" flipH="1">
            <a:off x="-18496" y="-34144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Placeholder 4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3F33024D-6701-709B-99BD-5115F459FB3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2273194" y="687575"/>
            <a:ext cx="4543425" cy="4248531"/>
          </a:xfrm>
        </p:spPr>
      </p:pic>
      <p:sp>
        <p:nvSpPr>
          <p:cNvPr id="6" name="Google Shape;569;p46">
            <a:extLst>
              <a:ext uri="{FF2B5EF4-FFF2-40B4-BE49-F238E27FC236}">
                <a16:creationId xmlns:a16="http://schemas.microsoft.com/office/drawing/2014/main" id="{E9005A8E-C110-C89B-0D57-EFA5218E14BE}"/>
              </a:ext>
            </a:extLst>
          </p:cNvPr>
          <p:cNvSpPr txBox="1">
            <a:spLocks/>
          </p:cNvSpPr>
          <p:nvPr/>
        </p:nvSpPr>
        <p:spPr>
          <a:xfrm>
            <a:off x="692907" y="114875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dirty="0"/>
              <a:t>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ACFA8-AA04-A708-7FCF-A3A6BBE87168}"/>
              </a:ext>
            </a:extLst>
          </p:cNvPr>
          <p:cNvSpPr txBox="1"/>
          <p:nvPr/>
        </p:nvSpPr>
        <p:spPr>
          <a:xfrm>
            <a:off x="6570921" y="1818861"/>
            <a:ext cx="23842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ensity plots: if one distribution is distinctly separated from the other, that feature might be a good predictor for classifying the raisins.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 wider histogram suggests a larger spread or variance within that feature for the class.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8FB14-C5EC-78ED-BBA0-414B3D765AB3}"/>
              </a:ext>
            </a:extLst>
          </p:cNvPr>
          <p:cNvSpPr txBox="1"/>
          <p:nvPr/>
        </p:nvSpPr>
        <p:spPr>
          <a:xfrm>
            <a:off x="382227" y="1623518"/>
            <a:ext cx="18721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Scatter plot:</a:t>
            </a:r>
            <a:br>
              <a:rPr lang="en-US" dirty="0"/>
            </a:b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patterns, trends, and potential correlations between the features.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8576E-15AD-9758-E875-BAA22006E781}"/>
              </a:ext>
            </a:extLst>
          </p:cNvPr>
          <p:cNvSpPr txBox="1"/>
          <p:nvPr/>
        </p:nvSpPr>
        <p:spPr>
          <a:xfrm>
            <a:off x="285164" y="3359680"/>
            <a:ext cx="19692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Correlation: Area' and '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ConvexArea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' increase together, they are positively correlated.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9"/>
          <p:cNvSpPr/>
          <p:nvPr/>
        </p:nvSpPr>
        <p:spPr>
          <a:xfrm>
            <a:off x="-143961" y="10177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9"/>
          <p:cNvSpPr/>
          <p:nvPr/>
        </p:nvSpPr>
        <p:spPr>
          <a:xfrm>
            <a:off x="-553546" y="52190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9"/>
          <p:cNvSpPr/>
          <p:nvPr/>
        </p:nvSpPr>
        <p:spPr>
          <a:xfrm flipH="1">
            <a:off x="7868877" y="-71824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9"/>
          <p:cNvSpPr/>
          <p:nvPr/>
        </p:nvSpPr>
        <p:spPr>
          <a:xfrm flipH="1">
            <a:off x="8449194" y="10177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49"/>
          <p:cNvSpPr/>
          <p:nvPr/>
        </p:nvSpPr>
        <p:spPr>
          <a:xfrm flipH="1">
            <a:off x="8858779" y="52190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49"/>
          <p:cNvSpPr/>
          <p:nvPr/>
        </p:nvSpPr>
        <p:spPr>
          <a:xfrm rot="10800000">
            <a:off x="8323729" y="-34144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49"/>
          <p:cNvSpPr/>
          <p:nvPr/>
        </p:nvSpPr>
        <p:spPr>
          <a:xfrm flipH="1">
            <a:off x="382227" y="-71824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49"/>
          <p:cNvSpPr/>
          <p:nvPr/>
        </p:nvSpPr>
        <p:spPr>
          <a:xfrm rot="10800000" flipH="1">
            <a:off x="-18496" y="-34144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F33024D-6701-709B-99BD-5115F459FB3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/>
          <a:stretch/>
        </p:blipFill>
        <p:spPr>
          <a:xfrm>
            <a:off x="997287" y="706188"/>
            <a:ext cx="4543425" cy="4248531"/>
          </a:xfrm>
        </p:spPr>
      </p:pic>
      <p:sp>
        <p:nvSpPr>
          <p:cNvPr id="6" name="Google Shape;569;p46">
            <a:extLst>
              <a:ext uri="{FF2B5EF4-FFF2-40B4-BE49-F238E27FC236}">
                <a16:creationId xmlns:a16="http://schemas.microsoft.com/office/drawing/2014/main" id="{E9005A8E-C110-C89B-0D57-EFA5218E14BE}"/>
              </a:ext>
            </a:extLst>
          </p:cNvPr>
          <p:cNvSpPr txBox="1">
            <a:spLocks/>
          </p:cNvSpPr>
          <p:nvPr/>
        </p:nvSpPr>
        <p:spPr>
          <a:xfrm>
            <a:off x="692907" y="114875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dirty="0"/>
              <a:t>Heatmap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91BE1-8D68-35CA-F548-2B3BE935AAE3}"/>
              </a:ext>
            </a:extLst>
          </p:cNvPr>
          <p:cNvSpPr txBox="1"/>
          <p:nvPr/>
        </p:nvSpPr>
        <p:spPr>
          <a:xfrm>
            <a:off x="5762847" y="1459804"/>
            <a:ext cx="26863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Red indicates a positive correlation, blue indicates a negative correlation, and the intensity of the color represents the strength of the correlation.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6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9"/>
          <p:cNvSpPr/>
          <p:nvPr/>
        </p:nvSpPr>
        <p:spPr>
          <a:xfrm>
            <a:off x="-143961" y="10177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9"/>
          <p:cNvSpPr/>
          <p:nvPr/>
        </p:nvSpPr>
        <p:spPr>
          <a:xfrm>
            <a:off x="-553546" y="52190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9"/>
          <p:cNvSpPr/>
          <p:nvPr/>
        </p:nvSpPr>
        <p:spPr>
          <a:xfrm flipH="1">
            <a:off x="7868877" y="-71824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9"/>
          <p:cNvSpPr/>
          <p:nvPr/>
        </p:nvSpPr>
        <p:spPr>
          <a:xfrm flipH="1">
            <a:off x="8449194" y="10177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49"/>
          <p:cNvSpPr/>
          <p:nvPr/>
        </p:nvSpPr>
        <p:spPr>
          <a:xfrm flipH="1">
            <a:off x="8858779" y="52190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49"/>
          <p:cNvSpPr/>
          <p:nvPr/>
        </p:nvSpPr>
        <p:spPr>
          <a:xfrm rot="10800000">
            <a:off x="8323729" y="-34144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49"/>
          <p:cNvSpPr/>
          <p:nvPr/>
        </p:nvSpPr>
        <p:spPr>
          <a:xfrm flipH="1">
            <a:off x="382227" y="-71824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49"/>
          <p:cNvSpPr/>
          <p:nvPr/>
        </p:nvSpPr>
        <p:spPr>
          <a:xfrm rot="10800000" flipH="1">
            <a:off x="-18496" y="-34144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69;p46">
            <a:extLst>
              <a:ext uri="{FF2B5EF4-FFF2-40B4-BE49-F238E27FC236}">
                <a16:creationId xmlns:a16="http://schemas.microsoft.com/office/drawing/2014/main" id="{E9005A8E-C110-C89B-0D57-EFA5218E14BE}"/>
              </a:ext>
            </a:extLst>
          </p:cNvPr>
          <p:cNvSpPr txBox="1">
            <a:spLocks/>
          </p:cNvSpPr>
          <p:nvPr/>
        </p:nvSpPr>
        <p:spPr>
          <a:xfrm>
            <a:off x="692907" y="114875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6002DA-FA82-3C9C-4B82-7EA477F20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18" y="-13725"/>
            <a:ext cx="5880330" cy="5143500"/>
          </a:xfrm>
          <a:prstGeom prst="rect">
            <a:avLst/>
          </a:prstGeom>
        </p:spPr>
      </p:pic>
      <p:sp>
        <p:nvSpPr>
          <p:cNvPr id="11" name="Google Shape;569;p46">
            <a:extLst>
              <a:ext uri="{FF2B5EF4-FFF2-40B4-BE49-F238E27FC236}">
                <a16:creationId xmlns:a16="http://schemas.microsoft.com/office/drawing/2014/main" id="{DA988251-D525-21D4-9E47-0498299E0A0E}"/>
              </a:ext>
            </a:extLst>
          </p:cNvPr>
          <p:cNvSpPr txBox="1">
            <a:spLocks/>
          </p:cNvSpPr>
          <p:nvPr/>
        </p:nvSpPr>
        <p:spPr>
          <a:xfrm>
            <a:off x="6762307" y="2059995"/>
            <a:ext cx="2115311" cy="7044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dirty="0"/>
              <a:t>Code Snippet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5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/>
          <p:cNvSpPr txBox="1">
            <a:spLocks noGrp="1"/>
          </p:cNvSpPr>
          <p:nvPr>
            <p:ph type="subTitle" idx="1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>
                <a:solidFill>
                  <a:srgbClr val="080808"/>
                </a:solidFill>
                <a:effectLst/>
              </a:rPr>
            </a:br>
            <a:endParaRPr lang="en-US" dirty="0">
              <a:solidFill>
                <a:srgbClr val="080808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A9F8E0-6CC0-0B40-6DB5-9292F17DF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07" y="788988"/>
            <a:ext cx="4192842" cy="30793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2A2126-76A6-4357-C101-A03856F6E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349" y="788988"/>
            <a:ext cx="4192842" cy="30793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Google Shape;569;p46">
            <a:extLst>
              <a:ext uri="{FF2B5EF4-FFF2-40B4-BE49-F238E27FC236}">
                <a16:creationId xmlns:a16="http://schemas.microsoft.com/office/drawing/2014/main" id="{CBC56EC3-8134-CDCA-5FF7-066717595D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2349" y="871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Evaluation Metrics</a:t>
            </a:r>
            <a:endParaRPr sz="3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8E576B-2E56-6039-0382-D1E57F5CD36C}"/>
              </a:ext>
            </a:extLst>
          </p:cNvPr>
          <p:cNvSpPr txBox="1"/>
          <p:nvPr/>
        </p:nvSpPr>
        <p:spPr>
          <a:xfrm>
            <a:off x="1148316" y="3997526"/>
            <a:ext cx="70493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Hyperparameters: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Random Forest performed best with {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max_depth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10,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n_estimators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100}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SVM's optimal setup was found to be {C: 10, kernel: 'linear'}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1636</Words>
  <Application>Microsoft Macintosh PowerPoint</Application>
  <PresentationFormat>On-screen Show (16:9)</PresentationFormat>
  <Paragraphs>96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Outfit</vt:lpstr>
      <vt:lpstr>Söhne</vt:lpstr>
      <vt:lpstr>Aptos</vt:lpstr>
      <vt:lpstr>DM Sans</vt:lpstr>
      <vt:lpstr>Roboto</vt:lpstr>
      <vt:lpstr>Arial</vt:lpstr>
      <vt:lpstr>Data Collection and Analysis - Master of Science in Community Health and Prevention Research by Slidesgo</vt:lpstr>
      <vt:lpstr>Project 1 Classification of Raisin Varieties using Machine Learning  CSIT 557 Pankaj Somkuwar</vt:lpstr>
      <vt:lpstr>Objectives and Methodology</vt:lpstr>
      <vt:lpstr>Data Set</vt:lpstr>
      <vt:lpstr>Implementing and Evaluating ML Models</vt:lpstr>
      <vt:lpstr>Implementing and Evaluating ML Models</vt:lpstr>
      <vt:lpstr>PowerPoint Presentation</vt:lpstr>
      <vt:lpstr>PowerPoint Presentation</vt:lpstr>
      <vt:lpstr>PowerPoint Presentation</vt:lpstr>
      <vt:lpstr>Evaluation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Questions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Classification of Raisin Varieties using Machine Learning CSIT 557</dc:title>
  <cp:lastModifiedBy>Pankaj Somkuwar</cp:lastModifiedBy>
  <cp:revision>38</cp:revision>
  <dcterms:modified xsi:type="dcterms:W3CDTF">2024-03-26T04:19:14Z</dcterms:modified>
</cp:coreProperties>
</file>