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42" r:id="rId2"/>
    <p:sldId id="258" r:id="rId3"/>
    <p:sldId id="259" r:id="rId4"/>
    <p:sldId id="267" r:id="rId5"/>
    <p:sldId id="344" r:id="rId6"/>
    <p:sldId id="345" r:id="rId7"/>
    <p:sldId id="303" r:id="rId8"/>
    <p:sldId id="264" r:id="rId9"/>
    <p:sldId id="304" r:id="rId10"/>
    <p:sldId id="305" r:id="rId11"/>
    <p:sldId id="346" r:id="rId12"/>
    <p:sldId id="273" r:id="rId13"/>
    <p:sldId id="360" r:id="rId14"/>
    <p:sldId id="307" r:id="rId15"/>
    <p:sldId id="358" r:id="rId16"/>
    <p:sldId id="359" r:id="rId17"/>
    <p:sldId id="268" r:id="rId18"/>
    <p:sldId id="343" r:id="rId19"/>
    <p:sldId id="347" r:id="rId20"/>
    <p:sldId id="265" r:id="rId21"/>
    <p:sldId id="263" r:id="rId22"/>
    <p:sldId id="349" r:id="rId23"/>
    <p:sldId id="350" r:id="rId24"/>
    <p:sldId id="266" r:id="rId25"/>
    <p:sldId id="351" r:id="rId26"/>
    <p:sldId id="352" r:id="rId27"/>
    <p:sldId id="353" r:id="rId28"/>
    <p:sldId id="354" r:id="rId29"/>
    <p:sldId id="355" r:id="rId30"/>
    <p:sldId id="356" r:id="rId31"/>
    <p:sldId id="357" r:id="rId32"/>
    <p:sldId id="269" r:id="rId33"/>
    <p:sldId id="270" r:id="rId34"/>
    <p:sldId id="25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76" autoAdjust="0"/>
    <p:restoredTop sz="95726" autoAdjust="0"/>
  </p:normalViewPr>
  <p:slideViewPr>
    <p:cSldViewPr snapToGrid="0">
      <p:cViewPr varScale="1">
        <p:scale>
          <a:sx n="96" d="100"/>
          <a:sy n="96" d="100"/>
        </p:scale>
        <p:origin x="518" y="62"/>
      </p:cViewPr>
      <p:guideLst/>
    </p:cSldViewPr>
  </p:slideViewPr>
  <p:notesTextViewPr>
    <p:cViewPr>
      <p:scale>
        <a:sx n="1" d="1"/>
        <a:sy n="1" d="1"/>
      </p:scale>
      <p:origin x="0" y="0"/>
    </p:cViewPr>
  </p:notesTextViewPr>
  <p:sorterViewPr>
    <p:cViewPr>
      <p:scale>
        <a:sx n="150" d="100"/>
        <a:sy n="150" d="100"/>
      </p:scale>
      <p:origin x="0" y="-183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CFEE1-670C-4713-9117-D27F411F3FE6}"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192148-D7BE-4523-9DCA-05118A3F3FBD}" type="slidenum">
              <a:rPr lang="en-US" smtClean="0"/>
              <a:t>‹#›</a:t>
            </a:fld>
            <a:endParaRPr lang="en-US"/>
          </a:p>
        </p:txBody>
      </p:sp>
    </p:spTree>
    <p:extLst>
      <p:ext uri="{BB962C8B-B14F-4D97-AF65-F5344CB8AC3E}">
        <p14:creationId xmlns:p14="http://schemas.microsoft.com/office/powerpoint/2010/main" val="483860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D0B7AB-3474-4D73-8654-BEF1E7AACE68}"/>
              </a:ext>
            </a:extLst>
          </p:cNvPr>
          <p:cNvSpPr>
            <a:spLocks noGrp="1" noChangeArrowheads="1"/>
          </p:cNvSpPr>
          <p:nvPr>
            <p:ph type="sldNum" sz="quarter" idx="5"/>
          </p:nvPr>
        </p:nvSpPr>
        <p:spPr>
          <a:ln/>
        </p:spPr>
        <p:txBody>
          <a:bodyPr/>
          <a:lstStyle/>
          <a:p>
            <a:fld id="{0CA27938-296A-46F6-A90B-F05F8BF69C8F}" type="slidenum">
              <a:rPr lang="en-US" altLang="en-US"/>
              <a:pPr/>
              <a:t>11</a:t>
            </a:fld>
            <a:endParaRPr lang="en-US" altLang="en-US"/>
          </a:p>
        </p:txBody>
      </p:sp>
      <p:sp>
        <p:nvSpPr>
          <p:cNvPr id="35842" name="Rectangle 2">
            <a:extLst>
              <a:ext uri="{FF2B5EF4-FFF2-40B4-BE49-F238E27FC236}">
                <a16:creationId xmlns:a16="http://schemas.microsoft.com/office/drawing/2014/main" id="{6E9A25FC-1BBE-4B9C-BA4F-F35017119708}"/>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7057B69C-E4AE-4A7E-A5A7-07E2406E02A3}"/>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1.1</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The relationship between a population and a sample.</a:t>
            </a:r>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512220-12B3-477D-BA11-6AE5B007B818}"/>
              </a:ext>
            </a:extLst>
          </p:cNvPr>
          <p:cNvSpPr>
            <a:spLocks noGrp="1" noChangeArrowheads="1"/>
          </p:cNvSpPr>
          <p:nvPr>
            <p:ph type="sldNum" sz="quarter" idx="5"/>
          </p:nvPr>
        </p:nvSpPr>
        <p:spPr>
          <a:ln/>
        </p:spPr>
        <p:txBody>
          <a:bodyPr/>
          <a:lstStyle/>
          <a:p>
            <a:fld id="{F32537C9-E725-499D-A354-3E891804E98F}" type="slidenum">
              <a:rPr lang="en-US" altLang="en-US"/>
              <a:pPr/>
              <a:t>13</a:t>
            </a:fld>
            <a:endParaRPr lang="en-US" altLang="en-US"/>
          </a:p>
        </p:txBody>
      </p:sp>
      <p:sp>
        <p:nvSpPr>
          <p:cNvPr id="39938" name="Rectangle 2">
            <a:extLst>
              <a:ext uri="{FF2B5EF4-FFF2-40B4-BE49-F238E27FC236}">
                <a16:creationId xmlns:a16="http://schemas.microsoft.com/office/drawing/2014/main" id="{3F4B1A83-34AA-4E40-8B15-B8D6BF08DFE5}"/>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3FBD9C9-8A21-4C97-8379-1B85D4012FE0}"/>
              </a:ext>
            </a:extLst>
          </p:cNvPr>
          <p:cNvSpPr>
            <a:spLocks noGrp="1" noChangeArrowheads="1"/>
          </p:cNvSpPr>
          <p:nvPr>
            <p:ph type="body" idx="1"/>
          </p:nvPr>
        </p:nvSpPr>
        <p:spPr/>
        <p:txBody>
          <a:bodyPr/>
          <a:lstStyle/>
          <a:p>
            <a:r>
              <a:rPr lang="el-GR" altLang="en-US" b="1" dirty="0">
                <a:solidFill>
                  <a:srgbClr val="00FFFF"/>
                </a:solidFill>
                <a:cs typeface="Arial" panose="020B0604020202020204" pitchFamily="34" charset="0"/>
              </a:rPr>
              <a:t>Figure 1.2</a:t>
            </a:r>
            <a:endParaRPr lang="el-GR" altLang="en-US" dirty="0">
              <a:solidFill>
                <a:srgbClr val="00FFFF"/>
              </a:solidFill>
              <a:cs typeface="Arial" panose="020B0604020202020204" pitchFamily="34" charset="0"/>
            </a:endParaRPr>
          </a:p>
          <a:p>
            <a:r>
              <a:rPr lang="el-GR" altLang="en-US" dirty="0">
                <a:solidFill>
                  <a:srgbClr val="00FFFF"/>
                </a:solidFill>
                <a:cs typeface="Arial" panose="020B0604020202020204" pitchFamily="34" charset="0"/>
              </a:rPr>
              <a:t>A demonstration of sampling error. Two samples are selected from the same population. Notice that the sample statistics are different from one sample to another, and all of the sample statistics are different from the corresponding population parameters. The natural differences that exist, by chance, between a sample statistic and a population parameter are called sampling error.</a:t>
            </a:r>
            <a:endParaRPr lang="en-US" altLang="en-US" dirty="0">
              <a:solidFill>
                <a:srgbClr val="00FFFF"/>
              </a:solidFill>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3D4DCB5-978A-4500-8E05-FCC22880FC62}"/>
              </a:ext>
            </a:extLst>
          </p:cNvPr>
          <p:cNvSpPr>
            <a:spLocks noGrp="1" noChangeArrowheads="1"/>
          </p:cNvSpPr>
          <p:nvPr>
            <p:ph type="sldNum" sz="quarter" idx="5"/>
          </p:nvPr>
        </p:nvSpPr>
        <p:spPr>
          <a:ln/>
        </p:spPr>
        <p:txBody>
          <a:bodyPr/>
          <a:lstStyle/>
          <a:p>
            <a:fld id="{6641352E-7B1B-4A05-AA8C-3C50609F2B14}" type="slidenum">
              <a:rPr lang="en-US" altLang="en-US"/>
              <a:pPr/>
              <a:t>25</a:t>
            </a:fld>
            <a:endParaRPr lang="en-US" altLang="en-US"/>
          </a:p>
        </p:txBody>
      </p:sp>
      <p:sp>
        <p:nvSpPr>
          <p:cNvPr id="36866" name="Rectangle 2">
            <a:extLst>
              <a:ext uri="{FF2B5EF4-FFF2-40B4-BE49-F238E27FC236}">
                <a16:creationId xmlns:a16="http://schemas.microsoft.com/office/drawing/2014/main" id="{E4AA5E86-681E-48A7-8769-919FF286963C}"/>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DF31C558-E66F-49CB-A6C9-E945261F44F9}"/>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1.4</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One of two data structures for studies evaluating the relationship between variables. Note that there are two separate measurements for each individual (wake-up time and academic performance). The same scores are shown in a table (a) and in a graph (b).</a:t>
            </a:r>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A43B7DA-C8A6-4F54-AB8D-39DEDDCF3830}"/>
              </a:ext>
            </a:extLst>
          </p:cNvPr>
          <p:cNvSpPr>
            <a:spLocks noGrp="1" noChangeArrowheads="1"/>
          </p:cNvSpPr>
          <p:nvPr>
            <p:ph type="sldNum" sz="quarter" idx="5"/>
          </p:nvPr>
        </p:nvSpPr>
        <p:spPr>
          <a:ln/>
        </p:spPr>
        <p:txBody>
          <a:bodyPr/>
          <a:lstStyle/>
          <a:p>
            <a:fld id="{8E5857CF-43E9-40D7-8282-E7AAF91E5399}" type="slidenum">
              <a:rPr lang="en-US" altLang="en-US"/>
              <a:pPr/>
              <a:t>28</a:t>
            </a:fld>
            <a:endParaRPr lang="en-US" altLang="en-US"/>
          </a:p>
        </p:txBody>
      </p:sp>
      <p:sp>
        <p:nvSpPr>
          <p:cNvPr id="37890" name="Rectangle 2">
            <a:extLst>
              <a:ext uri="{FF2B5EF4-FFF2-40B4-BE49-F238E27FC236}">
                <a16:creationId xmlns:a16="http://schemas.microsoft.com/office/drawing/2014/main" id="{F6438D12-1485-4007-8229-633EDD96286E}"/>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D95C6047-05F5-4990-8B15-FCCB98780F0B}"/>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1.3</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The role of statistics in experimental research.</a:t>
            </a:r>
            <a:endParaRPr lang="en-US" altLang="en-US">
              <a:solidFill>
                <a:srgbClr val="00FFFF"/>
              </a:solidFill>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0496CE-0F91-4041-868C-F294CCAFEDE0}"/>
              </a:ext>
            </a:extLst>
          </p:cNvPr>
          <p:cNvSpPr>
            <a:spLocks noGrp="1" noChangeArrowheads="1"/>
          </p:cNvSpPr>
          <p:nvPr>
            <p:ph type="sldNum" sz="quarter" idx="5"/>
          </p:nvPr>
        </p:nvSpPr>
        <p:spPr>
          <a:ln/>
        </p:spPr>
        <p:txBody>
          <a:bodyPr/>
          <a:lstStyle/>
          <a:p>
            <a:fld id="{D206ADCF-F238-40D9-B83B-F67E09CE9F40}" type="slidenum">
              <a:rPr lang="en-US" altLang="en-US"/>
              <a:pPr/>
              <a:t>31</a:t>
            </a:fld>
            <a:endParaRPr lang="en-US" altLang="en-US"/>
          </a:p>
        </p:txBody>
      </p:sp>
      <p:sp>
        <p:nvSpPr>
          <p:cNvPr id="38914" name="Rectangle 2">
            <a:extLst>
              <a:ext uri="{FF2B5EF4-FFF2-40B4-BE49-F238E27FC236}">
                <a16:creationId xmlns:a16="http://schemas.microsoft.com/office/drawing/2014/main" id="{6023D29B-3FF5-47D6-A980-C723A91AA592}"/>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6F70F9B8-DE86-4283-A322-2F8059FB8A12}"/>
              </a:ext>
            </a:extLst>
          </p:cNvPr>
          <p:cNvSpPr>
            <a:spLocks noGrp="1" noChangeArrowheads="1"/>
          </p:cNvSpPr>
          <p:nvPr>
            <p:ph type="body" idx="1"/>
          </p:nvPr>
        </p:nvSpPr>
        <p:spPr/>
        <p:txBody>
          <a:bodyPr/>
          <a:lstStyle/>
          <a:p>
            <a:r>
              <a:rPr lang="el-GR" altLang="en-US" b="1">
                <a:solidFill>
                  <a:srgbClr val="00FFFF"/>
                </a:solidFill>
                <a:cs typeface="Arial" panose="020B0604020202020204" pitchFamily="34" charset="0"/>
              </a:rPr>
              <a:t>Figure 1.7</a:t>
            </a:r>
            <a:endParaRPr lang="el-GR" altLang="en-US">
              <a:solidFill>
                <a:srgbClr val="00FFFF"/>
              </a:solidFill>
              <a:cs typeface="Arial" panose="020B0604020202020204" pitchFamily="34" charset="0"/>
            </a:endParaRPr>
          </a:p>
          <a:p>
            <a:r>
              <a:rPr lang="el-GR" altLang="en-US">
                <a:solidFill>
                  <a:srgbClr val="00FFFF"/>
                </a:solidFill>
                <a:cs typeface="Arial" panose="020B0604020202020204" pitchFamily="34" charset="0"/>
              </a:rPr>
              <a:t>Two examples of nonexperimental studies that involve comparing two groups of scores. In (a) the study uses two preexisting groups (boys/girls) and measures a dependent variable (verbal scores) in each group. In (b) the study uses time (before/after) to define the two groups and measures a dependent variable (depression) in each group.</a:t>
            </a:r>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5D4EF-9BD4-4A66-9EF5-FE22CB0208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70C6E5-B702-4FE5-B9E5-F790D4302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5B37FF-759C-4C64-B5F4-55F9D1A8D07F}"/>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5" name="Footer Placeholder 4">
            <a:extLst>
              <a:ext uri="{FF2B5EF4-FFF2-40B4-BE49-F238E27FC236}">
                <a16:creationId xmlns:a16="http://schemas.microsoft.com/office/drawing/2014/main" id="{8F3AE2CE-CDFF-4AB9-8CA0-668FFBDBF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873E6-D7BD-45F9-80AB-46CF5530DD6E}"/>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228068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529AD-CDB5-41E8-9497-CCD0F0615D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A411ED-1489-43F3-ADCB-279C684FC9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440DA-9D1A-4ECE-A197-2D030C72BE81}"/>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5" name="Footer Placeholder 4">
            <a:extLst>
              <a:ext uri="{FF2B5EF4-FFF2-40B4-BE49-F238E27FC236}">
                <a16:creationId xmlns:a16="http://schemas.microsoft.com/office/drawing/2014/main" id="{4066A44E-4C8A-49E3-8DE6-9F4C06DAA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DA5B0-48D7-4F1E-A09D-93C898BD5B97}"/>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45342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7F796-9F05-46F9-83AD-93FB27EF0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469BD3-A1CD-4ECC-B0FA-34085D817F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163A3-AE24-4025-B3C4-4BDC6E9B281E}"/>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5" name="Footer Placeholder 4">
            <a:extLst>
              <a:ext uri="{FF2B5EF4-FFF2-40B4-BE49-F238E27FC236}">
                <a16:creationId xmlns:a16="http://schemas.microsoft.com/office/drawing/2014/main" id="{18212B29-3F95-4F38-934B-56F591CA9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B636A-BDB8-487C-8DE6-0AAB122CAFDD}"/>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1160793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4013C-6319-4257-A857-B573162870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5A9815-37D5-4752-BB7D-861CF847D8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59D4A8-B8BF-425C-A9BC-BB6F5D211C89}"/>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5" name="Footer Placeholder 4">
            <a:extLst>
              <a:ext uri="{FF2B5EF4-FFF2-40B4-BE49-F238E27FC236}">
                <a16:creationId xmlns:a16="http://schemas.microsoft.com/office/drawing/2014/main" id="{CAAD7380-1D1B-477B-ADE0-9F497142B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F9DB93-CDF2-4C52-BB68-B449FBC7D404}"/>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495973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524D-E3E6-47C9-87CC-711B224A2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6EF58A-CF24-42D6-8882-08E83F0371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A31BE-BACD-4BB1-8A82-C70B66BB7D76}"/>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5" name="Footer Placeholder 4">
            <a:extLst>
              <a:ext uri="{FF2B5EF4-FFF2-40B4-BE49-F238E27FC236}">
                <a16:creationId xmlns:a16="http://schemas.microsoft.com/office/drawing/2014/main" id="{BC1FF835-CEF7-4976-A7CC-79CA4CA7E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C39C6-EB6D-4187-9EDC-DF93106B338D}"/>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342158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812E-CA14-4206-B1C1-45A532811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147F4-B610-4902-B265-0E53057BD8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4C0F8C-E3EB-4D9B-B9C3-8E0437B277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417F4-77AB-4C79-BEAC-CFA35693EAEC}"/>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6" name="Footer Placeholder 5">
            <a:extLst>
              <a:ext uri="{FF2B5EF4-FFF2-40B4-BE49-F238E27FC236}">
                <a16:creationId xmlns:a16="http://schemas.microsoft.com/office/drawing/2014/main" id="{6ADE7374-6674-4C1A-8CB3-E8CE47A4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23E9C-74CB-4307-BE6A-714D3BD16505}"/>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1431635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1DD38-DD9F-4A8D-B991-E2757DB73E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EE06C0-00F1-432C-AF85-F54D8A015D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A51459-EE73-4A2E-B088-7D0ACBF85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B72B5F-2504-4310-958F-E6A6FEAFD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C48656-F7D1-45CD-914C-2746D89832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7E1299-F265-4B36-8956-44044D67591A}"/>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8" name="Footer Placeholder 7">
            <a:extLst>
              <a:ext uri="{FF2B5EF4-FFF2-40B4-BE49-F238E27FC236}">
                <a16:creationId xmlns:a16="http://schemas.microsoft.com/office/drawing/2014/main" id="{691DEDF1-A24E-4FCD-879B-9A77B58E78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649-9A4B-4E23-A0C6-D83EFA354664}"/>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32120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AC91-E8F8-467F-911D-37FA8CC705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B99DB3-78D0-401A-BF00-7BD9F37B61DD}"/>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4" name="Footer Placeholder 3">
            <a:extLst>
              <a:ext uri="{FF2B5EF4-FFF2-40B4-BE49-F238E27FC236}">
                <a16:creationId xmlns:a16="http://schemas.microsoft.com/office/drawing/2014/main" id="{0A58E095-60B8-4688-B749-598A7B2B6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78E6E2-FE2B-46B6-B764-4A5A7BC9B086}"/>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307253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5EDAEF-ED3D-4BB7-864C-3374FEA788AF}"/>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3" name="Footer Placeholder 2">
            <a:extLst>
              <a:ext uri="{FF2B5EF4-FFF2-40B4-BE49-F238E27FC236}">
                <a16:creationId xmlns:a16="http://schemas.microsoft.com/office/drawing/2014/main" id="{738B9DA2-E1E7-4A9C-87BA-6259B232E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47D2AA-CE96-4791-A1CB-F8B2DF6DEEEE}"/>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52197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8E78-3D2A-4089-861A-1CE03A547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358AEA-9A0D-4521-AB2C-D25DA49A96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78989F-5C76-4844-BA55-831A90E05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2C2F4-84B0-4772-8DD4-A5BCC279895C}"/>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6" name="Footer Placeholder 5">
            <a:extLst>
              <a:ext uri="{FF2B5EF4-FFF2-40B4-BE49-F238E27FC236}">
                <a16:creationId xmlns:a16="http://schemas.microsoft.com/office/drawing/2014/main" id="{BCE80DF0-55E3-4CFB-A293-0B98E4354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08191C-1E0D-4751-B807-2CE43FB2C2EF}"/>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300896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787C8-2C3D-46BB-99E6-5DD5CA8F8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B41972-C8BF-4FB0-85A0-212D1652C0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D1CD2F-80E4-43B6-990E-341FDE821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D0627-B884-4DD4-A418-80073A8B8C08}"/>
              </a:ext>
            </a:extLst>
          </p:cNvPr>
          <p:cNvSpPr>
            <a:spLocks noGrp="1"/>
          </p:cNvSpPr>
          <p:nvPr>
            <p:ph type="dt" sz="half" idx="10"/>
          </p:nvPr>
        </p:nvSpPr>
        <p:spPr/>
        <p:txBody>
          <a:bodyPr/>
          <a:lstStyle/>
          <a:p>
            <a:fld id="{A33CE481-9A1C-4492-AAAC-15D9A773FE48}" type="datetimeFigureOut">
              <a:rPr lang="en-US" smtClean="0"/>
              <a:t>11/13/2022</a:t>
            </a:fld>
            <a:endParaRPr lang="en-US"/>
          </a:p>
        </p:txBody>
      </p:sp>
      <p:sp>
        <p:nvSpPr>
          <p:cNvPr id="6" name="Footer Placeholder 5">
            <a:extLst>
              <a:ext uri="{FF2B5EF4-FFF2-40B4-BE49-F238E27FC236}">
                <a16:creationId xmlns:a16="http://schemas.microsoft.com/office/drawing/2014/main" id="{4A1642E3-08F2-465B-ABAA-A46436799B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78CEA-B6C6-407A-8F67-DFE4BD6DCC17}"/>
              </a:ext>
            </a:extLst>
          </p:cNvPr>
          <p:cNvSpPr>
            <a:spLocks noGrp="1"/>
          </p:cNvSpPr>
          <p:nvPr>
            <p:ph type="sldNum" sz="quarter" idx="12"/>
          </p:nvPr>
        </p:nvSpPr>
        <p:spPr/>
        <p:txBody>
          <a:bodyPr/>
          <a:lstStyle/>
          <a:p>
            <a:fld id="{4DF8278E-229F-4FEE-A6BD-7F39299633B9}" type="slidenum">
              <a:rPr lang="en-US" smtClean="0"/>
              <a:t>‹#›</a:t>
            </a:fld>
            <a:endParaRPr lang="en-US"/>
          </a:p>
        </p:txBody>
      </p:sp>
    </p:spTree>
    <p:extLst>
      <p:ext uri="{BB962C8B-B14F-4D97-AF65-F5344CB8AC3E}">
        <p14:creationId xmlns:p14="http://schemas.microsoft.com/office/powerpoint/2010/main" val="274884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CEE4C-3D17-4E81-8EE1-4C027FE31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249321-173C-4C98-B3C2-EA2177C7D2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3F542-90CD-40F0-BA7E-914C96E98B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CE481-9A1C-4492-AAAC-15D9A773FE48}" type="datetimeFigureOut">
              <a:rPr lang="en-US" smtClean="0"/>
              <a:t>11/13/2022</a:t>
            </a:fld>
            <a:endParaRPr lang="en-US"/>
          </a:p>
        </p:txBody>
      </p:sp>
      <p:sp>
        <p:nvSpPr>
          <p:cNvPr id="5" name="Footer Placeholder 4">
            <a:extLst>
              <a:ext uri="{FF2B5EF4-FFF2-40B4-BE49-F238E27FC236}">
                <a16:creationId xmlns:a16="http://schemas.microsoft.com/office/drawing/2014/main" id="{8669C03B-30A5-47F0-A22D-A88E973213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A28D3-156C-46DE-889D-2AF67ADF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8278E-229F-4FEE-A6BD-7F39299633B9}" type="slidenum">
              <a:rPr lang="en-US" smtClean="0"/>
              <a:t>‹#›</a:t>
            </a:fld>
            <a:endParaRPr lang="en-US"/>
          </a:p>
        </p:txBody>
      </p:sp>
    </p:spTree>
    <p:extLst>
      <p:ext uri="{BB962C8B-B14F-4D97-AF65-F5344CB8AC3E}">
        <p14:creationId xmlns:p14="http://schemas.microsoft.com/office/powerpoint/2010/main" val="391152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7216D1-E0EF-429C-8C93-11FF55BDFF4D}"/>
              </a:ext>
            </a:extLst>
          </p:cNvPr>
          <p:cNvSpPr>
            <a:spLocks noGrp="1"/>
          </p:cNvSpPr>
          <p:nvPr>
            <p:ph type="sldNum" sz="quarter" idx="12"/>
          </p:nvPr>
        </p:nvSpPr>
        <p:spPr/>
        <p:txBody>
          <a:bodyPr/>
          <a:lstStyle/>
          <a:p>
            <a:fld id="{4DB3E46E-2084-413B-9E29-E675B5709E0E}" type="slidenum">
              <a:rPr lang="en-US" altLang="en-US"/>
              <a:pPr/>
              <a:t>1</a:t>
            </a:fld>
            <a:endParaRPr lang="en-US" altLang="en-US"/>
          </a:p>
        </p:txBody>
      </p:sp>
      <p:sp>
        <p:nvSpPr>
          <p:cNvPr id="2050" name="Rectangle 2">
            <a:extLst>
              <a:ext uri="{FF2B5EF4-FFF2-40B4-BE49-F238E27FC236}">
                <a16:creationId xmlns:a16="http://schemas.microsoft.com/office/drawing/2014/main" id="{A020EE10-886E-4C06-B596-E14CF9307C14}"/>
              </a:ext>
            </a:extLst>
          </p:cNvPr>
          <p:cNvSpPr>
            <a:spLocks noGrp="1" noChangeArrowheads="1"/>
          </p:cNvSpPr>
          <p:nvPr>
            <p:ph type="ctrTitle"/>
          </p:nvPr>
        </p:nvSpPr>
        <p:spPr>
          <a:xfrm>
            <a:off x="2209800" y="2130426"/>
            <a:ext cx="7772400" cy="1470025"/>
          </a:xfrm>
        </p:spPr>
        <p:txBody>
          <a:bodyPr anchor="ctr"/>
          <a:lstStyle/>
          <a:p>
            <a:r>
              <a:rPr lang="en-US" altLang="en-US" sz="4400" b="1" dirty="0"/>
              <a:t>Introduction to Statistics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2DD5929-9FA7-4A6A-9519-B704A0575ABA}"/>
              </a:ext>
            </a:extLst>
          </p:cNvPr>
          <p:cNvSpPr>
            <a:spLocks noGrp="1"/>
          </p:cNvSpPr>
          <p:nvPr>
            <p:ph type="title"/>
          </p:nvPr>
        </p:nvSpPr>
        <p:spPr/>
        <p:txBody>
          <a:bodyPr/>
          <a:lstStyle/>
          <a:p>
            <a:pPr eaLnBrk="1" hangingPunct="1"/>
            <a:r>
              <a:rPr lang="en-US" altLang="en-US"/>
              <a:t>Random sampling methods</a:t>
            </a:r>
            <a:endParaRPr lang="sk-SK" altLang="en-US"/>
          </a:p>
        </p:txBody>
      </p:sp>
      <p:sp>
        <p:nvSpPr>
          <p:cNvPr id="14339" name="Content Placeholder 2">
            <a:extLst>
              <a:ext uri="{FF2B5EF4-FFF2-40B4-BE49-F238E27FC236}">
                <a16:creationId xmlns:a16="http://schemas.microsoft.com/office/drawing/2014/main" id="{AE273AC8-859B-4AAC-BBED-8B2239DF91D7}"/>
              </a:ext>
            </a:extLst>
          </p:cNvPr>
          <p:cNvSpPr>
            <a:spLocks noGrp="1"/>
          </p:cNvSpPr>
          <p:nvPr>
            <p:ph idx="1"/>
          </p:nvPr>
        </p:nvSpPr>
        <p:spPr/>
        <p:txBody>
          <a:bodyPr/>
          <a:lstStyle/>
          <a:p>
            <a:pPr eaLnBrk="1" hangingPunct="1">
              <a:lnSpc>
                <a:spcPct val="90000"/>
              </a:lnSpc>
            </a:pPr>
            <a:r>
              <a:rPr lang="en-US" altLang="en-US" sz="2400" b="1" dirty="0"/>
              <a:t>simple random sample</a:t>
            </a:r>
            <a:r>
              <a:rPr lang="en-US" altLang="en-US" sz="2400" dirty="0"/>
              <a:t> (each sample of the same size has an equal chance of being selected)</a:t>
            </a:r>
          </a:p>
          <a:p>
            <a:pPr eaLnBrk="1" hangingPunct="1">
              <a:lnSpc>
                <a:spcPct val="90000"/>
              </a:lnSpc>
            </a:pPr>
            <a:r>
              <a:rPr lang="en-US" altLang="en-US" sz="2400" b="1" dirty="0"/>
              <a:t>stratified sample</a:t>
            </a:r>
            <a:r>
              <a:rPr lang="en-US" altLang="en-US" sz="2400" dirty="0"/>
              <a:t> (divide the population into groups called strata and then take a sample from each stratum)</a:t>
            </a:r>
          </a:p>
          <a:p>
            <a:pPr eaLnBrk="1" hangingPunct="1">
              <a:lnSpc>
                <a:spcPct val="90000"/>
              </a:lnSpc>
            </a:pPr>
            <a:r>
              <a:rPr lang="en-US" altLang="en-US" sz="2400" b="1" dirty="0"/>
              <a:t>cluster sample</a:t>
            </a:r>
            <a:r>
              <a:rPr lang="en-US" altLang="en-US" sz="2400" dirty="0"/>
              <a:t> (divide the population into strata and then randomly select some of the strata. All the members from these strata are in the cluster sample.)</a:t>
            </a:r>
          </a:p>
          <a:p>
            <a:pPr eaLnBrk="1" hangingPunct="1">
              <a:lnSpc>
                <a:spcPct val="90000"/>
              </a:lnSpc>
            </a:pPr>
            <a:r>
              <a:rPr lang="en-US" altLang="en-US" sz="2400" b="1" dirty="0"/>
              <a:t>systematic sample</a:t>
            </a:r>
            <a:r>
              <a:rPr lang="en-US" altLang="en-US" sz="2400" dirty="0"/>
              <a:t> (</a:t>
            </a:r>
            <a:r>
              <a:rPr lang="sk-SK" altLang="en-US" sz="2400" dirty="0"/>
              <a:t>randomly select a starting point and take every n</a:t>
            </a:r>
            <a:r>
              <a:rPr lang="en-US" altLang="en-US" sz="2400" dirty="0"/>
              <a:t>-</a:t>
            </a:r>
            <a:r>
              <a:rPr lang="sk-SK" altLang="en-US" sz="2400" dirty="0"/>
              <a:t>th piece of data from a</a:t>
            </a:r>
            <a:r>
              <a:rPr lang="en-US" altLang="en-US" sz="2400" dirty="0"/>
              <a:t> </a:t>
            </a:r>
            <a:r>
              <a:rPr lang="sk-SK" altLang="en-US" sz="2400" dirty="0"/>
              <a:t>listing of the population</a:t>
            </a:r>
            <a:r>
              <a:rPr lang="en-US" altLang="en-US" sz="2400" dirty="0"/>
              <a:t>)</a:t>
            </a:r>
            <a:endParaRPr lang="sk-SK" altLang="en-US" sz="2400" dirty="0"/>
          </a:p>
          <a:p>
            <a:pPr eaLnBrk="1" hangingPunct="1"/>
            <a:endParaRPr lang="sk-SK"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2A149E91-8049-4B12-BB11-254B1926D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155576"/>
            <a:ext cx="8966200" cy="6545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9635E4-181C-4924-A3F7-BB456AC3AF71}"/>
              </a:ext>
            </a:extLst>
          </p:cNvPr>
          <p:cNvSpPr>
            <a:spLocks noGrp="1"/>
          </p:cNvSpPr>
          <p:nvPr>
            <p:ph type="sldNum" sz="quarter" idx="12"/>
          </p:nvPr>
        </p:nvSpPr>
        <p:spPr/>
        <p:txBody>
          <a:bodyPr/>
          <a:lstStyle/>
          <a:p>
            <a:fld id="{B0E230F4-4907-4283-B447-016FB762A506}" type="slidenum">
              <a:rPr lang="en-US" altLang="en-US"/>
              <a:pPr/>
              <a:t>12</a:t>
            </a:fld>
            <a:endParaRPr lang="en-US" altLang="en-US"/>
          </a:p>
        </p:txBody>
      </p:sp>
      <p:sp>
        <p:nvSpPr>
          <p:cNvPr id="19458" name="Rectangle 2">
            <a:extLst>
              <a:ext uri="{FF2B5EF4-FFF2-40B4-BE49-F238E27FC236}">
                <a16:creationId xmlns:a16="http://schemas.microsoft.com/office/drawing/2014/main" id="{90407D28-9573-4BCE-907B-9C810A22D3AC}"/>
              </a:ext>
            </a:extLst>
          </p:cNvPr>
          <p:cNvSpPr>
            <a:spLocks noGrp="1" noChangeArrowheads="1"/>
          </p:cNvSpPr>
          <p:nvPr>
            <p:ph type="title"/>
          </p:nvPr>
        </p:nvSpPr>
        <p:spPr/>
        <p:txBody>
          <a:bodyPr/>
          <a:lstStyle/>
          <a:p>
            <a:r>
              <a:rPr lang="en-US" altLang="en-US"/>
              <a:t>Sampling Error</a:t>
            </a:r>
          </a:p>
        </p:txBody>
      </p:sp>
      <p:sp>
        <p:nvSpPr>
          <p:cNvPr id="19459" name="Rectangle 3">
            <a:extLst>
              <a:ext uri="{FF2B5EF4-FFF2-40B4-BE49-F238E27FC236}">
                <a16:creationId xmlns:a16="http://schemas.microsoft.com/office/drawing/2014/main" id="{37B07A0F-DA82-43BE-9343-A52BC2E7CAD8}"/>
              </a:ext>
            </a:extLst>
          </p:cNvPr>
          <p:cNvSpPr>
            <a:spLocks noGrp="1" noChangeArrowheads="1"/>
          </p:cNvSpPr>
          <p:nvPr>
            <p:ph type="body" idx="1"/>
          </p:nvPr>
        </p:nvSpPr>
        <p:spPr/>
        <p:txBody>
          <a:bodyPr/>
          <a:lstStyle/>
          <a:p>
            <a:r>
              <a:rPr lang="en-US" altLang="en-US" dirty="0"/>
              <a:t>The discrepancy between a sample statistic and its population parameter is called </a:t>
            </a:r>
            <a:r>
              <a:rPr lang="en-US" altLang="en-US" b="1" dirty="0"/>
              <a:t>sampling error</a:t>
            </a:r>
            <a:r>
              <a:rPr lang="en-US" altLang="en-US" dirty="0"/>
              <a:t>. </a:t>
            </a:r>
          </a:p>
          <a:p>
            <a:r>
              <a:rPr lang="en-US" altLang="en-US" dirty="0"/>
              <a:t>Defining and measuring sampling error is a large part of inferential statistics.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9" name="Picture 5">
            <a:extLst>
              <a:ext uri="{FF2B5EF4-FFF2-40B4-BE49-F238E27FC236}">
                <a16:creationId xmlns:a16="http://schemas.microsoft.com/office/drawing/2014/main" id="{996A6D61-F6D6-4779-B64C-32C4FE0AD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948" y="485070"/>
            <a:ext cx="6434102" cy="60910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Content Placeholder 4">
            <a:extLst>
              <a:ext uri="{FF2B5EF4-FFF2-40B4-BE49-F238E27FC236}">
                <a16:creationId xmlns:a16="http://schemas.microsoft.com/office/drawing/2014/main" id="{C0BABEC9-C675-47B6-BDB5-01B2D9C5E206}"/>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19266" t="23251" r="15883" b="9187"/>
          <a:stretch>
            <a:fillRect/>
          </a:stretch>
        </p:blipFill>
        <p:spPr>
          <a:xfrm>
            <a:off x="1379770" y="117661"/>
            <a:ext cx="9432459" cy="6467477"/>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4E821F-0624-455D-8E6E-2EBE9155A42C}"/>
              </a:ext>
            </a:extLst>
          </p:cNvPr>
          <p:cNvSpPr>
            <a:spLocks noGrp="1"/>
          </p:cNvSpPr>
          <p:nvPr>
            <p:ph type="sldNum" sz="quarter" idx="12"/>
          </p:nvPr>
        </p:nvSpPr>
        <p:spPr/>
        <p:txBody>
          <a:bodyPr/>
          <a:lstStyle/>
          <a:p>
            <a:fld id="{4A373DE9-0527-4FD6-BB46-E31EF0ACE41D}" type="slidenum">
              <a:rPr lang="en-US" altLang="en-US"/>
              <a:pPr/>
              <a:t>15</a:t>
            </a:fld>
            <a:endParaRPr lang="en-US" altLang="en-US"/>
          </a:p>
        </p:txBody>
      </p:sp>
      <p:sp>
        <p:nvSpPr>
          <p:cNvPr id="17410" name="Rectangle 2">
            <a:extLst>
              <a:ext uri="{FF2B5EF4-FFF2-40B4-BE49-F238E27FC236}">
                <a16:creationId xmlns:a16="http://schemas.microsoft.com/office/drawing/2014/main" id="{BEFE5D50-6087-4EE8-923A-94D1EEA828EB}"/>
              </a:ext>
            </a:extLst>
          </p:cNvPr>
          <p:cNvSpPr>
            <a:spLocks noGrp="1" noChangeArrowheads="1"/>
          </p:cNvSpPr>
          <p:nvPr>
            <p:ph type="title"/>
          </p:nvPr>
        </p:nvSpPr>
        <p:spPr/>
        <p:txBody>
          <a:bodyPr/>
          <a:lstStyle/>
          <a:p>
            <a:r>
              <a:rPr lang="en-US" altLang="en-US"/>
              <a:t>Descriptive Statistics</a:t>
            </a:r>
          </a:p>
        </p:txBody>
      </p:sp>
      <p:sp>
        <p:nvSpPr>
          <p:cNvPr id="17411" name="Rectangle 3">
            <a:extLst>
              <a:ext uri="{FF2B5EF4-FFF2-40B4-BE49-F238E27FC236}">
                <a16:creationId xmlns:a16="http://schemas.microsoft.com/office/drawing/2014/main" id="{24687A39-8299-42AD-8032-95A921A5331B}"/>
              </a:ext>
            </a:extLst>
          </p:cNvPr>
          <p:cNvSpPr>
            <a:spLocks noGrp="1" noChangeArrowheads="1"/>
          </p:cNvSpPr>
          <p:nvPr>
            <p:ph type="body" idx="1"/>
          </p:nvPr>
        </p:nvSpPr>
        <p:spPr/>
        <p:txBody>
          <a:bodyPr/>
          <a:lstStyle/>
          <a:p>
            <a:pPr>
              <a:lnSpc>
                <a:spcPct val="90000"/>
              </a:lnSpc>
            </a:pPr>
            <a:r>
              <a:rPr lang="en-US" altLang="en-US" b="1"/>
              <a:t>Descriptive statistics</a:t>
            </a:r>
            <a:r>
              <a:rPr lang="en-US" altLang="en-US"/>
              <a:t> are methods for organizing and summarizing data.  </a:t>
            </a:r>
          </a:p>
          <a:p>
            <a:pPr>
              <a:lnSpc>
                <a:spcPct val="90000"/>
              </a:lnSpc>
            </a:pPr>
            <a:r>
              <a:rPr lang="en-US" altLang="en-US"/>
              <a:t>For example, tables or graphs are used to organize data, and descriptive values such as the average score are used to summarize data.  </a:t>
            </a:r>
          </a:p>
          <a:p>
            <a:pPr>
              <a:lnSpc>
                <a:spcPct val="90000"/>
              </a:lnSpc>
            </a:pPr>
            <a:r>
              <a:rPr lang="en-US" altLang="en-US"/>
              <a:t>A descriptive value for a population is called a </a:t>
            </a:r>
            <a:r>
              <a:rPr lang="en-US" altLang="en-US" b="1"/>
              <a:t>parameter</a:t>
            </a:r>
            <a:r>
              <a:rPr lang="en-US" altLang="en-US"/>
              <a:t> and a descriptive value for a sample is called a </a:t>
            </a:r>
            <a:r>
              <a:rPr lang="en-US" altLang="en-US" b="1"/>
              <a:t>statistic</a:t>
            </a:r>
            <a:r>
              <a:rPr lang="en-US" altLang="en-US"/>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B5FD01-4B04-49D7-9D7B-027BBE727BCF}"/>
              </a:ext>
            </a:extLst>
          </p:cNvPr>
          <p:cNvSpPr>
            <a:spLocks noGrp="1"/>
          </p:cNvSpPr>
          <p:nvPr>
            <p:ph type="sldNum" sz="quarter" idx="12"/>
          </p:nvPr>
        </p:nvSpPr>
        <p:spPr/>
        <p:txBody>
          <a:bodyPr/>
          <a:lstStyle/>
          <a:p>
            <a:fld id="{0CE897B2-333B-4B13-ABE7-1E7507781147}" type="slidenum">
              <a:rPr lang="en-US" altLang="en-US"/>
              <a:pPr/>
              <a:t>16</a:t>
            </a:fld>
            <a:endParaRPr lang="en-US" altLang="en-US"/>
          </a:p>
        </p:txBody>
      </p:sp>
      <p:sp>
        <p:nvSpPr>
          <p:cNvPr id="18434" name="Rectangle 2">
            <a:extLst>
              <a:ext uri="{FF2B5EF4-FFF2-40B4-BE49-F238E27FC236}">
                <a16:creationId xmlns:a16="http://schemas.microsoft.com/office/drawing/2014/main" id="{DECEB2FA-5E38-4580-AC8B-E4E62B967765}"/>
              </a:ext>
            </a:extLst>
          </p:cNvPr>
          <p:cNvSpPr>
            <a:spLocks noGrp="1" noChangeArrowheads="1"/>
          </p:cNvSpPr>
          <p:nvPr>
            <p:ph type="title"/>
          </p:nvPr>
        </p:nvSpPr>
        <p:spPr/>
        <p:txBody>
          <a:bodyPr/>
          <a:lstStyle/>
          <a:p>
            <a:r>
              <a:rPr lang="en-US" altLang="en-US"/>
              <a:t>Inferential Statistics</a:t>
            </a:r>
          </a:p>
        </p:txBody>
      </p:sp>
      <p:sp>
        <p:nvSpPr>
          <p:cNvPr id="18435" name="Rectangle 3">
            <a:extLst>
              <a:ext uri="{FF2B5EF4-FFF2-40B4-BE49-F238E27FC236}">
                <a16:creationId xmlns:a16="http://schemas.microsoft.com/office/drawing/2014/main" id="{E56EA207-13CE-429C-B04F-51CB8C634675}"/>
              </a:ext>
            </a:extLst>
          </p:cNvPr>
          <p:cNvSpPr>
            <a:spLocks noGrp="1" noChangeArrowheads="1"/>
          </p:cNvSpPr>
          <p:nvPr>
            <p:ph type="body" idx="1"/>
          </p:nvPr>
        </p:nvSpPr>
        <p:spPr/>
        <p:txBody>
          <a:bodyPr/>
          <a:lstStyle/>
          <a:p>
            <a:r>
              <a:rPr lang="en-US" altLang="en-US" b="1"/>
              <a:t>Inferential statistics</a:t>
            </a:r>
            <a:r>
              <a:rPr lang="en-US" altLang="en-US"/>
              <a:t> are methods for using sample data to make general conclusions (inferences) about populations.  </a:t>
            </a:r>
          </a:p>
          <a:p>
            <a:r>
              <a:rPr lang="en-US" altLang="en-US"/>
              <a:t>Because a sample is typically only a part of the whole population, sample data provide only limited information about the population.  As a result, sample statistics are generally imperfect representatives of the corresponding population parameters.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B76C10F-9234-4625-9AF0-ECAEA4F21935}"/>
              </a:ext>
            </a:extLst>
          </p:cNvPr>
          <p:cNvSpPr>
            <a:spLocks noGrp="1"/>
          </p:cNvSpPr>
          <p:nvPr>
            <p:ph type="title"/>
          </p:nvPr>
        </p:nvSpPr>
        <p:spPr>
          <a:xfrm>
            <a:off x="2667000" y="304800"/>
            <a:ext cx="6923088" cy="858838"/>
          </a:xfrm>
        </p:spPr>
        <p:txBody>
          <a:bodyPr/>
          <a:lstStyle/>
          <a:p>
            <a:pPr eaLnBrk="1" hangingPunct="1"/>
            <a:r>
              <a:rPr lang="en-US" altLang="en-US"/>
              <a:t>Descriptive Statistics</a:t>
            </a:r>
          </a:p>
        </p:txBody>
      </p:sp>
      <p:sp>
        <p:nvSpPr>
          <p:cNvPr id="16387" name="Rectangle 3">
            <a:extLst>
              <a:ext uri="{FF2B5EF4-FFF2-40B4-BE49-F238E27FC236}">
                <a16:creationId xmlns:a16="http://schemas.microsoft.com/office/drawing/2014/main" id="{07D83675-2FA0-4472-8D28-E89049B5785C}"/>
              </a:ext>
            </a:extLst>
          </p:cNvPr>
          <p:cNvSpPr>
            <a:spLocks noGrp="1"/>
          </p:cNvSpPr>
          <p:nvPr>
            <p:ph sz="quarter" idx="1"/>
          </p:nvPr>
        </p:nvSpPr>
        <p:spPr>
          <a:xfrm>
            <a:off x="2438400" y="1828801"/>
            <a:ext cx="8077200" cy="4532313"/>
          </a:xfrm>
        </p:spPr>
        <p:txBody>
          <a:bodyPr/>
          <a:lstStyle/>
          <a:p>
            <a:pPr eaLnBrk="1" hangingPunct="1">
              <a:lnSpc>
                <a:spcPct val="130000"/>
              </a:lnSpc>
            </a:pPr>
            <a:r>
              <a:rPr lang="en-US" altLang="en-US" sz="3200" dirty="0"/>
              <a:t>Collect data</a:t>
            </a:r>
          </a:p>
          <a:p>
            <a:pPr lvl="1" eaLnBrk="1" hangingPunct="1">
              <a:lnSpc>
                <a:spcPct val="130000"/>
              </a:lnSpc>
            </a:pPr>
            <a:r>
              <a:rPr lang="en-US" altLang="en-US" sz="2700" dirty="0"/>
              <a:t>e.g., Survey</a:t>
            </a:r>
          </a:p>
          <a:p>
            <a:pPr eaLnBrk="1" hangingPunct="1">
              <a:lnSpc>
                <a:spcPct val="130000"/>
              </a:lnSpc>
            </a:pPr>
            <a:r>
              <a:rPr lang="en-US" altLang="en-US" sz="3200" dirty="0"/>
              <a:t>Present data</a:t>
            </a:r>
          </a:p>
          <a:p>
            <a:pPr lvl="1" eaLnBrk="1" hangingPunct="1">
              <a:lnSpc>
                <a:spcPct val="130000"/>
              </a:lnSpc>
            </a:pPr>
            <a:r>
              <a:rPr lang="en-US" altLang="en-US" sz="2700" dirty="0"/>
              <a:t>e.g., Tables and graphs</a:t>
            </a:r>
          </a:p>
          <a:p>
            <a:pPr eaLnBrk="1" hangingPunct="1">
              <a:lnSpc>
                <a:spcPct val="130000"/>
              </a:lnSpc>
            </a:pPr>
            <a:r>
              <a:rPr lang="en-US" altLang="en-US" sz="3200" dirty="0"/>
              <a:t>Summarize data</a:t>
            </a:r>
          </a:p>
          <a:p>
            <a:pPr lvl="1" eaLnBrk="1" hangingPunct="1">
              <a:lnSpc>
                <a:spcPct val="130000"/>
              </a:lnSpc>
            </a:pPr>
            <a:r>
              <a:rPr lang="en-US" altLang="en-US" sz="2700" dirty="0"/>
              <a:t>e.g., Sample mean =</a:t>
            </a:r>
            <a:r>
              <a:rPr lang="en-US" altLang="en-US" sz="2800" dirty="0"/>
              <a:t> </a:t>
            </a:r>
          </a:p>
        </p:txBody>
      </p:sp>
      <p:graphicFrame>
        <p:nvGraphicFramePr>
          <p:cNvPr id="16388" name="Object 2">
            <a:extLst>
              <a:ext uri="{FF2B5EF4-FFF2-40B4-BE49-F238E27FC236}">
                <a16:creationId xmlns:a16="http://schemas.microsoft.com/office/drawing/2014/main" id="{D9313E54-6204-4604-860E-E81C8A2F7E13}"/>
              </a:ext>
            </a:extLst>
          </p:cNvPr>
          <p:cNvGraphicFramePr>
            <a:graphicFrameLocks noChangeAspect="1"/>
          </p:cNvGraphicFramePr>
          <p:nvPr/>
        </p:nvGraphicFramePr>
        <p:xfrm>
          <a:off x="6400801" y="5105400"/>
          <a:ext cx="887413" cy="914400"/>
        </p:xfrm>
        <a:graphic>
          <a:graphicData uri="http://schemas.openxmlformats.org/presentationml/2006/ole">
            <mc:AlternateContent xmlns:mc="http://schemas.openxmlformats.org/markup-compatibility/2006">
              <mc:Choice xmlns:v="urn:schemas-microsoft-com:vml" Requires="v">
                <p:oleObj name="Equation" r:id="rId2" imgW="418918" imgH="431613" progId="">
                  <p:embed/>
                </p:oleObj>
              </mc:Choice>
              <mc:Fallback>
                <p:oleObj name="Equation" r:id="rId2" imgW="418918" imgH="431613" progId="">
                  <p:embed/>
                  <p:pic>
                    <p:nvPicPr>
                      <p:cNvPr id="16388" name="Object 2">
                        <a:extLst>
                          <a:ext uri="{FF2B5EF4-FFF2-40B4-BE49-F238E27FC236}">
                            <a16:creationId xmlns:a16="http://schemas.microsoft.com/office/drawing/2014/main" id="{D9313E54-6204-4604-860E-E81C8A2F7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5105400"/>
                        <a:ext cx="887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389" name="Object 3">
            <a:hlinkClick r:id="" action="ppaction://ole?verb=0"/>
            <a:extLst>
              <a:ext uri="{FF2B5EF4-FFF2-40B4-BE49-F238E27FC236}">
                <a16:creationId xmlns:a16="http://schemas.microsoft.com/office/drawing/2014/main" id="{6B0F99F7-59C0-4976-AEB7-D6BDA5D91C1A}"/>
              </a:ext>
            </a:extLst>
          </p:cNvPr>
          <p:cNvGraphicFramePr>
            <a:graphicFrameLocks/>
          </p:cNvGraphicFramePr>
          <p:nvPr/>
        </p:nvGraphicFramePr>
        <p:xfrm>
          <a:off x="7162800" y="3906838"/>
          <a:ext cx="1803400" cy="1274762"/>
        </p:xfrm>
        <a:graphic>
          <a:graphicData uri="http://schemas.openxmlformats.org/presentationml/2006/ole">
            <mc:AlternateContent xmlns:mc="http://schemas.openxmlformats.org/markup-compatibility/2006">
              <mc:Choice xmlns:v="urn:schemas-microsoft-com:vml" Requires="v">
                <p:oleObj name="Clip" r:id="rId4" imgW="1800275" imgH="1272553" progId="">
                  <p:embed/>
                </p:oleObj>
              </mc:Choice>
              <mc:Fallback>
                <p:oleObj name="Clip" r:id="rId4" imgW="1800275" imgH="1272553" progId="">
                  <p:embed/>
                  <p:pic>
                    <p:nvPicPr>
                      <p:cNvPr id="16389" name="Object 3">
                        <a:hlinkClick r:id="" action="ppaction://ole?verb=0"/>
                        <a:extLst>
                          <a:ext uri="{FF2B5EF4-FFF2-40B4-BE49-F238E27FC236}">
                            <a16:creationId xmlns:a16="http://schemas.microsoft.com/office/drawing/2014/main" id="{6B0F99F7-59C0-4976-AEB7-D6BDA5D91C1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2800" y="3906838"/>
                        <a:ext cx="1803400" cy="127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0" name="Line 7">
            <a:extLst>
              <a:ext uri="{FF2B5EF4-FFF2-40B4-BE49-F238E27FC236}">
                <a16:creationId xmlns:a16="http://schemas.microsoft.com/office/drawing/2014/main" id="{50225EAB-7939-497C-AC6A-1C445E0FA964}"/>
              </a:ext>
            </a:extLst>
          </p:cNvPr>
          <p:cNvSpPr>
            <a:spLocks noChangeShapeType="1"/>
          </p:cNvSpPr>
          <p:nvPr/>
        </p:nvSpPr>
        <p:spPr bwMode="auto">
          <a:xfrm>
            <a:off x="8534400" y="3678238"/>
            <a:ext cx="1588" cy="990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1" name="Line 8">
            <a:extLst>
              <a:ext uri="{FF2B5EF4-FFF2-40B4-BE49-F238E27FC236}">
                <a16:creationId xmlns:a16="http://schemas.microsoft.com/office/drawing/2014/main" id="{36B0652E-6699-48C0-AD65-3BF34600A1F1}"/>
              </a:ext>
            </a:extLst>
          </p:cNvPr>
          <p:cNvSpPr>
            <a:spLocks noChangeShapeType="1"/>
          </p:cNvSpPr>
          <p:nvPr/>
        </p:nvSpPr>
        <p:spPr bwMode="auto">
          <a:xfrm>
            <a:off x="8534400" y="4668839"/>
            <a:ext cx="1600200" cy="1587"/>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6392" name="Rectangle 9">
            <a:extLst>
              <a:ext uri="{FF2B5EF4-FFF2-40B4-BE49-F238E27FC236}">
                <a16:creationId xmlns:a16="http://schemas.microsoft.com/office/drawing/2014/main" id="{4F458F0A-66AC-4AF6-885D-AE83B1CF4705}"/>
              </a:ext>
            </a:extLst>
          </p:cNvPr>
          <p:cNvSpPr>
            <a:spLocks noChangeArrowheads="1"/>
          </p:cNvSpPr>
          <p:nvPr/>
        </p:nvSpPr>
        <p:spPr bwMode="auto">
          <a:xfrm>
            <a:off x="8763000" y="4211638"/>
            <a:ext cx="152400" cy="4572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3" name="Rectangle 10">
            <a:extLst>
              <a:ext uri="{FF2B5EF4-FFF2-40B4-BE49-F238E27FC236}">
                <a16:creationId xmlns:a16="http://schemas.microsoft.com/office/drawing/2014/main" id="{E94833AC-2027-41AF-977F-E2189CCF2743}"/>
              </a:ext>
            </a:extLst>
          </p:cNvPr>
          <p:cNvSpPr>
            <a:spLocks noChangeArrowheads="1"/>
          </p:cNvSpPr>
          <p:nvPr/>
        </p:nvSpPr>
        <p:spPr bwMode="auto">
          <a:xfrm>
            <a:off x="8915400" y="4287838"/>
            <a:ext cx="152400" cy="3810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4" name="Rectangle 11">
            <a:extLst>
              <a:ext uri="{FF2B5EF4-FFF2-40B4-BE49-F238E27FC236}">
                <a16:creationId xmlns:a16="http://schemas.microsoft.com/office/drawing/2014/main" id="{04C0A73E-EABE-4757-A095-5970C5495A3A}"/>
              </a:ext>
            </a:extLst>
          </p:cNvPr>
          <p:cNvSpPr>
            <a:spLocks noChangeArrowheads="1"/>
          </p:cNvSpPr>
          <p:nvPr/>
        </p:nvSpPr>
        <p:spPr bwMode="auto">
          <a:xfrm>
            <a:off x="9067800" y="3983038"/>
            <a:ext cx="152400" cy="6858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5" name="Rectangle 12">
            <a:extLst>
              <a:ext uri="{FF2B5EF4-FFF2-40B4-BE49-F238E27FC236}">
                <a16:creationId xmlns:a16="http://schemas.microsoft.com/office/drawing/2014/main" id="{B16AD651-4265-4361-BD12-8F32E7515036}"/>
              </a:ext>
            </a:extLst>
          </p:cNvPr>
          <p:cNvSpPr>
            <a:spLocks noChangeArrowheads="1"/>
          </p:cNvSpPr>
          <p:nvPr/>
        </p:nvSpPr>
        <p:spPr bwMode="auto">
          <a:xfrm>
            <a:off x="9220200" y="4059238"/>
            <a:ext cx="152400" cy="6096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6" name="Rectangle 13">
            <a:extLst>
              <a:ext uri="{FF2B5EF4-FFF2-40B4-BE49-F238E27FC236}">
                <a16:creationId xmlns:a16="http://schemas.microsoft.com/office/drawing/2014/main" id="{49036B9C-A4B0-4A23-8D29-422E56E24B07}"/>
              </a:ext>
            </a:extLst>
          </p:cNvPr>
          <p:cNvSpPr>
            <a:spLocks noChangeArrowheads="1"/>
          </p:cNvSpPr>
          <p:nvPr/>
        </p:nvSpPr>
        <p:spPr bwMode="auto">
          <a:xfrm>
            <a:off x="9372600" y="4211638"/>
            <a:ext cx="152400" cy="4572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7" name="Rectangle 14">
            <a:extLst>
              <a:ext uri="{FF2B5EF4-FFF2-40B4-BE49-F238E27FC236}">
                <a16:creationId xmlns:a16="http://schemas.microsoft.com/office/drawing/2014/main" id="{765C0DD4-0E8E-46DB-AB37-A30497C2F3AC}"/>
              </a:ext>
            </a:extLst>
          </p:cNvPr>
          <p:cNvSpPr>
            <a:spLocks noChangeArrowheads="1"/>
          </p:cNvSpPr>
          <p:nvPr/>
        </p:nvSpPr>
        <p:spPr bwMode="auto">
          <a:xfrm>
            <a:off x="9525000" y="4440238"/>
            <a:ext cx="152400" cy="2286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8" name="Rectangle 15">
            <a:extLst>
              <a:ext uri="{FF2B5EF4-FFF2-40B4-BE49-F238E27FC236}">
                <a16:creationId xmlns:a16="http://schemas.microsoft.com/office/drawing/2014/main" id="{56DCBB55-6CB5-46A2-924B-938623472B82}"/>
              </a:ext>
            </a:extLst>
          </p:cNvPr>
          <p:cNvSpPr>
            <a:spLocks noChangeArrowheads="1"/>
          </p:cNvSpPr>
          <p:nvPr/>
        </p:nvSpPr>
        <p:spPr bwMode="auto">
          <a:xfrm>
            <a:off x="8610600" y="4440238"/>
            <a:ext cx="152400" cy="2286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sp>
        <p:nvSpPr>
          <p:cNvPr id="16399" name="Rectangle 16">
            <a:extLst>
              <a:ext uri="{FF2B5EF4-FFF2-40B4-BE49-F238E27FC236}">
                <a16:creationId xmlns:a16="http://schemas.microsoft.com/office/drawing/2014/main" id="{1D084579-A426-4B04-91FC-A0E9086E7AC0}"/>
              </a:ext>
            </a:extLst>
          </p:cNvPr>
          <p:cNvSpPr>
            <a:spLocks noChangeArrowheads="1"/>
          </p:cNvSpPr>
          <p:nvPr/>
        </p:nvSpPr>
        <p:spPr bwMode="auto">
          <a:xfrm>
            <a:off x="9677400" y="4516438"/>
            <a:ext cx="152400" cy="152400"/>
          </a:xfrm>
          <a:prstGeom prst="rect">
            <a:avLst/>
          </a:prstGeom>
          <a:solidFill>
            <a:schemeClr val="accent1"/>
          </a:solidFill>
          <a:ln w="9525">
            <a:solidFill>
              <a:schemeClr val="tx1"/>
            </a:solidFill>
            <a:miter lim="800000"/>
            <a:headEnd/>
            <a:tailEnd/>
          </a:ln>
        </p:spPr>
        <p:txBody>
          <a:bodyPr wrap="none" anchor="ct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spcBef>
                <a:spcPct val="0"/>
              </a:spcBef>
              <a:buClrTx/>
              <a:buSzTx/>
              <a:buFontTx/>
              <a:buNone/>
            </a:pPr>
            <a:endParaRPr lang="en-US" altLang="en-US" sz="1800"/>
          </a:p>
        </p:txBody>
      </p:sp>
      <p:pic>
        <p:nvPicPr>
          <p:cNvPr id="16400" name="Picture 17" descr="j0283537">
            <a:extLst>
              <a:ext uri="{FF2B5EF4-FFF2-40B4-BE49-F238E27FC236}">
                <a16:creationId xmlns:a16="http://schemas.microsoft.com/office/drawing/2014/main" id="{84E1AA7F-5A43-45C0-AE1D-0CD51214ED4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2209801"/>
            <a:ext cx="990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Picture 20" descr="check">
            <a:extLst>
              <a:ext uri="{FF2B5EF4-FFF2-40B4-BE49-F238E27FC236}">
                <a16:creationId xmlns:a16="http://schemas.microsoft.com/office/drawing/2014/main" id="{A2FB80D6-31D5-4E53-8F2E-1365E8F87A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2201" y="2743201"/>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2" name="Picture 21" descr="check">
            <a:extLst>
              <a:ext uri="{FF2B5EF4-FFF2-40B4-BE49-F238E27FC236}">
                <a16:creationId xmlns:a16="http://schemas.microsoft.com/office/drawing/2014/main" id="{E9622A5C-8E7E-4463-9805-C5BB233398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1" y="2895601"/>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3" name="Picture 22" descr="check">
            <a:extLst>
              <a:ext uri="{FF2B5EF4-FFF2-40B4-BE49-F238E27FC236}">
                <a16:creationId xmlns:a16="http://schemas.microsoft.com/office/drawing/2014/main" id="{B16437F6-4C4E-4E81-84A7-E61AC87A56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1" y="2590801"/>
            <a:ext cx="142875"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AEB437-F0A0-4BE5-9CEA-47A1B1622D4A}"/>
              </a:ext>
            </a:extLst>
          </p:cNvPr>
          <p:cNvSpPr>
            <a:spLocks noGrp="1"/>
          </p:cNvSpPr>
          <p:nvPr>
            <p:ph type="sldNum" sz="quarter" idx="12"/>
          </p:nvPr>
        </p:nvSpPr>
        <p:spPr/>
        <p:txBody>
          <a:bodyPr/>
          <a:lstStyle/>
          <a:p>
            <a:fld id="{E40E64C5-6579-4086-A1E7-5627B45FEB10}" type="slidenum">
              <a:rPr lang="en-US" altLang="en-US"/>
              <a:pPr/>
              <a:t>18</a:t>
            </a:fld>
            <a:endParaRPr lang="en-US" altLang="en-US"/>
          </a:p>
        </p:txBody>
      </p:sp>
      <p:sp>
        <p:nvSpPr>
          <p:cNvPr id="3074" name="Rectangle 2">
            <a:extLst>
              <a:ext uri="{FF2B5EF4-FFF2-40B4-BE49-F238E27FC236}">
                <a16:creationId xmlns:a16="http://schemas.microsoft.com/office/drawing/2014/main" id="{1CD83F7E-B764-4641-866D-4906988EEE4F}"/>
              </a:ext>
            </a:extLst>
          </p:cNvPr>
          <p:cNvSpPr>
            <a:spLocks noGrp="1" noChangeArrowheads="1"/>
          </p:cNvSpPr>
          <p:nvPr>
            <p:ph type="title"/>
          </p:nvPr>
        </p:nvSpPr>
        <p:spPr/>
        <p:txBody>
          <a:bodyPr/>
          <a:lstStyle/>
          <a:p>
            <a:r>
              <a:rPr lang="en-US" altLang="en-US"/>
              <a:t>Variables</a:t>
            </a:r>
          </a:p>
        </p:txBody>
      </p:sp>
      <p:sp>
        <p:nvSpPr>
          <p:cNvPr id="3075" name="Rectangle 3">
            <a:extLst>
              <a:ext uri="{FF2B5EF4-FFF2-40B4-BE49-F238E27FC236}">
                <a16:creationId xmlns:a16="http://schemas.microsoft.com/office/drawing/2014/main" id="{C6C2352A-0203-4542-9EE3-76E69B185B36}"/>
              </a:ext>
            </a:extLst>
          </p:cNvPr>
          <p:cNvSpPr>
            <a:spLocks noGrp="1" noChangeArrowheads="1"/>
          </p:cNvSpPr>
          <p:nvPr>
            <p:ph type="body" idx="1"/>
          </p:nvPr>
        </p:nvSpPr>
        <p:spPr/>
        <p:txBody>
          <a:bodyPr/>
          <a:lstStyle/>
          <a:p>
            <a:r>
              <a:rPr lang="en-US" altLang="en-US"/>
              <a:t>A </a:t>
            </a:r>
            <a:r>
              <a:rPr lang="en-US" altLang="en-US" b="1"/>
              <a:t>variable</a:t>
            </a:r>
            <a:r>
              <a:rPr lang="en-US" altLang="en-US"/>
              <a:t> is a characteristic or condition that can change or take on different values.  </a:t>
            </a:r>
          </a:p>
          <a:p>
            <a:r>
              <a:rPr lang="en-US" altLang="en-US"/>
              <a:t>Most research begins with a general question about the relationship between two variables for a specific group of individuals.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439A48-1A53-4672-8C54-92A59F71495F}"/>
              </a:ext>
            </a:extLst>
          </p:cNvPr>
          <p:cNvSpPr>
            <a:spLocks noGrp="1"/>
          </p:cNvSpPr>
          <p:nvPr>
            <p:ph type="sldNum" sz="quarter" idx="12"/>
          </p:nvPr>
        </p:nvSpPr>
        <p:spPr/>
        <p:txBody>
          <a:bodyPr/>
          <a:lstStyle/>
          <a:p>
            <a:fld id="{0880E296-7514-4D97-A773-5F4998146C26}" type="slidenum">
              <a:rPr lang="en-US" altLang="en-US"/>
              <a:pPr/>
              <a:t>19</a:t>
            </a:fld>
            <a:endParaRPr lang="en-US" altLang="en-US"/>
          </a:p>
        </p:txBody>
      </p:sp>
      <p:sp>
        <p:nvSpPr>
          <p:cNvPr id="7170" name="Rectangle 2">
            <a:extLst>
              <a:ext uri="{FF2B5EF4-FFF2-40B4-BE49-F238E27FC236}">
                <a16:creationId xmlns:a16="http://schemas.microsoft.com/office/drawing/2014/main" id="{3F7D7A28-B560-4271-9151-49D63BD9C01E}"/>
              </a:ext>
            </a:extLst>
          </p:cNvPr>
          <p:cNvSpPr>
            <a:spLocks noGrp="1" noChangeArrowheads="1"/>
          </p:cNvSpPr>
          <p:nvPr>
            <p:ph type="title"/>
          </p:nvPr>
        </p:nvSpPr>
        <p:spPr/>
        <p:txBody>
          <a:bodyPr/>
          <a:lstStyle/>
          <a:p>
            <a:r>
              <a:rPr lang="en-US" altLang="en-US"/>
              <a:t>Types of Variables</a:t>
            </a:r>
          </a:p>
        </p:txBody>
      </p:sp>
      <p:sp>
        <p:nvSpPr>
          <p:cNvPr id="7171" name="Rectangle 3">
            <a:extLst>
              <a:ext uri="{FF2B5EF4-FFF2-40B4-BE49-F238E27FC236}">
                <a16:creationId xmlns:a16="http://schemas.microsoft.com/office/drawing/2014/main" id="{FECABA9A-FC64-4121-BDB6-A6D4140C55AA}"/>
              </a:ext>
            </a:extLst>
          </p:cNvPr>
          <p:cNvSpPr>
            <a:spLocks noGrp="1" noChangeArrowheads="1"/>
          </p:cNvSpPr>
          <p:nvPr>
            <p:ph type="body" idx="1"/>
          </p:nvPr>
        </p:nvSpPr>
        <p:spPr/>
        <p:txBody>
          <a:bodyPr/>
          <a:lstStyle/>
          <a:p>
            <a:pPr>
              <a:lnSpc>
                <a:spcPct val="90000"/>
              </a:lnSpc>
            </a:pPr>
            <a:r>
              <a:rPr lang="en-US" altLang="en-US"/>
              <a:t>Variables can be classified as discrete or continuous. </a:t>
            </a:r>
          </a:p>
          <a:p>
            <a:pPr>
              <a:lnSpc>
                <a:spcPct val="90000"/>
              </a:lnSpc>
            </a:pPr>
            <a:r>
              <a:rPr lang="en-US" altLang="en-US"/>
              <a:t> </a:t>
            </a:r>
            <a:r>
              <a:rPr lang="en-US" altLang="en-US" b="1"/>
              <a:t>Discrete variables</a:t>
            </a:r>
            <a:r>
              <a:rPr lang="en-US" altLang="en-US"/>
              <a:t> (such as class size) consist of indivisible categories, and </a:t>
            </a:r>
            <a:r>
              <a:rPr lang="en-US" altLang="en-US" b="1"/>
              <a:t>continuous variables</a:t>
            </a:r>
            <a:r>
              <a:rPr lang="en-US" altLang="en-US"/>
              <a:t> (such as time or weight) are infinitely divisible into whatever units a researcher may choose.  For example, time can be measured to the nearest minute, second, half-second, etc.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9CF001E-FFCC-4DCB-9EA8-F51554A651FF}"/>
              </a:ext>
            </a:extLst>
          </p:cNvPr>
          <p:cNvSpPr>
            <a:spLocks noGrp="1"/>
          </p:cNvSpPr>
          <p:nvPr>
            <p:ph type="title"/>
          </p:nvPr>
        </p:nvSpPr>
        <p:spPr/>
        <p:txBody>
          <a:bodyPr/>
          <a:lstStyle/>
          <a:p>
            <a:pPr eaLnBrk="1" hangingPunct="1"/>
            <a:r>
              <a:rPr lang="sk-SK" altLang="en-US" dirty="0"/>
              <a:t>Statistics</a:t>
            </a:r>
          </a:p>
        </p:txBody>
      </p:sp>
      <p:sp>
        <p:nvSpPr>
          <p:cNvPr id="8195" name="Content Placeholder 2">
            <a:extLst>
              <a:ext uri="{FF2B5EF4-FFF2-40B4-BE49-F238E27FC236}">
                <a16:creationId xmlns:a16="http://schemas.microsoft.com/office/drawing/2014/main" id="{8692B5F7-E877-4C4C-AA6F-2D5F497EC0F0}"/>
              </a:ext>
            </a:extLst>
          </p:cNvPr>
          <p:cNvSpPr>
            <a:spLocks noGrp="1"/>
          </p:cNvSpPr>
          <p:nvPr>
            <p:ph sz="quarter" idx="1"/>
          </p:nvPr>
        </p:nvSpPr>
        <p:spPr/>
        <p:txBody>
          <a:bodyPr/>
          <a:lstStyle/>
          <a:p>
            <a:pPr eaLnBrk="1" hangingPunct="1"/>
            <a:r>
              <a:rPr lang="sk-SK" altLang="en-US" dirty="0"/>
              <a:t>The science of collectiong, organizing, presenting, analyzing, and interpreting data to assist in making more effective decisions</a:t>
            </a:r>
          </a:p>
          <a:p>
            <a:pPr eaLnBrk="1" hangingPunct="1"/>
            <a:r>
              <a:rPr lang="sk-SK" altLang="en-US" dirty="0"/>
              <a:t>Statistical analysis – used to manipulate  summarize, and investigate data, so that useful decision-making information results.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717ECF21-5743-4FE9-A07A-096BBF45F97A}"/>
              </a:ext>
            </a:extLst>
          </p:cNvPr>
          <p:cNvSpPr>
            <a:spLocks noGrp="1"/>
          </p:cNvSpPr>
          <p:nvPr>
            <p:ph type="title"/>
          </p:nvPr>
        </p:nvSpPr>
        <p:spPr/>
        <p:txBody>
          <a:bodyPr/>
          <a:lstStyle/>
          <a:p>
            <a:pPr eaLnBrk="1" hangingPunct="1"/>
            <a:r>
              <a:rPr lang="sk-SK" altLang="en-US"/>
              <a:t>Types of variables</a:t>
            </a:r>
          </a:p>
        </p:txBody>
      </p:sp>
      <p:sp>
        <p:nvSpPr>
          <p:cNvPr id="7" name="Rounded Rectangle 6">
            <a:extLst>
              <a:ext uri="{FF2B5EF4-FFF2-40B4-BE49-F238E27FC236}">
                <a16:creationId xmlns:a16="http://schemas.microsoft.com/office/drawing/2014/main" id="{AB3C33D8-79B3-45F8-8EFB-2104D249B676}"/>
              </a:ext>
            </a:extLst>
          </p:cNvPr>
          <p:cNvSpPr/>
          <p:nvPr/>
        </p:nvSpPr>
        <p:spPr>
          <a:xfrm>
            <a:off x="5016501" y="1341439"/>
            <a:ext cx="2087563" cy="935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Variables</a:t>
            </a:r>
          </a:p>
        </p:txBody>
      </p:sp>
      <p:sp>
        <p:nvSpPr>
          <p:cNvPr id="8" name="Rounded Rectangle 7">
            <a:extLst>
              <a:ext uri="{FF2B5EF4-FFF2-40B4-BE49-F238E27FC236}">
                <a16:creationId xmlns:a16="http://schemas.microsoft.com/office/drawing/2014/main" id="{2242430E-B078-491C-84E6-33658BAB18AA}"/>
              </a:ext>
            </a:extLst>
          </p:cNvPr>
          <p:cNvSpPr/>
          <p:nvPr/>
        </p:nvSpPr>
        <p:spPr>
          <a:xfrm>
            <a:off x="681672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Quantitative</a:t>
            </a:r>
          </a:p>
        </p:txBody>
      </p:sp>
      <p:sp>
        <p:nvSpPr>
          <p:cNvPr id="9" name="Rounded Rectangle 8">
            <a:extLst>
              <a:ext uri="{FF2B5EF4-FFF2-40B4-BE49-F238E27FC236}">
                <a16:creationId xmlns:a16="http://schemas.microsoft.com/office/drawing/2014/main" id="{D10FCEC6-8201-4580-8946-C9A656FCFD90}"/>
              </a:ext>
            </a:extLst>
          </p:cNvPr>
          <p:cNvSpPr/>
          <p:nvPr/>
        </p:nvSpPr>
        <p:spPr>
          <a:xfrm>
            <a:off x="3216275" y="2565400"/>
            <a:ext cx="2159000"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Qualitative</a:t>
            </a:r>
          </a:p>
        </p:txBody>
      </p:sp>
      <p:sp>
        <p:nvSpPr>
          <p:cNvPr id="10" name="Rounded Rectangle 9">
            <a:extLst>
              <a:ext uri="{FF2B5EF4-FFF2-40B4-BE49-F238E27FC236}">
                <a16:creationId xmlns:a16="http://schemas.microsoft.com/office/drawing/2014/main" id="{B623C492-B566-4A97-8D09-2EC545CF6B37}"/>
              </a:ext>
            </a:extLst>
          </p:cNvPr>
          <p:cNvSpPr/>
          <p:nvPr/>
        </p:nvSpPr>
        <p:spPr>
          <a:xfrm>
            <a:off x="1524000"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Dichotomic</a:t>
            </a:r>
          </a:p>
        </p:txBody>
      </p:sp>
      <p:sp>
        <p:nvSpPr>
          <p:cNvPr id="11" name="Rounded Rectangle 10">
            <a:extLst>
              <a:ext uri="{FF2B5EF4-FFF2-40B4-BE49-F238E27FC236}">
                <a16:creationId xmlns:a16="http://schemas.microsoft.com/office/drawing/2014/main" id="{36AEBA45-E05C-4F58-A3AB-BEF44C6E2EDC}"/>
              </a:ext>
            </a:extLst>
          </p:cNvPr>
          <p:cNvSpPr/>
          <p:nvPr/>
        </p:nvSpPr>
        <p:spPr>
          <a:xfrm>
            <a:off x="3863975" y="3933825"/>
            <a:ext cx="2160588"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Polynomic</a:t>
            </a:r>
          </a:p>
        </p:txBody>
      </p:sp>
      <p:sp>
        <p:nvSpPr>
          <p:cNvPr id="12" name="Rounded Rectangle 11">
            <a:extLst>
              <a:ext uri="{FF2B5EF4-FFF2-40B4-BE49-F238E27FC236}">
                <a16:creationId xmlns:a16="http://schemas.microsoft.com/office/drawing/2014/main" id="{5DD5E7F2-2F03-4511-A6C1-6E27A58539E9}"/>
              </a:ext>
            </a:extLst>
          </p:cNvPr>
          <p:cNvSpPr/>
          <p:nvPr/>
        </p:nvSpPr>
        <p:spPr>
          <a:xfrm>
            <a:off x="6167439"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Discrete</a:t>
            </a:r>
          </a:p>
        </p:txBody>
      </p:sp>
      <p:sp>
        <p:nvSpPr>
          <p:cNvPr id="13" name="Rounded Rectangle 12">
            <a:extLst>
              <a:ext uri="{FF2B5EF4-FFF2-40B4-BE49-F238E27FC236}">
                <a16:creationId xmlns:a16="http://schemas.microsoft.com/office/drawing/2014/main" id="{D88BCF79-2973-4E25-92F3-0259A0042D13}"/>
              </a:ext>
            </a:extLst>
          </p:cNvPr>
          <p:cNvSpPr/>
          <p:nvPr/>
        </p:nvSpPr>
        <p:spPr>
          <a:xfrm>
            <a:off x="8507414" y="3933825"/>
            <a:ext cx="2160587" cy="935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Continuous</a:t>
            </a:r>
          </a:p>
        </p:txBody>
      </p:sp>
      <p:sp>
        <p:nvSpPr>
          <p:cNvPr id="14" name="Rounded Rectangle 13">
            <a:extLst>
              <a:ext uri="{FF2B5EF4-FFF2-40B4-BE49-F238E27FC236}">
                <a16:creationId xmlns:a16="http://schemas.microsoft.com/office/drawing/2014/main" id="{A284A6C7-C8F5-4FD6-B8C0-55AB786760AA}"/>
              </a:ext>
            </a:extLst>
          </p:cNvPr>
          <p:cNvSpPr/>
          <p:nvPr/>
        </p:nvSpPr>
        <p:spPr>
          <a:xfrm>
            <a:off x="1524000" y="5229226"/>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Gender, marital status</a:t>
            </a:r>
          </a:p>
        </p:txBody>
      </p:sp>
      <p:sp>
        <p:nvSpPr>
          <p:cNvPr id="15" name="Rounded Rectangle 14">
            <a:extLst>
              <a:ext uri="{FF2B5EF4-FFF2-40B4-BE49-F238E27FC236}">
                <a16:creationId xmlns:a16="http://schemas.microsoft.com/office/drawing/2014/main" id="{573F3EA2-01EA-4FB7-B7DC-386B7CF5E30E}"/>
              </a:ext>
            </a:extLst>
          </p:cNvPr>
          <p:cNvSpPr/>
          <p:nvPr/>
        </p:nvSpPr>
        <p:spPr>
          <a:xfrm>
            <a:off x="3863975" y="5229226"/>
            <a:ext cx="2160588"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Brand of Pc, hair color</a:t>
            </a:r>
          </a:p>
        </p:txBody>
      </p:sp>
      <p:sp>
        <p:nvSpPr>
          <p:cNvPr id="16" name="Rounded Rectangle 15">
            <a:extLst>
              <a:ext uri="{FF2B5EF4-FFF2-40B4-BE49-F238E27FC236}">
                <a16:creationId xmlns:a16="http://schemas.microsoft.com/office/drawing/2014/main" id="{B51DA463-EE7A-4AD7-AAB2-3471F4BA836B}"/>
              </a:ext>
            </a:extLst>
          </p:cNvPr>
          <p:cNvSpPr/>
          <p:nvPr/>
        </p:nvSpPr>
        <p:spPr>
          <a:xfrm>
            <a:off x="6167439" y="5229226"/>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Children in family, Strokes on a golf hole</a:t>
            </a:r>
          </a:p>
        </p:txBody>
      </p:sp>
      <p:sp>
        <p:nvSpPr>
          <p:cNvPr id="17" name="Rounded Rectangle 16">
            <a:extLst>
              <a:ext uri="{FF2B5EF4-FFF2-40B4-BE49-F238E27FC236}">
                <a16:creationId xmlns:a16="http://schemas.microsoft.com/office/drawing/2014/main" id="{EEFC01A9-8692-4DC4-8F07-26FC9162403D}"/>
              </a:ext>
            </a:extLst>
          </p:cNvPr>
          <p:cNvSpPr/>
          <p:nvPr/>
        </p:nvSpPr>
        <p:spPr>
          <a:xfrm>
            <a:off x="8507414" y="5229226"/>
            <a:ext cx="2160587" cy="936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sk-SK" dirty="0"/>
              <a:t>Amount of income tax paid, weight of a student</a:t>
            </a:r>
          </a:p>
        </p:txBody>
      </p:sp>
      <p:cxnSp>
        <p:nvCxnSpPr>
          <p:cNvPr id="19" name="Straight Connector 18">
            <a:extLst>
              <a:ext uri="{FF2B5EF4-FFF2-40B4-BE49-F238E27FC236}">
                <a16:creationId xmlns:a16="http://schemas.microsoft.com/office/drawing/2014/main" id="{7EA8C801-C1F0-4FB4-9D53-E3BF26BEB04A}"/>
              </a:ext>
            </a:extLst>
          </p:cNvPr>
          <p:cNvCxnSpPr>
            <a:stCxn id="7" idx="2"/>
            <a:endCxn id="9" idx="0"/>
          </p:cNvCxnSpPr>
          <p:nvPr/>
        </p:nvCxnSpPr>
        <p:spPr>
          <a:xfrm flipH="1">
            <a:off x="4295776" y="2276476"/>
            <a:ext cx="1763713"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598C53C-5B56-4136-9001-9325FBAC68EC}"/>
              </a:ext>
            </a:extLst>
          </p:cNvPr>
          <p:cNvCxnSpPr>
            <a:stCxn id="7" idx="2"/>
            <a:endCxn id="8" idx="0"/>
          </p:cNvCxnSpPr>
          <p:nvPr/>
        </p:nvCxnSpPr>
        <p:spPr>
          <a:xfrm>
            <a:off x="6059489" y="2276476"/>
            <a:ext cx="1836737" cy="288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59ED34F-F924-44F7-A0FE-9596B4067D7B}"/>
              </a:ext>
            </a:extLst>
          </p:cNvPr>
          <p:cNvCxnSpPr>
            <a:stCxn id="9" idx="2"/>
            <a:endCxn id="11" idx="0"/>
          </p:cNvCxnSpPr>
          <p:nvPr/>
        </p:nvCxnSpPr>
        <p:spPr>
          <a:xfrm>
            <a:off x="429577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D5392A7-6780-4B9C-A78A-E20447EBB6E4}"/>
              </a:ext>
            </a:extLst>
          </p:cNvPr>
          <p:cNvCxnSpPr>
            <a:stCxn id="9" idx="2"/>
            <a:endCxn id="10" idx="0"/>
          </p:cNvCxnSpPr>
          <p:nvPr/>
        </p:nvCxnSpPr>
        <p:spPr>
          <a:xfrm flipH="1">
            <a:off x="2603501" y="3500439"/>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5370FAA-0C43-4DB5-AF93-51279F0DDC6E}"/>
              </a:ext>
            </a:extLst>
          </p:cNvPr>
          <p:cNvCxnSpPr>
            <a:stCxn id="8" idx="2"/>
            <a:endCxn id="12" idx="0"/>
          </p:cNvCxnSpPr>
          <p:nvPr/>
        </p:nvCxnSpPr>
        <p:spPr>
          <a:xfrm flipH="1">
            <a:off x="7248525" y="3500439"/>
            <a:ext cx="647700"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FADE0C3-9593-4D74-8390-FBA54A49234A}"/>
              </a:ext>
            </a:extLst>
          </p:cNvPr>
          <p:cNvCxnSpPr>
            <a:stCxn id="8" idx="2"/>
            <a:endCxn id="13" idx="0"/>
          </p:cNvCxnSpPr>
          <p:nvPr/>
        </p:nvCxnSpPr>
        <p:spPr>
          <a:xfrm>
            <a:off x="7896226" y="3500439"/>
            <a:ext cx="1692275" cy="433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102C40B-89CD-464A-B0FE-0FD17226A2D6}"/>
              </a:ext>
            </a:extLst>
          </p:cNvPr>
          <p:cNvCxnSpPr>
            <a:stCxn id="10" idx="2"/>
            <a:endCxn id="14" idx="0"/>
          </p:cNvCxnSpPr>
          <p:nvPr/>
        </p:nvCxnSpPr>
        <p:spPr>
          <a:xfrm>
            <a:off x="2603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86E8A55-1DB1-496F-87D8-C9BB85F618C0}"/>
              </a:ext>
            </a:extLst>
          </p:cNvPr>
          <p:cNvCxnSpPr>
            <a:stCxn id="11" idx="2"/>
            <a:endCxn id="15" idx="0"/>
          </p:cNvCxnSpPr>
          <p:nvPr/>
        </p:nvCxnSpPr>
        <p:spPr>
          <a:xfrm>
            <a:off x="494347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84EEC24-275B-45C9-9B44-A6C9A6DB2506}"/>
              </a:ext>
            </a:extLst>
          </p:cNvPr>
          <p:cNvCxnSpPr>
            <a:stCxn id="12" idx="2"/>
            <a:endCxn id="16" idx="0"/>
          </p:cNvCxnSpPr>
          <p:nvPr/>
        </p:nvCxnSpPr>
        <p:spPr>
          <a:xfrm>
            <a:off x="7248525"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59651FB-5DA6-496E-9A95-7DB750B8881D}"/>
              </a:ext>
            </a:extLst>
          </p:cNvPr>
          <p:cNvCxnSpPr>
            <a:stCxn id="13" idx="2"/>
            <a:endCxn id="17" idx="0"/>
          </p:cNvCxnSpPr>
          <p:nvPr/>
        </p:nvCxnSpPr>
        <p:spPr>
          <a:xfrm>
            <a:off x="9588500" y="4868863"/>
            <a:ext cx="0" cy="3603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2C3C48-8602-4D63-8AB2-1D6C5974AF3E}"/>
              </a:ext>
            </a:extLst>
          </p:cNvPr>
          <p:cNvSpPr>
            <a:spLocks noGrp="1"/>
          </p:cNvSpPr>
          <p:nvPr>
            <p:ph type="sldNum" sz="quarter" idx="12"/>
          </p:nvPr>
        </p:nvSpPr>
        <p:spPr/>
        <p:txBody>
          <a:bodyPr/>
          <a:lstStyle/>
          <a:p>
            <a:fld id="{F35A0383-8A6F-4A20-B943-6C86047D00D8}" type="slidenum">
              <a:rPr lang="en-US" altLang="en-US"/>
              <a:pPr/>
              <a:t>21</a:t>
            </a:fld>
            <a:endParaRPr lang="en-US" altLang="en-US"/>
          </a:p>
        </p:txBody>
      </p:sp>
      <p:sp>
        <p:nvSpPr>
          <p:cNvPr id="9218" name="Rectangle 2">
            <a:extLst>
              <a:ext uri="{FF2B5EF4-FFF2-40B4-BE49-F238E27FC236}">
                <a16:creationId xmlns:a16="http://schemas.microsoft.com/office/drawing/2014/main" id="{05027E83-0E5F-4C41-A718-5429BC605780}"/>
              </a:ext>
            </a:extLst>
          </p:cNvPr>
          <p:cNvSpPr>
            <a:spLocks noGrp="1" noChangeArrowheads="1"/>
          </p:cNvSpPr>
          <p:nvPr>
            <p:ph type="title"/>
          </p:nvPr>
        </p:nvSpPr>
        <p:spPr/>
        <p:txBody>
          <a:bodyPr/>
          <a:lstStyle/>
          <a:p>
            <a:r>
              <a:rPr lang="en-US" altLang="en-US"/>
              <a:t>Measuring Variables</a:t>
            </a:r>
          </a:p>
        </p:txBody>
      </p:sp>
      <p:sp>
        <p:nvSpPr>
          <p:cNvPr id="9219" name="Rectangle 3">
            <a:extLst>
              <a:ext uri="{FF2B5EF4-FFF2-40B4-BE49-F238E27FC236}">
                <a16:creationId xmlns:a16="http://schemas.microsoft.com/office/drawing/2014/main" id="{69D9FAAA-DA99-422B-B2CF-39E0AC7F8B03}"/>
              </a:ext>
            </a:extLst>
          </p:cNvPr>
          <p:cNvSpPr>
            <a:spLocks noGrp="1" noChangeArrowheads="1"/>
          </p:cNvSpPr>
          <p:nvPr>
            <p:ph type="body" idx="1"/>
          </p:nvPr>
        </p:nvSpPr>
        <p:spPr>
          <a:xfrm>
            <a:off x="1981200" y="1600200"/>
            <a:ext cx="8229600" cy="4800600"/>
          </a:xfrm>
        </p:spPr>
        <p:txBody>
          <a:bodyPr/>
          <a:lstStyle/>
          <a:p>
            <a:pPr>
              <a:lnSpc>
                <a:spcPct val="90000"/>
              </a:lnSpc>
            </a:pPr>
            <a:r>
              <a:rPr lang="en-US" altLang="en-US"/>
              <a:t>To establish relationships between variables, researchers must observe the variables and record their observations.  This requires that the variables be </a:t>
            </a:r>
            <a:r>
              <a:rPr lang="en-US" altLang="en-US" b="1"/>
              <a:t>measured</a:t>
            </a:r>
            <a:r>
              <a:rPr lang="en-US" altLang="en-US"/>
              <a:t>.  </a:t>
            </a:r>
          </a:p>
          <a:p>
            <a:pPr>
              <a:lnSpc>
                <a:spcPct val="90000"/>
              </a:lnSpc>
            </a:pPr>
            <a:r>
              <a:rPr lang="en-US" altLang="en-US"/>
              <a:t>The process of measuring a variable requires a set of categories called a </a:t>
            </a:r>
            <a:r>
              <a:rPr lang="en-US" altLang="en-US" b="1"/>
              <a:t>scale of measurement</a:t>
            </a:r>
            <a:r>
              <a:rPr lang="en-US" altLang="en-US"/>
              <a:t> and a process that classifies each individual into one category.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478020-8FD8-4504-B68C-4B923712691E}"/>
              </a:ext>
            </a:extLst>
          </p:cNvPr>
          <p:cNvSpPr>
            <a:spLocks noGrp="1"/>
          </p:cNvSpPr>
          <p:nvPr>
            <p:ph type="sldNum" sz="quarter" idx="12"/>
          </p:nvPr>
        </p:nvSpPr>
        <p:spPr/>
        <p:txBody>
          <a:bodyPr/>
          <a:lstStyle/>
          <a:p>
            <a:fld id="{7D52AA84-640E-4A80-9BFE-C48657C134C9}" type="slidenum">
              <a:rPr lang="en-US" altLang="en-US"/>
              <a:pPr/>
              <a:t>22</a:t>
            </a:fld>
            <a:endParaRPr lang="en-US" altLang="en-US"/>
          </a:p>
        </p:txBody>
      </p:sp>
      <p:sp>
        <p:nvSpPr>
          <p:cNvPr id="10242" name="Rectangle 2">
            <a:extLst>
              <a:ext uri="{FF2B5EF4-FFF2-40B4-BE49-F238E27FC236}">
                <a16:creationId xmlns:a16="http://schemas.microsoft.com/office/drawing/2014/main" id="{4685CFF1-94B8-4EF8-980F-7AEC5356FCC6}"/>
              </a:ext>
            </a:extLst>
          </p:cNvPr>
          <p:cNvSpPr>
            <a:spLocks noGrp="1" noChangeArrowheads="1"/>
          </p:cNvSpPr>
          <p:nvPr>
            <p:ph type="title"/>
          </p:nvPr>
        </p:nvSpPr>
        <p:spPr/>
        <p:txBody>
          <a:bodyPr/>
          <a:lstStyle/>
          <a:p>
            <a:r>
              <a:rPr lang="en-US" altLang="en-US"/>
              <a:t>4 Types of Measurement Scales</a:t>
            </a:r>
          </a:p>
        </p:txBody>
      </p:sp>
      <p:sp>
        <p:nvSpPr>
          <p:cNvPr id="10243" name="Rectangle 3">
            <a:extLst>
              <a:ext uri="{FF2B5EF4-FFF2-40B4-BE49-F238E27FC236}">
                <a16:creationId xmlns:a16="http://schemas.microsoft.com/office/drawing/2014/main" id="{83618ECB-D507-41F8-BE24-4A129FDD3F90}"/>
              </a:ext>
            </a:extLst>
          </p:cNvPr>
          <p:cNvSpPr>
            <a:spLocks noGrp="1" noChangeArrowheads="1"/>
          </p:cNvSpPr>
          <p:nvPr>
            <p:ph type="body" idx="1"/>
          </p:nvPr>
        </p:nvSpPr>
        <p:spPr/>
        <p:txBody>
          <a:bodyPr/>
          <a:lstStyle/>
          <a:p>
            <a:pPr marL="609600" indent="-609600">
              <a:buFontTx/>
              <a:buAutoNum type="arabicPeriod"/>
            </a:pPr>
            <a:r>
              <a:rPr lang="en-US" altLang="en-US" dirty="0"/>
              <a:t>A </a:t>
            </a:r>
            <a:r>
              <a:rPr lang="en-US" altLang="en-US" b="1" dirty="0"/>
              <a:t>nominal scale</a:t>
            </a:r>
            <a:r>
              <a:rPr lang="en-US" altLang="en-US" dirty="0"/>
              <a:t> is an </a:t>
            </a:r>
            <a:r>
              <a:rPr lang="en-US" altLang="en-US" b="1" dirty="0"/>
              <a:t>unordered set of categories </a:t>
            </a:r>
            <a:r>
              <a:rPr lang="en-US" altLang="en-US" dirty="0"/>
              <a:t>identified only by name.  Nominal measurements only permit you to determine whether two individuals are the same or different.</a:t>
            </a:r>
          </a:p>
          <a:p>
            <a:pPr lvl="1"/>
            <a:r>
              <a:rPr lang="en-US" altLang="en-US" dirty="0"/>
              <a:t>Color: Red, Orange, Blue </a:t>
            </a:r>
          </a:p>
          <a:p>
            <a:pPr marL="609600" indent="-609600">
              <a:buFontTx/>
              <a:buAutoNum type="arabicPeriod"/>
            </a:pPr>
            <a:r>
              <a:rPr lang="en-US" altLang="en-US" dirty="0"/>
              <a:t>An </a:t>
            </a:r>
            <a:r>
              <a:rPr lang="en-US" altLang="en-US" b="1" dirty="0"/>
              <a:t>ordinal scale</a:t>
            </a:r>
            <a:r>
              <a:rPr lang="en-US" altLang="en-US" dirty="0"/>
              <a:t> is an </a:t>
            </a:r>
            <a:r>
              <a:rPr lang="en-US" altLang="en-US" b="1" dirty="0"/>
              <a:t>ordered set of categories</a:t>
            </a:r>
            <a:r>
              <a:rPr lang="en-US" altLang="en-US" dirty="0"/>
              <a:t>.  Ordinal measurements tell you the direction of difference between two individuals.</a:t>
            </a:r>
          </a:p>
          <a:p>
            <a:pPr lvl="1"/>
            <a:r>
              <a:rPr lang="en-US" altLang="en-US" dirty="0"/>
              <a:t>Grade: Excellent, v. good, good, fair, …. </a:t>
            </a:r>
          </a:p>
          <a:p>
            <a:pPr lvl="1"/>
            <a:r>
              <a:rPr lang="en-US" altLang="en-US" dirty="0"/>
              <a:t>Temp: High, medium, low </a:t>
            </a:r>
          </a:p>
          <a:p>
            <a:pPr lvl="1"/>
            <a:r>
              <a:rPr lang="en-US" altLang="en-US" dirty="0"/>
              <a:t>Freq: everyday, sometimes, never, … </a:t>
            </a:r>
          </a:p>
          <a:p>
            <a:pPr lvl="2"/>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EF9F9D-1C6B-4CA4-87E3-8D00621CAF48}"/>
              </a:ext>
            </a:extLst>
          </p:cNvPr>
          <p:cNvSpPr>
            <a:spLocks noGrp="1"/>
          </p:cNvSpPr>
          <p:nvPr>
            <p:ph type="sldNum" sz="quarter" idx="12"/>
          </p:nvPr>
        </p:nvSpPr>
        <p:spPr/>
        <p:txBody>
          <a:bodyPr/>
          <a:lstStyle/>
          <a:p>
            <a:fld id="{374552DB-DAC0-4AF5-A5DB-00472F37A459}" type="slidenum">
              <a:rPr lang="en-US" altLang="en-US"/>
              <a:pPr/>
              <a:t>23</a:t>
            </a:fld>
            <a:endParaRPr lang="en-US" altLang="en-US"/>
          </a:p>
        </p:txBody>
      </p:sp>
      <p:sp>
        <p:nvSpPr>
          <p:cNvPr id="11266" name="Rectangle 2">
            <a:extLst>
              <a:ext uri="{FF2B5EF4-FFF2-40B4-BE49-F238E27FC236}">
                <a16:creationId xmlns:a16="http://schemas.microsoft.com/office/drawing/2014/main" id="{6F37334E-5208-4203-8FAA-C822B3EAB877}"/>
              </a:ext>
            </a:extLst>
          </p:cNvPr>
          <p:cNvSpPr>
            <a:spLocks noGrp="1" noChangeArrowheads="1"/>
          </p:cNvSpPr>
          <p:nvPr>
            <p:ph type="title"/>
          </p:nvPr>
        </p:nvSpPr>
        <p:spPr/>
        <p:txBody>
          <a:bodyPr/>
          <a:lstStyle/>
          <a:p>
            <a:r>
              <a:rPr lang="en-US" altLang="en-US"/>
              <a:t>4 Types of Measurement Scales</a:t>
            </a:r>
          </a:p>
        </p:txBody>
      </p:sp>
      <p:sp>
        <p:nvSpPr>
          <p:cNvPr id="11267" name="Rectangle 3">
            <a:extLst>
              <a:ext uri="{FF2B5EF4-FFF2-40B4-BE49-F238E27FC236}">
                <a16:creationId xmlns:a16="http://schemas.microsoft.com/office/drawing/2014/main" id="{AA456895-CA3A-4A31-8C96-A499E96E5853}"/>
              </a:ext>
            </a:extLst>
          </p:cNvPr>
          <p:cNvSpPr>
            <a:spLocks noGrp="1" noChangeArrowheads="1"/>
          </p:cNvSpPr>
          <p:nvPr>
            <p:ph type="body" idx="1"/>
          </p:nvPr>
        </p:nvSpPr>
        <p:spPr>
          <a:xfrm>
            <a:off x="691763" y="1600200"/>
            <a:ext cx="10933043" cy="4648200"/>
          </a:xfrm>
        </p:spPr>
        <p:txBody>
          <a:bodyPr>
            <a:normAutofit/>
          </a:bodyPr>
          <a:lstStyle/>
          <a:p>
            <a:pPr marL="533400" indent="-533400">
              <a:buAutoNum type="arabicPeriod" startAt="3"/>
            </a:pPr>
            <a:r>
              <a:rPr lang="en-US" altLang="en-US" dirty="0"/>
              <a:t>An </a:t>
            </a:r>
            <a:r>
              <a:rPr lang="en-US" altLang="en-US" b="1" dirty="0"/>
              <a:t>interval scale</a:t>
            </a:r>
            <a:r>
              <a:rPr lang="en-US" altLang="en-US" dirty="0"/>
              <a:t> is an </a:t>
            </a:r>
            <a:r>
              <a:rPr lang="en-US" altLang="en-US" b="1" dirty="0"/>
              <a:t>ordered series </a:t>
            </a:r>
            <a:r>
              <a:rPr lang="en-US" altLang="en-US" dirty="0"/>
              <a:t>of </a:t>
            </a:r>
            <a:r>
              <a:rPr lang="en-US" altLang="en-US" b="1" dirty="0"/>
              <a:t>equal-sized categories.</a:t>
            </a:r>
            <a:r>
              <a:rPr lang="en-US" altLang="en-US" dirty="0"/>
              <a:t>  Interval measurements identify the direction and magnitude of a difference.  The zero point is located arbitrarily on an interval scale.</a:t>
            </a:r>
          </a:p>
          <a:p>
            <a:pPr lvl="1"/>
            <a:r>
              <a:rPr lang="en-US" altLang="en-US" dirty="0"/>
              <a:t>Age: 16-20, 21-25, 26-30, …..</a:t>
            </a:r>
          </a:p>
          <a:p>
            <a:pPr marL="533400" indent="-533400">
              <a:buAutoNum type="arabicPeriod" startAt="4"/>
            </a:pPr>
            <a:r>
              <a:rPr lang="en-US" altLang="en-US" dirty="0"/>
              <a:t>A </a:t>
            </a:r>
            <a:r>
              <a:rPr lang="en-US" altLang="en-US" b="1" dirty="0"/>
              <a:t>ratio scale</a:t>
            </a:r>
            <a:r>
              <a:rPr lang="en-US" altLang="en-US" dirty="0"/>
              <a:t> is an interval scale where a value of zero indicates none of the variable.  Ratio measurements identify the direction and magnitude of differences and allow ratio comparisons of measurements.</a:t>
            </a:r>
          </a:p>
          <a:p>
            <a:pPr lvl="1"/>
            <a:r>
              <a:rPr lang="en-US" altLang="en-US" dirty="0"/>
              <a:t>Age: 65 </a:t>
            </a:r>
            <a:r>
              <a:rPr lang="en-US" altLang="en-US" dirty="0">
                <a:sym typeface="Wingdings" panose="05000000000000000000" pitchFamily="2" charset="2"/>
              </a:rPr>
              <a:t> 0.6</a:t>
            </a:r>
            <a:endParaRPr lang="en-US" altLang="en-US" dirty="0"/>
          </a:p>
          <a:p>
            <a:pPr lvl="1"/>
            <a:r>
              <a:rPr lang="en-US" altLang="en-US" dirty="0"/>
              <a:t>Income: 36,000 </a:t>
            </a:r>
            <a:r>
              <a:rPr lang="en-US" altLang="en-US" dirty="0">
                <a:sym typeface="Wingdings" panose="05000000000000000000" pitchFamily="2" charset="2"/>
              </a:rPr>
              <a:t> 0.33 </a:t>
            </a:r>
            <a:r>
              <a:rPr lang="en-US" altLang="en-US" dirty="0"/>
              <a:t> </a:t>
            </a:r>
          </a:p>
          <a:p>
            <a:pPr lvl="1"/>
            <a:r>
              <a:rPr lang="en-US" altLang="en-US" dirty="0"/>
              <a:t>Given: Age 17. Max: 70, min 13 </a:t>
            </a:r>
            <a:r>
              <a:rPr lang="en-US" altLang="en-US" dirty="0">
                <a:sym typeface="Wingdings" panose="05000000000000000000" pitchFamily="2" charset="2"/>
              </a:rPr>
              <a:t> (17 – min) / (max – min) </a:t>
            </a:r>
            <a:endParaRPr lang="en-US" altLang="en-US" dirty="0"/>
          </a:p>
          <a:p>
            <a:pPr lvl="1"/>
            <a:endParaRPr lang="en-US" altLang="en-US" dirty="0"/>
          </a:p>
          <a:p>
            <a:pPr marL="533400" indent="-533400"/>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E35090-2332-4CA2-83C5-E4849250165A}"/>
              </a:ext>
            </a:extLst>
          </p:cNvPr>
          <p:cNvSpPr>
            <a:spLocks noGrp="1"/>
          </p:cNvSpPr>
          <p:nvPr>
            <p:ph type="sldNum" sz="quarter" idx="12"/>
          </p:nvPr>
        </p:nvSpPr>
        <p:spPr/>
        <p:txBody>
          <a:bodyPr/>
          <a:lstStyle/>
          <a:p>
            <a:fld id="{1B447051-88B0-4795-9FFA-20C70AD2DA8C}" type="slidenum">
              <a:rPr lang="en-US" altLang="en-US"/>
              <a:pPr/>
              <a:t>24</a:t>
            </a:fld>
            <a:endParaRPr lang="en-US" altLang="en-US"/>
          </a:p>
        </p:txBody>
      </p:sp>
      <p:sp>
        <p:nvSpPr>
          <p:cNvPr id="12290" name="Rectangle 2">
            <a:extLst>
              <a:ext uri="{FF2B5EF4-FFF2-40B4-BE49-F238E27FC236}">
                <a16:creationId xmlns:a16="http://schemas.microsoft.com/office/drawing/2014/main" id="{5C5D7266-A7A1-4988-8EAB-521BF5B18AF9}"/>
              </a:ext>
            </a:extLst>
          </p:cNvPr>
          <p:cNvSpPr>
            <a:spLocks noGrp="1" noChangeArrowheads="1"/>
          </p:cNvSpPr>
          <p:nvPr>
            <p:ph type="title"/>
          </p:nvPr>
        </p:nvSpPr>
        <p:spPr/>
        <p:txBody>
          <a:bodyPr/>
          <a:lstStyle/>
          <a:p>
            <a:r>
              <a:rPr lang="en-US" altLang="en-US"/>
              <a:t>Correlational Studies</a:t>
            </a:r>
          </a:p>
        </p:txBody>
      </p:sp>
      <p:sp>
        <p:nvSpPr>
          <p:cNvPr id="12291" name="Rectangle 3">
            <a:extLst>
              <a:ext uri="{FF2B5EF4-FFF2-40B4-BE49-F238E27FC236}">
                <a16:creationId xmlns:a16="http://schemas.microsoft.com/office/drawing/2014/main" id="{CD7370A1-C5E9-4F8B-AC31-C1DC91016AFF}"/>
              </a:ext>
            </a:extLst>
          </p:cNvPr>
          <p:cNvSpPr>
            <a:spLocks noGrp="1" noChangeArrowheads="1"/>
          </p:cNvSpPr>
          <p:nvPr>
            <p:ph type="body" idx="1"/>
          </p:nvPr>
        </p:nvSpPr>
        <p:spPr/>
        <p:txBody>
          <a:bodyPr/>
          <a:lstStyle/>
          <a:p>
            <a:r>
              <a:rPr lang="en-US" altLang="en-US" dirty="0"/>
              <a:t>The goal of a </a:t>
            </a:r>
            <a:r>
              <a:rPr lang="en-US" altLang="en-US" b="1" dirty="0"/>
              <a:t>correlational</a:t>
            </a:r>
            <a:r>
              <a:rPr lang="en-US" altLang="en-US" dirty="0"/>
              <a:t> study is to determine whether there is a </a:t>
            </a:r>
            <a:r>
              <a:rPr lang="en-US" altLang="en-US" b="1" dirty="0"/>
              <a:t>relationship between two variables </a:t>
            </a:r>
            <a:r>
              <a:rPr lang="en-US" altLang="en-US" dirty="0"/>
              <a:t>and to describe the relationship.  </a:t>
            </a:r>
          </a:p>
          <a:p>
            <a:r>
              <a:rPr lang="en-US" altLang="en-US" dirty="0"/>
              <a:t>A </a:t>
            </a:r>
            <a:r>
              <a:rPr lang="en-US" altLang="en-US" b="1" dirty="0"/>
              <a:t>correlational</a:t>
            </a:r>
            <a:r>
              <a:rPr lang="en-US" altLang="en-US" dirty="0"/>
              <a:t> study simply observes the two variables as they exist naturally. </a:t>
            </a:r>
          </a:p>
          <a:p>
            <a:r>
              <a:rPr lang="en-US" altLang="en-US" dirty="0"/>
              <a:t>Correlation coefficient </a:t>
            </a:r>
          </a:p>
          <a:p>
            <a:pPr lvl="1"/>
            <a:r>
              <a:rPr lang="en-US" altLang="en-US" dirty="0"/>
              <a:t>Range [-1, 1]</a:t>
            </a:r>
          </a:p>
          <a:p>
            <a:pPr lvl="1"/>
            <a:r>
              <a:rPr lang="en-US" altLang="en-US" dirty="0"/>
              <a:t>-1: negative correlation </a:t>
            </a:r>
          </a:p>
          <a:p>
            <a:pPr lvl="1"/>
            <a:r>
              <a:rPr lang="en-US" altLang="en-US" dirty="0"/>
              <a:t>+1: positive correlation </a:t>
            </a:r>
          </a:p>
          <a:p>
            <a:pPr lvl="1"/>
            <a:r>
              <a:rPr lang="en-US" altLang="en-US" dirty="0"/>
              <a:t>0: no relation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3" name="Picture 5">
            <a:extLst>
              <a:ext uri="{FF2B5EF4-FFF2-40B4-BE49-F238E27FC236}">
                <a16:creationId xmlns:a16="http://schemas.microsoft.com/office/drawing/2014/main" id="{E5C8FCA9-3DBE-483D-AA93-2F9D6149D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750" y="228600"/>
            <a:ext cx="4254500" cy="2960688"/>
          </a:xfrm>
          <a:prstGeom prst="rect">
            <a:avLst/>
          </a:prstGeom>
          <a:noFill/>
          <a:extLst>
            <a:ext uri="{909E8E84-426E-40DD-AFC4-6F175D3DCCD1}">
              <a14:hiddenFill xmlns:a14="http://schemas.microsoft.com/office/drawing/2010/main">
                <a:solidFill>
                  <a:srgbClr val="FFFFFF"/>
                </a:solidFill>
              </a14:hiddenFill>
            </a:ext>
          </a:extLst>
        </p:spPr>
      </p:pic>
      <p:pic>
        <p:nvPicPr>
          <p:cNvPr id="32774" name="Picture 6">
            <a:extLst>
              <a:ext uri="{FF2B5EF4-FFF2-40B4-BE49-F238E27FC236}">
                <a16:creationId xmlns:a16="http://schemas.microsoft.com/office/drawing/2014/main" id="{19484A9C-9463-42D8-9852-FEAA3BCF3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2175" y="3429001"/>
            <a:ext cx="5327650" cy="32559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799238-0FB1-40B5-835E-E474661BA5FE}"/>
              </a:ext>
            </a:extLst>
          </p:cNvPr>
          <p:cNvSpPr>
            <a:spLocks noGrp="1"/>
          </p:cNvSpPr>
          <p:nvPr>
            <p:ph type="sldNum" sz="quarter" idx="12"/>
          </p:nvPr>
        </p:nvSpPr>
        <p:spPr/>
        <p:txBody>
          <a:bodyPr/>
          <a:lstStyle/>
          <a:p>
            <a:fld id="{7AC0B50D-8F84-4559-9731-24377657CE88}" type="slidenum">
              <a:rPr lang="en-US" altLang="en-US"/>
              <a:pPr/>
              <a:t>26</a:t>
            </a:fld>
            <a:endParaRPr lang="en-US" altLang="en-US"/>
          </a:p>
        </p:txBody>
      </p:sp>
      <p:sp>
        <p:nvSpPr>
          <p:cNvPr id="13314" name="Rectangle 2">
            <a:extLst>
              <a:ext uri="{FF2B5EF4-FFF2-40B4-BE49-F238E27FC236}">
                <a16:creationId xmlns:a16="http://schemas.microsoft.com/office/drawing/2014/main" id="{9080DD37-FEB0-45CB-8A6E-00E1E1E34EA8}"/>
              </a:ext>
            </a:extLst>
          </p:cNvPr>
          <p:cNvSpPr>
            <a:spLocks noGrp="1" noChangeArrowheads="1"/>
          </p:cNvSpPr>
          <p:nvPr>
            <p:ph type="title"/>
          </p:nvPr>
        </p:nvSpPr>
        <p:spPr/>
        <p:txBody>
          <a:bodyPr/>
          <a:lstStyle/>
          <a:p>
            <a:r>
              <a:rPr lang="en-US" altLang="en-US"/>
              <a:t>Experiments</a:t>
            </a:r>
          </a:p>
        </p:txBody>
      </p:sp>
      <p:sp>
        <p:nvSpPr>
          <p:cNvPr id="13315" name="Rectangle 3">
            <a:extLst>
              <a:ext uri="{FF2B5EF4-FFF2-40B4-BE49-F238E27FC236}">
                <a16:creationId xmlns:a16="http://schemas.microsoft.com/office/drawing/2014/main" id="{43BD5364-D197-46BE-AFA6-0025005A7F19}"/>
              </a:ext>
            </a:extLst>
          </p:cNvPr>
          <p:cNvSpPr>
            <a:spLocks noGrp="1" noChangeArrowheads="1"/>
          </p:cNvSpPr>
          <p:nvPr>
            <p:ph type="body" idx="1"/>
          </p:nvPr>
        </p:nvSpPr>
        <p:spPr>
          <a:xfrm>
            <a:off x="1981200" y="1447800"/>
            <a:ext cx="8229600" cy="4876800"/>
          </a:xfrm>
        </p:spPr>
        <p:txBody>
          <a:bodyPr/>
          <a:lstStyle/>
          <a:p>
            <a:r>
              <a:rPr lang="en-US" altLang="en-US"/>
              <a:t>The goal of an </a:t>
            </a:r>
            <a:r>
              <a:rPr lang="en-US" altLang="en-US" b="1"/>
              <a:t>experiment</a:t>
            </a:r>
            <a:r>
              <a:rPr lang="en-US" altLang="en-US"/>
              <a:t> is to demonstrate a cause-and-effect relationship between two variables; that is, to show that changing the value of one variable causes changes to occur in a second variable.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AAEC9D-607D-4315-A377-72E1943CCD4B}"/>
              </a:ext>
            </a:extLst>
          </p:cNvPr>
          <p:cNvSpPr>
            <a:spLocks noGrp="1"/>
          </p:cNvSpPr>
          <p:nvPr>
            <p:ph type="sldNum" sz="quarter" idx="12"/>
          </p:nvPr>
        </p:nvSpPr>
        <p:spPr/>
        <p:txBody>
          <a:bodyPr/>
          <a:lstStyle/>
          <a:p>
            <a:fld id="{3B3E2FA7-782D-46A8-A756-32814136B0A8}" type="slidenum">
              <a:rPr lang="en-US" altLang="en-US"/>
              <a:pPr/>
              <a:t>27</a:t>
            </a:fld>
            <a:endParaRPr lang="en-US" altLang="en-US"/>
          </a:p>
        </p:txBody>
      </p:sp>
      <p:sp>
        <p:nvSpPr>
          <p:cNvPr id="30722" name="Rectangle 2">
            <a:extLst>
              <a:ext uri="{FF2B5EF4-FFF2-40B4-BE49-F238E27FC236}">
                <a16:creationId xmlns:a16="http://schemas.microsoft.com/office/drawing/2014/main" id="{1759F3A3-D673-45F2-8B82-C406ED308DCF}"/>
              </a:ext>
            </a:extLst>
          </p:cNvPr>
          <p:cNvSpPr>
            <a:spLocks noGrp="1" noChangeArrowheads="1"/>
          </p:cNvSpPr>
          <p:nvPr>
            <p:ph type="title"/>
          </p:nvPr>
        </p:nvSpPr>
        <p:spPr/>
        <p:txBody>
          <a:bodyPr/>
          <a:lstStyle/>
          <a:p>
            <a:r>
              <a:rPr lang="en-US" altLang="en-US"/>
              <a:t>Experiments (cont.)</a:t>
            </a:r>
          </a:p>
        </p:txBody>
      </p:sp>
      <p:sp>
        <p:nvSpPr>
          <p:cNvPr id="30723" name="Rectangle 3">
            <a:extLst>
              <a:ext uri="{FF2B5EF4-FFF2-40B4-BE49-F238E27FC236}">
                <a16:creationId xmlns:a16="http://schemas.microsoft.com/office/drawing/2014/main" id="{1D00CC45-7199-42EE-A73E-142CCC09C0FB}"/>
              </a:ext>
            </a:extLst>
          </p:cNvPr>
          <p:cNvSpPr>
            <a:spLocks noGrp="1" noChangeArrowheads="1"/>
          </p:cNvSpPr>
          <p:nvPr>
            <p:ph type="body" idx="1"/>
          </p:nvPr>
        </p:nvSpPr>
        <p:spPr/>
        <p:txBody>
          <a:bodyPr/>
          <a:lstStyle/>
          <a:p>
            <a:pPr>
              <a:lnSpc>
                <a:spcPct val="80000"/>
              </a:lnSpc>
            </a:pPr>
            <a:r>
              <a:rPr lang="en-US" altLang="en-US"/>
              <a:t>In an </a:t>
            </a:r>
            <a:r>
              <a:rPr lang="en-US" altLang="en-US" b="1"/>
              <a:t>experiment</a:t>
            </a:r>
            <a:r>
              <a:rPr lang="en-US" altLang="en-US"/>
              <a:t>, one variable is manipulated to create treatment conditions.  A second variable is observed and measured to obtain scores for a group of individuals in each of the treatment conditions.  The measurements are then compared to see if there are differences between treatment conditions.  All other variables are controlled to prevent them from influencing the results.  </a:t>
            </a:r>
          </a:p>
          <a:p>
            <a:pPr>
              <a:lnSpc>
                <a:spcPct val="80000"/>
              </a:lnSpc>
            </a:pPr>
            <a:r>
              <a:rPr lang="en-US" altLang="en-US"/>
              <a:t>In an experiment, the manipulated variable is called the </a:t>
            </a:r>
            <a:r>
              <a:rPr lang="en-US" altLang="en-US" b="1"/>
              <a:t>independent variable</a:t>
            </a:r>
            <a:r>
              <a:rPr lang="en-US" altLang="en-US"/>
              <a:t> and the observed variable is the </a:t>
            </a:r>
            <a:r>
              <a:rPr lang="en-US" altLang="en-US" b="1"/>
              <a:t>dependent variable</a:t>
            </a:r>
            <a:r>
              <a:rPr lang="en-US" altLang="en-US"/>
              <a:t>. </a:t>
            </a:r>
          </a:p>
          <a:p>
            <a:pPr>
              <a:lnSpc>
                <a:spcPct val="80000"/>
              </a:lnSpc>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1" name="Picture 5">
            <a:extLst>
              <a:ext uri="{FF2B5EF4-FFF2-40B4-BE49-F238E27FC236}">
                <a16:creationId xmlns:a16="http://schemas.microsoft.com/office/drawing/2014/main" id="{D05E24DE-684A-41E6-8C70-749A473862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0521" y="0"/>
            <a:ext cx="6011187" cy="75395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CA29C4-27BE-43FF-AFBF-8AD5AFE0A350}"/>
              </a:ext>
            </a:extLst>
          </p:cNvPr>
          <p:cNvSpPr>
            <a:spLocks noGrp="1"/>
          </p:cNvSpPr>
          <p:nvPr>
            <p:ph type="sldNum" sz="quarter" idx="12"/>
          </p:nvPr>
        </p:nvSpPr>
        <p:spPr/>
        <p:txBody>
          <a:bodyPr/>
          <a:lstStyle/>
          <a:p>
            <a:fld id="{24319941-8037-443B-8EA8-A9F4E4652271}" type="slidenum">
              <a:rPr lang="en-US" altLang="en-US"/>
              <a:pPr/>
              <a:t>29</a:t>
            </a:fld>
            <a:endParaRPr lang="en-US" altLang="en-US"/>
          </a:p>
        </p:txBody>
      </p:sp>
      <p:sp>
        <p:nvSpPr>
          <p:cNvPr id="14338" name="Rectangle 2">
            <a:extLst>
              <a:ext uri="{FF2B5EF4-FFF2-40B4-BE49-F238E27FC236}">
                <a16:creationId xmlns:a16="http://schemas.microsoft.com/office/drawing/2014/main" id="{7A195CD1-A0C2-4920-A9AA-CE3430DDB3AC}"/>
              </a:ext>
            </a:extLst>
          </p:cNvPr>
          <p:cNvSpPr>
            <a:spLocks noGrp="1" noChangeArrowheads="1"/>
          </p:cNvSpPr>
          <p:nvPr>
            <p:ph type="title"/>
          </p:nvPr>
        </p:nvSpPr>
        <p:spPr/>
        <p:txBody>
          <a:bodyPr/>
          <a:lstStyle/>
          <a:p>
            <a:r>
              <a:rPr lang="en-US" altLang="en-US"/>
              <a:t>Other Types of Studies</a:t>
            </a:r>
          </a:p>
        </p:txBody>
      </p:sp>
      <p:sp>
        <p:nvSpPr>
          <p:cNvPr id="14339" name="Rectangle 3">
            <a:extLst>
              <a:ext uri="{FF2B5EF4-FFF2-40B4-BE49-F238E27FC236}">
                <a16:creationId xmlns:a16="http://schemas.microsoft.com/office/drawing/2014/main" id="{D75E8C4C-BFA3-4097-B5D8-EC8EDF75D152}"/>
              </a:ext>
            </a:extLst>
          </p:cNvPr>
          <p:cNvSpPr>
            <a:spLocks noGrp="1" noChangeArrowheads="1"/>
          </p:cNvSpPr>
          <p:nvPr>
            <p:ph type="body" idx="1"/>
          </p:nvPr>
        </p:nvSpPr>
        <p:spPr>
          <a:xfrm>
            <a:off x="1981200" y="1219200"/>
            <a:ext cx="8229600" cy="5410200"/>
          </a:xfrm>
        </p:spPr>
        <p:txBody>
          <a:bodyPr/>
          <a:lstStyle/>
          <a:p>
            <a:pPr>
              <a:lnSpc>
                <a:spcPct val="90000"/>
              </a:lnSpc>
            </a:pPr>
            <a:r>
              <a:rPr lang="en-US" altLang="en-US"/>
              <a:t>Other types of research studies, know as </a:t>
            </a:r>
            <a:r>
              <a:rPr lang="en-US" altLang="en-US" b="1"/>
              <a:t>non-experimental</a:t>
            </a:r>
            <a:r>
              <a:rPr lang="en-US" altLang="en-US"/>
              <a:t> or </a:t>
            </a:r>
            <a:r>
              <a:rPr lang="en-US" altLang="en-US" b="1"/>
              <a:t>quasi-experimental</a:t>
            </a:r>
            <a:r>
              <a:rPr lang="en-US" altLang="en-US"/>
              <a:t>, are similar to experiments because they also compare groups of scores. </a:t>
            </a:r>
          </a:p>
          <a:p>
            <a:pPr>
              <a:lnSpc>
                <a:spcPct val="90000"/>
              </a:lnSpc>
            </a:pPr>
            <a:r>
              <a:rPr lang="en-US" altLang="en-US"/>
              <a:t>These studies do not use a manipulated variable to differentiate the groups.  Instead, the variable that differentiates the groups is usually a pre-existing participant variable (such as male/female) or a time variable (such as before/after).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24BACC0-D6A7-44CB-A450-8F89BDA2A383}"/>
              </a:ext>
            </a:extLst>
          </p:cNvPr>
          <p:cNvSpPr>
            <a:spLocks noGrp="1"/>
          </p:cNvSpPr>
          <p:nvPr>
            <p:ph type="title"/>
          </p:nvPr>
        </p:nvSpPr>
        <p:spPr/>
        <p:txBody>
          <a:bodyPr/>
          <a:lstStyle/>
          <a:p>
            <a:pPr eaLnBrk="1" hangingPunct="1"/>
            <a:r>
              <a:rPr lang="sk-SK" altLang="en-US"/>
              <a:t>Types of statistics</a:t>
            </a:r>
          </a:p>
        </p:txBody>
      </p:sp>
      <p:sp>
        <p:nvSpPr>
          <p:cNvPr id="9219" name="Content Placeholder 2">
            <a:extLst>
              <a:ext uri="{FF2B5EF4-FFF2-40B4-BE49-F238E27FC236}">
                <a16:creationId xmlns:a16="http://schemas.microsoft.com/office/drawing/2014/main" id="{11AA45F2-FF58-42FC-BE1C-A1F26E39BA6A}"/>
              </a:ext>
            </a:extLst>
          </p:cNvPr>
          <p:cNvSpPr>
            <a:spLocks noGrp="1"/>
          </p:cNvSpPr>
          <p:nvPr>
            <p:ph sz="quarter" idx="1"/>
          </p:nvPr>
        </p:nvSpPr>
        <p:spPr/>
        <p:txBody>
          <a:bodyPr/>
          <a:lstStyle/>
          <a:p>
            <a:pPr eaLnBrk="1" hangingPunct="1"/>
            <a:r>
              <a:rPr lang="sk-SK" altLang="en-US" b="1" dirty="0"/>
              <a:t>Descriptive statistics </a:t>
            </a:r>
            <a:r>
              <a:rPr lang="sk-SK" altLang="en-US" dirty="0"/>
              <a:t>– Methods of organizing, summarizing, and presenting data in an informative way</a:t>
            </a:r>
          </a:p>
          <a:p>
            <a:pPr eaLnBrk="1" hangingPunct="1"/>
            <a:r>
              <a:rPr lang="sk-SK" altLang="en-US" b="1" dirty="0"/>
              <a:t>Inferential statistics </a:t>
            </a:r>
            <a:r>
              <a:rPr lang="sk-SK" altLang="en-US" dirty="0"/>
              <a:t>– The methods used to determine something about a population on the basis of a sample</a:t>
            </a:r>
          </a:p>
          <a:p>
            <a:pPr lvl="1" eaLnBrk="1" hangingPunct="1"/>
            <a:r>
              <a:rPr lang="sk-SK" altLang="en-US" dirty="0"/>
              <a:t>Population –The entire set of individuals or objects of interest or the measurements obtained from all individuals or objects of interest</a:t>
            </a:r>
          </a:p>
          <a:p>
            <a:pPr lvl="1" eaLnBrk="1" hangingPunct="1"/>
            <a:r>
              <a:rPr lang="sk-SK" altLang="en-US" dirty="0"/>
              <a:t>Sample – A portion, or part, of the population of interest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DC9652-EC9C-46F5-9FDC-E749EFAE63E0}"/>
              </a:ext>
            </a:extLst>
          </p:cNvPr>
          <p:cNvSpPr>
            <a:spLocks noGrp="1"/>
          </p:cNvSpPr>
          <p:nvPr>
            <p:ph type="sldNum" sz="quarter" idx="12"/>
          </p:nvPr>
        </p:nvSpPr>
        <p:spPr/>
        <p:txBody>
          <a:bodyPr/>
          <a:lstStyle/>
          <a:p>
            <a:fld id="{57107E69-555C-41E4-8F5C-95F739DDFBF0}" type="slidenum">
              <a:rPr lang="en-US" altLang="en-US"/>
              <a:pPr/>
              <a:t>30</a:t>
            </a:fld>
            <a:endParaRPr lang="en-US" altLang="en-US"/>
          </a:p>
        </p:txBody>
      </p:sp>
      <p:sp>
        <p:nvSpPr>
          <p:cNvPr id="31746" name="Rectangle 2">
            <a:extLst>
              <a:ext uri="{FF2B5EF4-FFF2-40B4-BE49-F238E27FC236}">
                <a16:creationId xmlns:a16="http://schemas.microsoft.com/office/drawing/2014/main" id="{2CFF0D83-84C0-42F2-98D1-367C0278A3C9}"/>
              </a:ext>
            </a:extLst>
          </p:cNvPr>
          <p:cNvSpPr>
            <a:spLocks noGrp="1" noChangeArrowheads="1"/>
          </p:cNvSpPr>
          <p:nvPr>
            <p:ph type="title"/>
          </p:nvPr>
        </p:nvSpPr>
        <p:spPr/>
        <p:txBody>
          <a:bodyPr/>
          <a:lstStyle/>
          <a:p>
            <a:r>
              <a:rPr lang="en-US" altLang="en-US"/>
              <a:t>Other Types of Studies (cont.)</a:t>
            </a:r>
          </a:p>
        </p:txBody>
      </p:sp>
      <p:sp>
        <p:nvSpPr>
          <p:cNvPr id="31747" name="Rectangle 3">
            <a:extLst>
              <a:ext uri="{FF2B5EF4-FFF2-40B4-BE49-F238E27FC236}">
                <a16:creationId xmlns:a16="http://schemas.microsoft.com/office/drawing/2014/main" id="{F0B1D2EF-B927-4682-A341-427E8640F320}"/>
              </a:ext>
            </a:extLst>
          </p:cNvPr>
          <p:cNvSpPr>
            <a:spLocks noGrp="1" noChangeArrowheads="1"/>
          </p:cNvSpPr>
          <p:nvPr>
            <p:ph type="body" idx="1"/>
          </p:nvPr>
        </p:nvSpPr>
        <p:spPr/>
        <p:txBody>
          <a:bodyPr/>
          <a:lstStyle/>
          <a:p>
            <a:r>
              <a:rPr lang="en-US" altLang="en-US"/>
              <a:t>Because these studies do not use the manipulation and control of true experiments, they cannot demonstrate cause and effect relationships.  As a result, they are similar to correlational research because they simply demonstrate and describe relationships. </a:t>
            </a:r>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7" name="Picture 5">
            <a:extLst>
              <a:ext uri="{FF2B5EF4-FFF2-40B4-BE49-F238E27FC236}">
                <a16:creationId xmlns:a16="http://schemas.microsoft.com/office/drawing/2014/main" id="{C6E5350D-DBC5-4B11-8EB0-FCAA630A4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0042" y="262393"/>
            <a:ext cx="4991915" cy="64455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3D050F6-C44D-49AE-8F2B-F65F22215D8C}"/>
              </a:ext>
            </a:extLst>
          </p:cNvPr>
          <p:cNvSpPr>
            <a:spLocks noGrp="1"/>
          </p:cNvSpPr>
          <p:nvPr>
            <p:ph type="sldNum" sz="quarter" idx="12"/>
          </p:nvPr>
        </p:nvSpPr>
        <p:spPr/>
        <p:txBody>
          <a:bodyPr/>
          <a:lstStyle/>
          <a:p>
            <a:fld id="{36B6D228-1727-4C2C-91D3-381B2F51CCED}" type="slidenum">
              <a:rPr lang="en-US" altLang="en-US"/>
              <a:pPr/>
              <a:t>32</a:t>
            </a:fld>
            <a:endParaRPr lang="en-US" altLang="en-US"/>
          </a:p>
        </p:txBody>
      </p:sp>
      <p:sp>
        <p:nvSpPr>
          <p:cNvPr id="15362" name="Rectangle 2">
            <a:extLst>
              <a:ext uri="{FF2B5EF4-FFF2-40B4-BE49-F238E27FC236}">
                <a16:creationId xmlns:a16="http://schemas.microsoft.com/office/drawing/2014/main" id="{43DD267E-B2FB-4C76-96D5-F01C76C5C080}"/>
              </a:ext>
            </a:extLst>
          </p:cNvPr>
          <p:cNvSpPr>
            <a:spLocks noGrp="1" noChangeArrowheads="1"/>
          </p:cNvSpPr>
          <p:nvPr>
            <p:ph type="title"/>
          </p:nvPr>
        </p:nvSpPr>
        <p:spPr/>
        <p:txBody>
          <a:bodyPr/>
          <a:lstStyle/>
          <a:p>
            <a:r>
              <a:rPr lang="en-US" altLang="en-US"/>
              <a:t>Data</a:t>
            </a:r>
          </a:p>
        </p:txBody>
      </p:sp>
      <p:sp>
        <p:nvSpPr>
          <p:cNvPr id="15363" name="Rectangle 3">
            <a:extLst>
              <a:ext uri="{FF2B5EF4-FFF2-40B4-BE49-F238E27FC236}">
                <a16:creationId xmlns:a16="http://schemas.microsoft.com/office/drawing/2014/main" id="{773B7CF8-B8E2-4641-9179-034B9695A986}"/>
              </a:ext>
            </a:extLst>
          </p:cNvPr>
          <p:cNvSpPr>
            <a:spLocks noGrp="1" noChangeArrowheads="1"/>
          </p:cNvSpPr>
          <p:nvPr>
            <p:ph type="body" idx="1"/>
          </p:nvPr>
        </p:nvSpPr>
        <p:spPr/>
        <p:txBody>
          <a:bodyPr/>
          <a:lstStyle/>
          <a:p>
            <a:r>
              <a:rPr lang="en-US" altLang="en-US" dirty="0"/>
              <a:t>The </a:t>
            </a:r>
            <a:r>
              <a:rPr lang="en-US" altLang="en-US" b="1" dirty="0"/>
              <a:t>measurements</a:t>
            </a:r>
            <a:r>
              <a:rPr lang="en-US" altLang="en-US" dirty="0"/>
              <a:t> obtained in a research study are called the </a:t>
            </a:r>
            <a:r>
              <a:rPr lang="en-US" altLang="en-US" b="1" dirty="0"/>
              <a:t>data</a:t>
            </a:r>
            <a:r>
              <a:rPr lang="en-US" altLang="en-US" dirty="0"/>
              <a:t>.  </a:t>
            </a:r>
          </a:p>
          <a:p>
            <a:r>
              <a:rPr lang="en-US" altLang="en-US" dirty="0"/>
              <a:t>The goal of statistics is to help researchers organize and interpret the data.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96BA4B1-E712-49D9-9B49-DDED9691D927}"/>
              </a:ext>
            </a:extLst>
          </p:cNvPr>
          <p:cNvSpPr>
            <a:spLocks noGrp="1"/>
          </p:cNvSpPr>
          <p:nvPr>
            <p:ph type="title"/>
          </p:nvPr>
        </p:nvSpPr>
        <p:spPr/>
        <p:txBody>
          <a:bodyPr/>
          <a:lstStyle/>
          <a:p>
            <a:pPr eaLnBrk="1" hangingPunct="1"/>
            <a:r>
              <a:rPr lang="en-US" altLang="en-US"/>
              <a:t>Data</a:t>
            </a:r>
            <a:endParaRPr lang="sk-SK" altLang="en-US"/>
          </a:p>
        </p:txBody>
      </p:sp>
      <p:sp>
        <p:nvSpPr>
          <p:cNvPr id="17411" name="Content Placeholder 2">
            <a:extLst>
              <a:ext uri="{FF2B5EF4-FFF2-40B4-BE49-F238E27FC236}">
                <a16:creationId xmlns:a16="http://schemas.microsoft.com/office/drawing/2014/main" id="{9A47F87A-E0FF-4464-8725-295FBF54699A}"/>
              </a:ext>
            </a:extLst>
          </p:cNvPr>
          <p:cNvSpPr>
            <a:spLocks noGrp="1"/>
          </p:cNvSpPr>
          <p:nvPr>
            <p:ph sz="quarter" idx="1"/>
          </p:nvPr>
        </p:nvSpPr>
        <p:spPr/>
        <p:txBody>
          <a:bodyPr/>
          <a:lstStyle/>
          <a:p>
            <a:pPr eaLnBrk="1" hangingPunct="1">
              <a:buFontTx/>
              <a:buNone/>
            </a:pPr>
            <a:r>
              <a:rPr lang="en-US" altLang="en-US"/>
              <a:t>Statistical data are usually obtained by counting</a:t>
            </a:r>
            <a:r>
              <a:rPr lang="sk-SK" altLang="en-US"/>
              <a:t> </a:t>
            </a:r>
            <a:r>
              <a:rPr lang="en-US" altLang="en-US"/>
              <a:t>or measuring items.</a:t>
            </a:r>
            <a:r>
              <a:rPr lang="sk-SK" altLang="en-US"/>
              <a:t> Most data can be put into the following categories:</a:t>
            </a:r>
            <a:endParaRPr lang="en-US" altLang="en-US"/>
          </a:p>
          <a:p>
            <a:pPr eaLnBrk="1" hangingPunct="1"/>
            <a:r>
              <a:rPr lang="en-US" altLang="en-US" b="1"/>
              <a:t>Qualitative</a:t>
            </a:r>
            <a:r>
              <a:rPr lang="sk-SK" altLang="en-US" b="1"/>
              <a:t> - </a:t>
            </a:r>
            <a:r>
              <a:rPr lang="en-US" altLang="en-US"/>
              <a:t>data are measurements that each fail into one of several categories</a:t>
            </a:r>
            <a:r>
              <a:rPr lang="sk-SK" altLang="en-US"/>
              <a:t>.</a:t>
            </a:r>
            <a:r>
              <a:rPr lang="en-US" altLang="en-US"/>
              <a:t> (hair color, ethnic groups and other attributes of the population)</a:t>
            </a:r>
          </a:p>
          <a:p>
            <a:pPr eaLnBrk="1" hangingPunct="1"/>
            <a:r>
              <a:rPr lang="en-US" altLang="en-US" b="1"/>
              <a:t>quantitative</a:t>
            </a:r>
            <a:r>
              <a:rPr lang="en-US" altLang="en-US"/>
              <a:t> </a:t>
            </a:r>
            <a:r>
              <a:rPr lang="sk-SK" altLang="en-US"/>
              <a:t>- </a:t>
            </a:r>
            <a:r>
              <a:rPr lang="en-US" altLang="en-US"/>
              <a:t>data are observations that are measured on a numerical scale (</a:t>
            </a:r>
            <a:r>
              <a:rPr lang="sk-SK" altLang="en-US"/>
              <a:t>distance traveled to college, number of children in a family, etc.</a:t>
            </a:r>
            <a:r>
              <a:rPr lang="en-US" altLang="en-US"/>
              <a:t>)</a:t>
            </a:r>
            <a:endParaRPr lang="sk-SK"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6BBD85-BBB0-4AFC-8BAA-A86EDA1DB508}"/>
              </a:ext>
            </a:extLst>
          </p:cNvPr>
          <p:cNvSpPr>
            <a:spLocks noGrp="1"/>
          </p:cNvSpPr>
          <p:nvPr>
            <p:ph type="title"/>
          </p:nvPr>
        </p:nvSpPr>
        <p:spPr/>
        <p:txBody>
          <a:bodyPr/>
          <a:lstStyle/>
          <a:p>
            <a:r>
              <a:rPr lang="en-US"/>
              <a:t>Thank you </a:t>
            </a:r>
          </a:p>
        </p:txBody>
      </p:sp>
    </p:spTree>
    <p:extLst>
      <p:ext uri="{BB962C8B-B14F-4D97-AF65-F5344CB8AC3E}">
        <p14:creationId xmlns:p14="http://schemas.microsoft.com/office/powerpoint/2010/main" val="313364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8518E66-BF5E-4128-A492-5D1CB9EBA23D}"/>
              </a:ext>
            </a:extLst>
          </p:cNvPr>
          <p:cNvSpPr>
            <a:spLocks noGrp="1"/>
          </p:cNvSpPr>
          <p:nvPr>
            <p:ph type="title"/>
          </p:nvPr>
        </p:nvSpPr>
        <p:spPr>
          <a:xfrm>
            <a:off x="2667000" y="457200"/>
            <a:ext cx="6934200" cy="762000"/>
          </a:xfrm>
        </p:spPr>
        <p:txBody>
          <a:bodyPr/>
          <a:lstStyle/>
          <a:p>
            <a:pPr eaLnBrk="1" hangingPunct="1"/>
            <a:r>
              <a:rPr lang="en-US" altLang="en-US"/>
              <a:t>Inferential Statistics</a:t>
            </a:r>
          </a:p>
        </p:txBody>
      </p:sp>
      <p:sp>
        <p:nvSpPr>
          <p:cNvPr id="11267" name="Rectangle 3">
            <a:extLst>
              <a:ext uri="{FF2B5EF4-FFF2-40B4-BE49-F238E27FC236}">
                <a16:creationId xmlns:a16="http://schemas.microsoft.com/office/drawing/2014/main" id="{4364BF7A-EC60-437C-8D33-16C5F76ED866}"/>
              </a:ext>
            </a:extLst>
          </p:cNvPr>
          <p:cNvSpPr>
            <a:spLocks noGrp="1"/>
          </p:cNvSpPr>
          <p:nvPr>
            <p:ph sz="quarter" idx="1"/>
          </p:nvPr>
        </p:nvSpPr>
        <p:spPr>
          <a:xfrm>
            <a:off x="2209800" y="1676401"/>
            <a:ext cx="5029200" cy="4532313"/>
          </a:xfrm>
        </p:spPr>
        <p:txBody>
          <a:bodyPr/>
          <a:lstStyle/>
          <a:p>
            <a:pPr eaLnBrk="1" hangingPunct="1">
              <a:lnSpc>
                <a:spcPct val="110000"/>
              </a:lnSpc>
            </a:pPr>
            <a:r>
              <a:rPr lang="en-US" altLang="en-US" sz="2400" dirty="0"/>
              <a:t>Estimation</a:t>
            </a:r>
          </a:p>
          <a:p>
            <a:pPr lvl="1" eaLnBrk="1" hangingPunct="1">
              <a:lnSpc>
                <a:spcPct val="110000"/>
              </a:lnSpc>
            </a:pPr>
            <a:r>
              <a:rPr lang="en-US" altLang="en-US" sz="2300" dirty="0"/>
              <a:t>e.g., Estimate the population mean weight using the sample mean weight</a:t>
            </a:r>
          </a:p>
          <a:p>
            <a:pPr eaLnBrk="1" hangingPunct="1">
              <a:lnSpc>
                <a:spcPct val="110000"/>
              </a:lnSpc>
            </a:pPr>
            <a:r>
              <a:rPr lang="en-US" altLang="en-US" sz="2400" dirty="0"/>
              <a:t>Hypothesis testing</a:t>
            </a:r>
          </a:p>
          <a:p>
            <a:pPr lvl="1" eaLnBrk="1" hangingPunct="1">
              <a:lnSpc>
                <a:spcPct val="110000"/>
              </a:lnSpc>
            </a:pPr>
            <a:r>
              <a:rPr lang="en-US" altLang="en-US" sz="2300" dirty="0"/>
              <a:t>e.g., Test the claim that the population mean weight is 70 kg</a:t>
            </a:r>
          </a:p>
        </p:txBody>
      </p:sp>
      <p:sp>
        <p:nvSpPr>
          <p:cNvPr id="11268" name="Rectangle 4">
            <a:extLst>
              <a:ext uri="{FF2B5EF4-FFF2-40B4-BE49-F238E27FC236}">
                <a16:creationId xmlns:a16="http://schemas.microsoft.com/office/drawing/2014/main" id="{265910B3-0FF5-4DC3-B5BA-A964E8F97EBA}"/>
              </a:ext>
            </a:extLst>
          </p:cNvPr>
          <p:cNvSpPr>
            <a:spLocks noChangeArrowheads="1"/>
          </p:cNvSpPr>
          <p:nvPr/>
        </p:nvSpPr>
        <p:spPr bwMode="auto">
          <a:xfrm>
            <a:off x="2514600" y="5553075"/>
            <a:ext cx="7772400" cy="546816"/>
          </a:xfrm>
          <a:prstGeom prst="rect">
            <a:avLst/>
          </a:prstGeom>
          <a:solidFill>
            <a:srgbClr val="CBDDF7"/>
          </a:solidFill>
          <a:ln w="12700">
            <a:solidFill>
              <a:schemeClr val="tx1"/>
            </a:solidFill>
            <a:miter lim="800000"/>
            <a:headEnd/>
            <a:tailEnd/>
          </a:ln>
        </p:spPr>
        <p:txBody>
          <a:bodyPr lIns="90488" tIns="44450" rIns="90488" bIns="44450">
            <a:spAutoFit/>
          </a:bodyPr>
          <a:lstStyle>
            <a:lvl1pPr>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marL="742950" indent="-285750">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marL="1143000" indent="-228600">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marL="1600200" indent="-228600">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marL="2057400" indent="-228600">
              <a:spcBef>
                <a:spcPts val="375"/>
              </a:spcBef>
              <a:buClr>
                <a:srgbClr val="A28E6A"/>
              </a:buClr>
              <a:buChar char="o"/>
              <a:defRPr sz="2000">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panose="02020502060401020303" pitchFamily="18" charset="0"/>
              </a:defRPr>
            </a:lvl9pPr>
          </a:lstStyle>
          <a:p>
            <a:pPr algn="ctr">
              <a:lnSpc>
                <a:spcPct val="80000"/>
              </a:lnSpc>
              <a:spcBef>
                <a:spcPct val="50000"/>
              </a:spcBef>
              <a:buClrTx/>
              <a:buSzTx/>
              <a:buFontTx/>
              <a:buNone/>
            </a:pPr>
            <a:r>
              <a:rPr lang="en-US" altLang="en-US" sz="1800" b="1">
                <a:solidFill>
                  <a:srgbClr val="000066"/>
                </a:solidFill>
              </a:rPr>
              <a:t>Inference is the process of drawing conclusions or making decisions about a </a:t>
            </a:r>
            <a:r>
              <a:rPr lang="en-US" altLang="en-US" sz="1800" b="1">
                <a:solidFill>
                  <a:schemeClr val="folHlink"/>
                </a:solidFill>
              </a:rPr>
              <a:t>population</a:t>
            </a:r>
            <a:r>
              <a:rPr lang="en-US" altLang="en-US" sz="1800" b="1">
                <a:solidFill>
                  <a:schemeClr val="bg2"/>
                </a:solidFill>
              </a:rPr>
              <a:t> </a:t>
            </a:r>
            <a:r>
              <a:rPr lang="en-US" altLang="en-US" sz="1800" b="1">
                <a:solidFill>
                  <a:srgbClr val="000066"/>
                </a:solidFill>
              </a:rPr>
              <a:t>based on </a:t>
            </a:r>
            <a:r>
              <a:rPr lang="en-US" altLang="en-US" sz="1800" b="1">
                <a:solidFill>
                  <a:srgbClr val="FF0000"/>
                </a:solidFill>
              </a:rPr>
              <a:t>sample</a:t>
            </a:r>
            <a:r>
              <a:rPr lang="en-US" altLang="en-US" sz="1800" b="1">
                <a:solidFill>
                  <a:srgbClr val="000066"/>
                </a:solidFill>
              </a:rPr>
              <a:t> results</a:t>
            </a:r>
          </a:p>
        </p:txBody>
      </p:sp>
      <p:pic>
        <p:nvPicPr>
          <p:cNvPr id="11269" name="Picture 5">
            <a:extLst>
              <a:ext uri="{FF2B5EF4-FFF2-40B4-BE49-F238E27FC236}">
                <a16:creationId xmlns:a16="http://schemas.microsoft.com/office/drawing/2014/main" id="{06F417AE-BF4A-4AC0-9BF9-57688034BEE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905000"/>
            <a:ext cx="3124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57C0D6-6484-4192-85E6-C8E36EF3DDDA}"/>
              </a:ext>
            </a:extLst>
          </p:cNvPr>
          <p:cNvSpPr>
            <a:spLocks noGrp="1"/>
          </p:cNvSpPr>
          <p:nvPr>
            <p:ph type="sldNum" sz="quarter" idx="12"/>
          </p:nvPr>
        </p:nvSpPr>
        <p:spPr/>
        <p:txBody>
          <a:bodyPr/>
          <a:lstStyle/>
          <a:p>
            <a:fld id="{E4EF0B76-B58C-488E-91F2-EC60B17ACA61}" type="slidenum">
              <a:rPr lang="en-US" altLang="en-US"/>
              <a:pPr/>
              <a:t>5</a:t>
            </a:fld>
            <a:endParaRPr lang="en-US" altLang="en-US"/>
          </a:p>
        </p:txBody>
      </p:sp>
      <p:sp>
        <p:nvSpPr>
          <p:cNvPr id="4098" name="Rectangle 2">
            <a:extLst>
              <a:ext uri="{FF2B5EF4-FFF2-40B4-BE49-F238E27FC236}">
                <a16:creationId xmlns:a16="http://schemas.microsoft.com/office/drawing/2014/main" id="{D4329026-FEA2-48BD-9766-D70A78638C9F}"/>
              </a:ext>
            </a:extLst>
          </p:cNvPr>
          <p:cNvSpPr>
            <a:spLocks noGrp="1" noChangeArrowheads="1"/>
          </p:cNvSpPr>
          <p:nvPr>
            <p:ph type="title"/>
          </p:nvPr>
        </p:nvSpPr>
        <p:spPr/>
        <p:txBody>
          <a:bodyPr/>
          <a:lstStyle/>
          <a:p>
            <a:r>
              <a:rPr lang="en-US" altLang="en-US"/>
              <a:t>Population</a:t>
            </a:r>
          </a:p>
        </p:txBody>
      </p:sp>
      <p:sp>
        <p:nvSpPr>
          <p:cNvPr id="4099" name="Rectangle 3">
            <a:extLst>
              <a:ext uri="{FF2B5EF4-FFF2-40B4-BE49-F238E27FC236}">
                <a16:creationId xmlns:a16="http://schemas.microsoft.com/office/drawing/2014/main" id="{11D6B1C7-96F3-4CA9-AEB4-AF2B6AB291C9}"/>
              </a:ext>
            </a:extLst>
          </p:cNvPr>
          <p:cNvSpPr>
            <a:spLocks noGrp="1" noChangeArrowheads="1"/>
          </p:cNvSpPr>
          <p:nvPr>
            <p:ph type="body" idx="1"/>
          </p:nvPr>
        </p:nvSpPr>
        <p:spPr/>
        <p:txBody>
          <a:bodyPr/>
          <a:lstStyle/>
          <a:p>
            <a:r>
              <a:rPr lang="en-US" altLang="en-US" dirty="0"/>
              <a:t>The entire group of individuals is called the </a:t>
            </a:r>
            <a:r>
              <a:rPr lang="en-US" altLang="en-US" b="1" dirty="0"/>
              <a:t>population</a:t>
            </a:r>
            <a:r>
              <a:rPr lang="en-US" altLang="en-US" dirty="0"/>
              <a:t>.  </a:t>
            </a:r>
          </a:p>
          <a:p>
            <a:r>
              <a:rPr lang="en-US" altLang="en-US" dirty="0"/>
              <a:t>For example, a researcher may be interested in the relation between class size (variable 1) and academic performance (variable 2) for the population of third-grade children.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8BE093-EE03-4C71-86B9-69C288257CC4}"/>
              </a:ext>
            </a:extLst>
          </p:cNvPr>
          <p:cNvSpPr>
            <a:spLocks noGrp="1"/>
          </p:cNvSpPr>
          <p:nvPr>
            <p:ph type="sldNum" sz="quarter" idx="12"/>
          </p:nvPr>
        </p:nvSpPr>
        <p:spPr/>
        <p:txBody>
          <a:bodyPr/>
          <a:lstStyle/>
          <a:p>
            <a:fld id="{B1FAC210-0FF2-425B-8A0A-A90420E29074}" type="slidenum">
              <a:rPr lang="en-US" altLang="en-US"/>
              <a:pPr/>
              <a:t>6</a:t>
            </a:fld>
            <a:endParaRPr lang="en-US" altLang="en-US"/>
          </a:p>
        </p:txBody>
      </p:sp>
      <p:sp>
        <p:nvSpPr>
          <p:cNvPr id="5122" name="Rectangle 2">
            <a:extLst>
              <a:ext uri="{FF2B5EF4-FFF2-40B4-BE49-F238E27FC236}">
                <a16:creationId xmlns:a16="http://schemas.microsoft.com/office/drawing/2014/main" id="{9CF110EF-5125-4E11-BDA6-743684251E3C}"/>
              </a:ext>
            </a:extLst>
          </p:cNvPr>
          <p:cNvSpPr>
            <a:spLocks noGrp="1" noChangeArrowheads="1"/>
          </p:cNvSpPr>
          <p:nvPr>
            <p:ph type="title"/>
          </p:nvPr>
        </p:nvSpPr>
        <p:spPr/>
        <p:txBody>
          <a:bodyPr/>
          <a:lstStyle/>
          <a:p>
            <a:r>
              <a:rPr lang="en-US" altLang="en-US"/>
              <a:t>Sample</a:t>
            </a:r>
          </a:p>
        </p:txBody>
      </p:sp>
      <p:sp>
        <p:nvSpPr>
          <p:cNvPr id="5123" name="Rectangle 3">
            <a:extLst>
              <a:ext uri="{FF2B5EF4-FFF2-40B4-BE49-F238E27FC236}">
                <a16:creationId xmlns:a16="http://schemas.microsoft.com/office/drawing/2014/main" id="{CF628E21-63EC-48A6-9731-EF9AB47F9A38}"/>
              </a:ext>
            </a:extLst>
          </p:cNvPr>
          <p:cNvSpPr>
            <a:spLocks noGrp="1" noChangeArrowheads="1"/>
          </p:cNvSpPr>
          <p:nvPr>
            <p:ph type="body" idx="1"/>
          </p:nvPr>
        </p:nvSpPr>
        <p:spPr/>
        <p:txBody>
          <a:bodyPr/>
          <a:lstStyle/>
          <a:p>
            <a:r>
              <a:rPr lang="en-US" altLang="en-US" dirty="0"/>
              <a:t>Usually populations are so large that a researcher cannot examine the entire group.  Therefore, a </a:t>
            </a:r>
            <a:r>
              <a:rPr lang="en-US" altLang="en-US" b="1" dirty="0"/>
              <a:t>sample</a:t>
            </a:r>
            <a:r>
              <a:rPr lang="en-US" altLang="en-US" dirty="0"/>
              <a:t> is selected to represent the population in a research study.  The goal is to use the results obtained from the sample to help answer questions about the population.</a:t>
            </a:r>
          </a:p>
          <a:p>
            <a:pPr>
              <a:buFontTx/>
              <a:buNone/>
            </a:pPr>
            <a:endParaRPr lang="en-US" altLang="en-US"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4F31693-AED0-4970-9325-48C30E4FA32B}"/>
              </a:ext>
            </a:extLst>
          </p:cNvPr>
          <p:cNvSpPr>
            <a:spLocks noGrp="1"/>
          </p:cNvSpPr>
          <p:nvPr>
            <p:ph type="title"/>
          </p:nvPr>
        </p:nvSpPr>
        <p:spPr/>
        <p:txBody>
          <a:bodyPr/>
          <a:lstStyle/>
          <a:p>
            <a:pPr eaLnBrk="1" hangingPunct="1"/>
            <a:r>
              <a:rPr lang="en-US" altLang="en-US"/>
              <a:t>Sampling</a:t>
            </a:r>
            <a:endParaRPr lang="sk-SK" altLang="en-US"/>
          </a:p>
        </p:txBody>
      </p:sp>
      <p:sp>
        <p:nvSpPr>
          <p:cNvPr id="12291" name="Content Placeholder 2">
            <a:extLst>
              <a:ext uri="{FF2B5EF4-FFF2-40B4-BE49-F238E27FC236}">
                <a16:creationId xmlns:a16="http://schemas.microsoft.com/office/drawing/2014/main" id="{8AD3BA6D-019B-4A14-9EF8-2AF16A64A2C1}"/>
              </a:ext>
            </a:extLst>
          </p:cNvPr>
          <p:cNvSpPr>
            <a:spLocks noGrp="1"/>
          </p:cNvSpPr>
          <p:nvPr>
            <p:ph idx="1"/>
          </p:nvPr>
        </p:nvSpPr>
        <p:spPr/>
        <p:txBody>
          <a:bodyPr/>
          <a:lstStyle/>
          <a:p>
            <a:pPr eaLnBrk="1" hangingPunct="1">
              <a:buFontTx/>
              <a:buNone/>
            </a:pPr>
            <a:r>
              <a:rPr lang="en-US" altLang="en-US"/>
              <a:t>a  sample should have the same characteristics</a:t>
            </a:r>
          </a:p>
          <a:p>
            <a:pPr eaLnBrk="1" hangingPunct="1">
              <a:buFontTx/>
              <a:buNone/>
            </a:pPr>
            <a:r>
              <a:rPr lang="en-US" altLang="en-US"/>
              <a:t>as the population it is representing. </a:t>
            </a:r>
          </a:p>
          <a:p>
            <a:pPr eaLnBrk="1" hangingPunct="1">
              <a:buFontTx/>
              <a:buNone/>
            </a:pPr>
            <a:r>
              <a:rPr lang="en-US" altLang="en-US"/>
              <a:t>Sampling can be:</a:t>
            </a:r>
          </a:p>
          <a:p>
            <a:pPr eaLnBrk="1" hangingPunct="1"/>
            <a:r>
              <a:rPr lang="en-US" altLang="en-US" b="1"/>
              <a:t>with replacement</a:t>
            </a:r>
            <a:r>
              <a:rPr lang="en-US" altLang="en-US"/>
              <a:t>: a member of the population may be chosen more than once (picking the candy from the bowl)</a:t>
            </a:r>
          </a:p>
          <a:p>
            <a:pPr eaLnBrk="1" hangingPunct="1"/>
            <a:r>
              <a:rPr lang="en-US" altLang="en-US"/>
              <a:t> </a:t>
            </a:r>
            <a:r>
              <a:rPr lang="en-US" altLang="en-US" b="1"/>
              <a:t>without replacement</a:t>
            </a:r>
            <a:r>
              <a:rPr lang="en-US" altLang="en-US"/>
              <a:t>: a member of the population may be chosen only once (lottery ticket)</a:t>
            </a:r>
          </a:p>
          <a:p>
            <a:pPr eaLnBrk="1" hangingPunct="1"/>
            <a:endParaRPr lang="sk-SK"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2">
            <a:extLst>
              <a:ext uri="{FF2B5EF4-FFF2-40B4-BE49-F238E27FC236}">
                <a16:creationId xmlns:a16="http://schemas.microsoft.com/office/drawing/2014/main" id="{7835DD1E-089B-4563-B45C-4144D314A30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495300" y="485545"/>
            <a:ext cx="11117579" cy="6459866"/>
          </a:xfr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CDFFD8B7-F62F-4D69-8538-9470949FF415}"/>
              </a:ext>
            </a:extLst>
          </p:cNvPr>
          <p:cNvSpPr>
            <a:spLocks noGrp="1"/>
          </p:cNvSpPr>
          <p:nvPr>
            <p:ph type="title"/>
          </p:nvPr>
        </p:nvSpPr>
        <p:spPr/>
        <p:txBody>
          <a:bodyPr/>
          <a:lstStyle/>
          <a:p>
            <a:pPr eaLnBrk="1" hangingPunct="1"/>
            <a:r>
              <a:rPr lang="en-US" altLang="en-US"/>
              <a:t>Sampling methods</a:t>
            </a:r>
            <a:endParaRPr lang="sk-SK" altLang="en-US"/>
          </a:p>
        </p:txBody>
      </p:sp>
      <p:sp>
        <p:nvSpPr>
          <p:cNvPr id="13315" name="Content Placeholder 2">
            <a:extLst>
              <a:ext uri="{FF2B5EF4-FFF2-40B4-BE49-F238E27FC236}">
                <a16:creationId xmlns:a16="http://schemas.microsoft.com/office/drawing/2014/main" id="{57DED689-44C4-4AB0-9488-16B342011068}"/>
              </a:ext>
            </a:extLst>
          </p:cNvPr>
          <p:cNvSpPr>
            <a:spLocks noGrp="1"/>
          </p:cNvSpPr>
          <p:nvPr>
            <p:ph idx="1"/>
          </p:nvPr>
        </p:nvSpPr>
        <p:spPr>
          <a:xfrm>
            <a:off x="2133600" y="1828800"/>
            <a:ext cx="8077200" cy="4724400"/>
          </a:xfrm>
        </p:spPr>
        <p:txBody>
          <a:bodyPr>
            <a:normAutofit lnSpcReduction="10000"/>
          </a:bodyPr>
          <a:lstStyle/>
          <a:p>
            <a:pPr eaLnBrk="1" hangingPunct="1">
              <a:lnSpc>
                <a:spcPct val="90000"/>
              </a:lnSpc>
              <a:buFontTx/>
              <a:buNone/>
            </a:pPr>
            <a:r>
              <a:rPr lang="en-US" altLang="en-US" sz="2400"/>
              <a:t>Sampling methods can be:</a:t>
            </a:r>
          </a:p>
          <a:p>
            <a:pPr eaLnBrk="1" hangingPunct="1">
              <a:lnSpc>
                <a:spcPct val="90000"/>
              </a:lnSpc>
            </a:pPr>
            <a:r>
              <a:rPr lang="en-US" altLang="en-US" sz="2400" b="1"/>
              <a:t>random </a:t>
            </a:r>
            <a:r>
              <a:rPr lang="en-US" altLang="en-US" sz="2400"/>
              <a:t>(each member of the population has an equal chance of being selected</a:t>
            </a:r>
            <a:r>
              <a:rPr lang="en-US" altLang="en-US" sz="2400" b="1"/>
              <a:t>)	</a:t>
            </a:r>
          </a:p>
          <a:p>
            <a:pPr eaLnBrk="1" hangingPunct="1">
              <a:lnSpc>
                <a:spcPct val="90000"/>
              </a:lnSpc>
            </a:pPr>
            <a:r>
              <a:rPr lang="en-US" altLang="en-US" sz="2400" b="1"/>
              <a:t>nonrandom</a:t>
            </a:r>
          </a:p>
          <a:p>
            <a:pPr eaLnBrk="1" hangingPunct="1">
              <a:lnSpc>
                <a:spcPct val="90000"/>
              </a:lnSpc>
              <a:buFontTx/>
              <a:buNone/>
            </a:pPr>
            <a:endParaRPr lang="en-US" altLang="en-US" sz="2400"/>
          </a:p>
          <a:p>
            <a:pPr eaLnBrk="1" hangingPunct="1">
              <a:lnSpc>
                <a:spcPct val="90000"/>
              </a:lnSpc>
              <a:buFontTx/>
              <a:buNone/>
            </a:pPr>
            <a:r>
              <a:rPr lang="en-US" altLang="en-US" sz="2400"/>
              <a:t>The actual process of sampling causes </a:t>
            </a:r>
            <a:r>
              <a:rPr lang="en-US" altLang="en-US" sz="2400" b="1"/>
              <a:t>sampling</a:t>
            </a:r>
            <a:r>
              <a:rPr lang="en-US" altLang="en-US" sz="2400"/>
              <a:t> </a:t>
            </a:r>
          </a:p>
          <a:p>
            <a:pPr eaLnBrk="1" hangingPunct="1">
              <a:lnSpc>
                <a:spcPct val="90000"/>
              </a:lnSpc>
              <a:buFontTx/>
              <a:buNone/>
            </a:pPr>
            <a:r>
              <a:rPr lang="en-US" altLang="en-US" sz="2400" b="1"/>
              <a:t>errors</a:t>
            </a:r>
            <a:r>
              <a:rPr lang="en-US" altLang="en-US" sz="2400"/>
              <a:t>. For example, the sample may not be large </a:t>
            </a:r>
          </a:p>
          <a:p>
            <a:pPr eaLnBrk="1" hangingPunct="1">
              <a:lnSpc>
                <a:spcPct val="90000"/>
              </a:lnSpc>
              <a:buFontTx/>
              <a:buNone/>
            </a:pPr>
            <a:r>
              <a:rPr lang="en-US" altLang="en-US" sz="2400"/>
              <a:t>enough or representative of the population. Factors not</a:t>
            </a:r>
          </a:p>
          <a:p>
            <a:pPr eaLnBrk="1" hangingPunct="1">
              <a:lnSpc>
                <a:spcPct val="90000"/>
              </a:lnSpc>
              <a:buFontTx/>
              <a:buNone/>
            </a:pPr>
            <a:r>
              <a:rPr lang="en-US" altLang="en-US" sz="2400"/>
              <a:t>related to the sampling process cause nonsampling</a:t>
            </a:r>
          </a:p>
          <a:p>
            <a:pPr eaLnBrk="1" hangingPunct="1">
              <a:lnSpc>
                <a:spcPct val="90000"/>
              </a:lnSpc>
              <a:buFontTx/>
              <a:buNone/>
            </a:pPr>
            <a:r>
              <a:rPr lang="en-US" altLang="en-US" sz="2400"/>
              <a:t>errors. A defective counting device can cause a </a:t>
            </a:r>
          </a:p>
          <a:p>
            <a:pPr eaLnBrk="1" hangingPunct="1">
              <a:lnSpc>
                <a:spcPct val="90000"/>
              </a:lnSpc>
              <a:buFontTx/>
              <a:buNone/>
            </a:pPr>
            <a:r>
              <a:rPr lang="en-US" altLang="en-US" sz="2400"/>
              <a:t>nonsampling error.</a:t>
            </a:r>
            <a:endParaRPr lang="sk-SK" altLang="en-US" sz="2400"/>
          </a:p>
          <a:p>
            <a:pPr eaLnBrk="1" hangingPunct="1"/>
            <a:endParaRPr lang="sk-SK"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1701</Words>
  <Application>Microsoft Office PowerPoint</Application>
  <PresentationFormat>Widescreen</PresentationFormat>
  <Paragraphs>152</Paragraphs>
  <Slides>34</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41" baseType="lpstr">
      <vt:lpstr>Arial</vt:lpstr>
      <vt:lpstr>Calibri</vt:lpstr>
      <vt:lpstr>Calibri Light</vt:lpstr>
      <vt:lpstr>Perpetua</vt:lpstr>
      <vt:lpstr>Office Theme</vt:lpstr>
      <vt:lpstr>Equation</vt:lpstr>
      <vt:lpstr>Clip</vt:lpstr>
      <vt:lpstr>Introduction to Statistics</vt:lpstr>
      <vt:lpstr>Statistics</vt:lpstr>
      <vt:lpstr>Types of statistics</vt:lpstr>
      <vt:lpstr>Inferential Statistics</vt:lpstr>
      <vt:lpstr>Population</vt:lpstr>
      <vt:lpstr>Sample</vt:lpstr>
      <vt:lpstr>Sampling</vt:lpstr>
      <vt:lpstr>PowerPoint Presentation</vt:lpstr>
      <vt:lpstr>Sampling methods</vt:lpstr>
      <vt:lpstr>Random sampling methods</vt:lpstr>
      <vt:lpstr>PowerPoint Presentation</vt:lpstr>
      <vt:lpstr>Sampling Error</vt:lpstr>
      <vt:lpstr>PowerPoint Presentation</vt:lpstr>
      <vt:lpstr>PowerPoint Presentation</vt:lpstr>
      <vt:lpstr>Descriptive Statistics</vt:lpstr>
      <vt:lpstr>Inferential Statistics</vt:lpstr>
      <vt:lpstr>Descriptive Statistics</vt:lpstr>
      <vt:lpstr>Variables</vt:lpstr>
      <vt:lpstr>Types of Variables</vt:lpstr>
      <vt:lpstr>Types of variables</vt:lpstr>
      <vt:lpstr>Measuring Variables</vt:lpstr>
      <vt:lpstr>4 Types of Measurement Scales</vt:lpstr>
      <vt:lpstr>4 Types of Measurement Scales</vt:lpstr>
      <vt:lpstr>Correlational Studies</vt:lpstr>
      <vt:lpstr>PowerPoint Presentation</vt:lpstr>
      <vt:lpstr>Experiments</vt:lpstr>
      <vt:lpstr>Experiments (cont.)</vt:lpstr>
      <vt:lpstr>PowerPoint Presentation</vt:lpstr>
      <vt:lpstr>Other Types of Studies</vt:lpstr>
      <vt:lpstr>Other Types of Studies (cont.)</vt:lpstr>
      <vt:lpstr>PowerPoint Presentation</vt:lpstr>
      <vt:lpstr>Data</vt:lpstr>
      <vt:lpstr>Data</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 </dc:title>
  <dc:creator>SAAD Motaz</dc:creator>
  <cp:lastModifiedBy>SAAD Motaz</cp:lastModifiedBy>
  <cp:revision>11</cp:revision>
  <dcterms:created xsi:type="dcterms:W3CDTF">2022-11-13T05:26:25Z</dcterms:created>
  <dcterms:modified xsi:type="dcterms:W3CDTF">2022-11-13T15:30:54Z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5f8ddb-c25f-497d-94ef-0e25e41810d1_Enabled">
    <vt:lpwstr>true</vt:lpwstr>
  </property>
  <property fmtid="{D5CDD505-2E9C-101B-9397-08002B2CF9AE}" pid="3" name="MSIP_Label_995f8ddb-c25f-497d-94ef-0e25e41810d1_SetDate">
    <vt:lpwstr>2022-11-13T15:09:06Z</vt:lpwstr>
  </property>
  <property fmtid="{D5CDD505-2E9C-101B-9397-08002B2CF9AE}" pid="4" name="MSIP_Label_995f8ddb-c25f-497d-94ef-0e25e41810d1_Method">
    <vt:lpwstr>Standard</vt:lpwstr>
  </property>
  <property fmtid="{D5CDD505-2E9C-101B-9397-08002B2CF9AE}" pid="5" name="MSIP_Label_995f8ddb-c25f-497d-94ef-0e25e41810d1_Name">
    <vt:lpwstr>UN Internal</vt:lpwstr>
  </property>
  <property fmtid="{D5CDD505-2E9C-101B-9397-08002B2CF9AE}" pid="6" name="MSIP_Label_995f8ddb-c25f-497d-94ef-0e25e41810d1_SiteId">
    <vt:lpwstr>a33def57-39f8-4005-93ed-e80266830257</vt:lpwstr>
  </property>
  <property fmtid="{D5CDD505-2E9C-101B-9397-08002B2CF9AE}" pid="7" name="MSIP_Label_995f8ddb-c25f-497d-94ef-0e25e41810d1_ActionId">
    <vt:lpwstr>67ac6fae-6d0a-45ac-ae46-cd20847669f4</vt:lpwstr>
  </property>
  <property fmtid="{D5CDD505-2E9C-101B-9397-08002B2CF9AE}" pid="8" name="MSIP_Label_995f8ddb-c25f-497d-94ef-0e25e41810d1_ContentBits">
    <vt:lpwstr>0</vt:lpwstr>
  </property>
</Properties>
</file>