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7" r:id="rId4"/>
    <p:sldId id="266" r:id="rId5"/>
    <p:sldId id="265" r:id="rId6"/>
    <p:sldId id="264" r:id="rId7"/>
    <p:sldId id="263" r:id="rId8"/>
    <p:sldId id="270" r:id="rId9"/>
    <p:sldId id="261" r:id="rId10"/>
    <p:sldId id="260" r:id="rId11"/>
    <p:sldId id="259" r:id="rId12"/>
    <p:sldId id="273" r:id="rId13"/>
    <p:sldId id="274" r:id="rId14"/>
    <p:sldId id="275" r:id="rId15"/>
    <p:sldId id="272" r:id="rId16"/>
    <p:sldId id="284" r:id="rId17"/>
    <p:sldId id="286" r:id="rId18"/>
    <p:sldId id="285" r:id="rId19"/>
    <p:sldId id="283" r:id="rId20"/>
    <p:sldId id="282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D606D-4D10-48FF-8BDA-B7779EEF168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27D4A-B5E9-4BE2-861C-03C73C27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4D534B-5569-AA28-A75D-EF113D212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9C8E3-2148-430C-9921-816A19DF7D9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0030228-6FC0-7C71-A3FD-C40E6CCB39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1E0B86-9071-D0B4-6ADC-100F87423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n-US" b="1">
                <a:solidFill>
                  <a:srgbClr val="00FFFF"/>
                </a:solidFill>
                <a:cs typeface="Arial" panose="020B0604020202020204" pitchFamily="34" charset="0"/>
              </a:rPr>
              <a:t>Figure 3.3</a:t>
            </a:r>
            <a:endParaRPr lang="el-GR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The frequency distribution shown as a seesaw balanced at the mean. </a:t>
            </a:r>
            <a:endParaRPr lang="en-US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Based on G. H. Weinberg, J. A. Schumaker, &amp; D. Oltman (1981). </a:t>
            </a:r>
            <a:r>
              <a:rPr lang="el-GR" altLang="en-US" i="1">
                <a:solidFill>
                  <a:srgbClr val="00FFFF"/>
                </a:solidFill>
                <a:cs typeface="Arial" panose="020B0604020202020204" pitchFamily="34" charset="0"/>
              </a:rPr>
              <a:t>Statistics: An Intuitive Approach </a:t>
            </a:r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(p. 14). Belmont, Calif.: Wadsworth.</a:t>
            </a:r>
            <a:endParaRPr lang="en-US" altLang="en-US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46AA3D-8B1D-4B63-1EFC-F431A8C6B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505E7-1C0B-4C08-B001-EF559E60E5A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1197965-1EC0-612E-ECBA-396DC54B33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F2EF175-9689-BE32-3930-8FA99CAD2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n-US" b="1">
                <a:solidFill>
                  <a:srgbClr val="00FFFF"/>
                </a:solidFill>
                <a:cs typeface="Arial" panose="020B0604020202020204" pitchFamily="34" charset="0"/>
              </a:rPr>
              <a:t>Figure 3.5</a:t>
            </a:r>
            <a:endParaRPr lang="el-GR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The median divides the area in the graph exactly in half.</a:t>
            </a:r>
          </a:p>
          <a:p>
            <a:r>
              <a:rPr lang="el-GR" altLang="en-US" b="1">
                <a:solidFill>
                  <a:srgbClr val="00FFFF"/>
                </a:solidFill>
                <a:cs typeface="Arial" panose="020B0604020202020204" pitchFamily="34" charset="0"/>
              </a:rPr>
              <a:t>Figure 3.6</a:t>
            </a:r>
            <a:endParaRPr lang="el-GR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The median divides the area in the graph exactly in half.</a:t>
            </a:r>
            <a:endParaRPr lang="en-US" altLang="en-US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30B8A7-6272-4D5E-E1A4-E6A5A07ED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DF780-7827-432C-AFC0-0C729AA0EAF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F8E7BF5-99E7-5E47-0F9C-F33148D399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9D0B7C5-D5D0-FB06-4B68-58FE6216B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n-US" b="1">
                <a:solidFill>
                  <a:srgbClr val="00FFFF"/>
                </a:solidFill>
                <a:cs typeface="Arial" panose="020B0604020202020204" pitchFamily="34" charset="0"/>
              </a:rPr>
              <a:t>Figure 3.9</a:t>
            </a:r>
            <a:endParaRPr lang="el-GR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A frequency distribution for tone identification scores. An example of a bimodal distribution.</a:t>
            </a:r>
            <a:endParaRPr lang="en-US" altLang="en-US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50B3-6CB2-E334-85BD-F47C05171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79AE-D5AA-FE42-E4EA-1581F59A4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7C61-AB87-B79C-6C80-2EC7991A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814A-C4F1-4EC1-AADA-3C6034BD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8092E-F33E-202A-974A-49309FB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9A7B-F7C1-28FC-BA75-B84B1372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D9729-22F3-567B-2F75-119B330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2B8B0-691F-B59B-5547-2F3E0343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9759-5E93-E319-D1CC-E74E41DC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7F22-6692-D00A-A5FB-4655221F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4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A5C3B-14F0-057E-DFA9-DB8587C7A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4A423-A43B-3A25-EE82-20A3A1970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8B94-78A4-D322-D795-4DD85CEA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1A6C-16CE-E9E2-31E2-12228BC6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6FE8-C34C-A2AE-8B2B-4F3D2109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060-0EE0-0779-E2FC-03369E52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D6C0-67B5-3AE8-AB39-E0964D08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9635-440D-DF45-FC08-74E672AF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6072-6A94-8D88-5F12-5D557549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6030-9BFC-2A31-D02C-0ADFF963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6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34FA-9989-F119-9DD4-55C65BF6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9D4C-B4BC-16A3-D369-4AAA44E6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9C65-3CAE-8874-905D-E0F275D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4D1-1B2A-D672-2352-FE3EE80E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962F-850B-DD24-8CB6-FCC1EFB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6AD7-D97D-F6AC-9756-5F4CDBBB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00A2-2EED-AAA5-687D-07A9470F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D858A-7B3F-0006-1D58-CA28EB2E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35BE-6A7F-8AB8-72D6-6ED4832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8EE6C-ECCF-0107-B6D5-878156E2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26FB6-60B8-BC48-44AE-FA6039F2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149D-3777-5102-0A5C-C7D31B7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9D64-65FE-7220-AC83-FE07C9D6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CDE57-8BD6-3147-1C95-6C6329FE0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FB029-379F-2E0C-2D4D-AC60BE268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6AD81-FB66-9ACF-B136-D5F562EA2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F5F09-50C5-0453-C045-0337088B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D388-FCC9-C71C-A35E-333A0644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41D7A-8842-5DBE-AE3F-0D4C2752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D1D7-F657-F58F-2EBA-5C55BB2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D61C4-00E5-76C6-563A-4075CEF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D5EC1-4EE4-22AF-39FE-68829005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35236-785A-2E23-4925-CA6F3AC7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B5DD7-FC38-F601-5867-00042473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EC6B5-6D8B-1E98-1FFD-971466D9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C92F-3A9A-AD55-F82F-958E37C1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15B0-1AA2-016A-8988-E9A469AF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171D-2D51-2A3A-C440-A673CB3D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66A2A-6FC8-1F24-16DB-004255FF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9F9C5-51B4-73E4-F33B-7BC0428E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213F-43E8-7F82-1447-5EE78C78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FFFF-DB4A-8682-2818-7AFBFD7E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6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473C-6AF7-928D-9E91-4FC968B2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55FE2-5B00-9BA7-F6AC-385020CC2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905A-DC29-6FF3-8B0C-8FEA9220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ECF8-AECC-85B9-2942-BF0F2B8B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A83F4-7772-122E-0A1E-4A703752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815AB-5F40-ED6F-3D14-CF55CC37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E232E-3D42-769B-0ACC-DFA061F0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F5B5C-84E8-80CD-03A7-2A39487A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5645-A08B-13BE-AAFC-E1E9E4CAA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0AA7-D593-462E-BBAE-BCE9675A3EF1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706D6-0C2E-E62D-FDD5-88A889AF7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9DB7-A7F5-6214-2D73-B6CE9E8A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43E5-605E-42A8-8707-B4B288EC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1952-22A4-CEB4-67C0-18745A5FA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Tendency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19082-4F21-2C12-5D9E-6D235816A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72D69F2-F404-3C99-062B-3157B98F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6061-5AE4-4E64-9EBD-4A064852D9F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346D37F-CE21-0C6E-548D-2481A7FDC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the Mean Won’t Work (cont.)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1569E60-CBE5-57EA-F5E4-797816F9A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With data from a </a:t>
            </a:r>
            <a:r>
              <a:rPr lang="en-US" altLang="en-US" dirty="0">
                <a:highlight>
                  <a:srgbClr val="FFFF00"/>
                </a:highlight>
              </a:rPr>
              <a:t>nominal</a:t>
            </a:r>
            <a:r>
              <a:rPr lang="en-US" altLang="en-US" dirty="0"/>
              <a:t> scale it is impossible to compute a mean, and when data are measured on an ordinal scale (ranks), it is usually inappropriate to compute a mean.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Thus, the mean does not always work as a measure of central tendency and it is necessary to have alternative procedures available.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0385A6-6F22-3822-1250-6A545E33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EDBF5-235C-491E-A9CD-37B48BB9855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BA6DAFF-1444-1894-4B4D-14C3A06B9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Median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29ED5F1-8D7F-B106-9B9C-724244ADE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If the scores in a distribution are listed in order from smallest to largest, </a:t>
            </a:r>
            <a:r>
              <a:rPr lang="en-US" altLang="en-US" dirty="0">
                <a:highlight>
                  <a:srgbClr val="FFFF00"/>
                </a:highlight>
              </a:rPr>
              <a:t>the median is defined as the midpoint of the list</a:t>
            </a:r>
            <a:r>
              <a:rPr lang="en-US" alt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Computation of the median requires scores that can be placed in rank order (smallest to largest) and are measured on an ordinal, interval, or ratio scale.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B544D5A-BDAA-DB31-310A-82C6B38A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181D-53E0-4C69-9F6C-593DD082C98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24064FE-519E-2DC0-1415-8BDCEEF3B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Median (cont.)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9F7ABBB-F1C3-BAEF-0CAA-EDBB2C2DB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Usually, the median can be found by a simple counting procedure:</a:t>
            </a:r>
          </a:p>
          <a:p>
            <a:pPr>
              <a:buFontTx/>
              <a:buNone/>
            </a:pPr>
            <a:r>
              <a:rPr lang="en-US" altLang="en-US" dirty="0"/>
              <a:t>1.	With an odd number of scores, list the values in order, and the median is the middle score in the list.</a:t>
            </a:r>
          </a:p>
          <a:p>
            <a:pPr>
              <a:buFontTx/>
              <a:buNone/>
            </a:pPr>
            <a:r>
              <a:rPr lang="en-US" altLang="en-US" dirty="0"/>
              <a:t>2.	With an even number of scores, list the values in order, and the median is half-way between the </a:t>
            </a:r>
            <a:r>
              <a:rPr lang="en-US" altLang="en-US" dirty="0">
                <a:highlight>
                  <a:srgbClr val="FFFF00"/>
                </a:highlight>
              </a:rPr>
              <a:t>middle two scores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>
            <a:extLst>
              <a:ext uri="{FF2B5EF4-FFF2-40B4-BE49-F238E27FC236}">
                <a16:creationId xmlns:a16="http://schemas.microsoft.com/office/drawing/2014/main" id="{597CE77B-914A-5ACA-E60E-444FBB69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57200"/>
            <a:ext cx="6769100" cy="2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6FF9DEBD-082E-5725-4CC4-EE55CB16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3429000"/>
            <a:ext cx="5626100" cy="31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4A475A-DE1E-79C4-3A69-CF9276EF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C50C4-953B-4BE2-A32D-E7AD64FBDD8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3196CB2-3827-12C2-86F7-2FE1A7455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Median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ED7F384-6F5F-6020-A6F9-A9DF7FE99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One </a:t>
            </a:r>
            <a:r>
              <a:rPr lang="en-US" altLang="en-US" dirty="0">
                <a:highlight>
                  <a:srgbClr val="FFFF00"/>
                </a:highlight>
              </a:rPr>
              <a:t>advantage</a:t>
            </a:r>
            <a:r>
              <a:rPr lang="en-US" altLang="en-US" dirty="0"/>
              <a:t> of the median is that it is </a:t>
            </a:r>
            <a:r>
              <a:rPr lang="en-US" altLang="en-US" dirty="0">
                <a:highlight>
                  <a:srgbClr val="FFFF00"/>
                </a:highlight>
              </a:rPr>
              <a:t>relatively unaffected by extreme scores.  </a:t>
            </a:r>
          </a:p>
          <a:p>
            <a:r>
              <a:rPr lang="en-US" altLang="en-US" dirty="0"/>
              <a:t>Thus, the median tends to stay in the "center" of the distribution even when there are a few extreme scores or when the distribution is very skewed.  In these situations, the median serves as a good alternative to the mean.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A64BE9B-7006-F90F-1941-A908DA9C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81A1-C30E-4714-AAAA-5424A346D6F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83BBF0D-ECCC-9D44-76EF-8156A8C10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Mode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5274B30-6FC6-D86D-5771-96514FC86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mode is defined as the </a:t>
            </a:r>
            <a:r>
              <a:rPr lang="en-US" altLang="en-US" dirty="0">
                <a:highlight>
                  <a:srgbClr val="FFFF00"/>
                </a:highlight>
              </a:rPr>
              <a:t>most frequently </a:t>
            </a:r>
            <a:r>
              <a:rPr lang="en-US" altLang="en-US" dirty="0"/>
              <a:t>occurring category or score in the distribution. </a:t>
            </a:r>
          </a:p>
          <a:p>
            <a:r>
              <a:rPr lang="en-US" altLang="en-US" dirty="0"/>
              <a:t>In a frequency distribution graph, the mode is the category or score corresponding to the peak or high point of the distribution.  </a:t>
            </a:r>
          </a:p>
          <a:p>
            <a:r>
              <a:rPr lang="en-US" altLang="en-US" dirty="0"/>
              <a:t>The mode can be determined for data measured on any scale of measurement:  nominal, ordinal, interval, or ratio.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167A4D7-36DA-E136-2555-0994856E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FD07-A935-4CF9-AA93-379B02F4322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F4551E5-CA5F-474E-89ED-898798AA4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Mode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247D470-7343-4388-2BBD-E06493018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primary value of the mode is that it is the only measure of central tendency that can be used for data measured on a nominal scale.  In addition, the mode often is used as a supplemental measure of central tendency that is reported along with the mean or the median.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1381E7F-C65C-9DC3-A26A-725CF70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E4AC9-DC89-4A9B-9767-45E76805C6A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46163A0-8181-02BC-8C0D-90317D61F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Bimodal Distributions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77E8686-4667-DC5E-5A05-328DCAF1B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possible for a distribution to have more than one mode. Such a distribution is called </a:t>
            </a:r>
            <a:r>
              <a:rPr lang="en-US" altLang="en-US" b="1"/>
              <a:t>bimodal</a:t>
            </a:r>
            <a:r>
              <a:rPr lang="en-US" altLang="en-US"/>
              <a:t>.  (Note that a distribution can have only one mean and only one median.)  </a:t>
            </a:r>
          </a:p>
          <a:p>
            <a:r>
              <a:rPr lang="en-US" altLang="en-US"/>
              <a:t>In addition, the term "mode" is often used to describe a peak in a distribution that is not really the highest point.  Thus, a distribution may have a </a:t>
            </a:r>
            <a:r>
              <a:rPr lang="en-US" altLang="en-US" i="1"/>
              <a:t>major mode</a:t>
            </a:r>
            <a:r>
              <a:rPr lang="en-US" altLang="en-US"/>
              <a:t> at the highest peak and a </a:t>
            </a:r>
            <a:r>
              <a:rPr lang="en-US" altLang="en-US" i="1"/>
              <a:t>minor mode</a:t>
            </a:r>
            <a:r>
              <a:rPr lang="en-US" altLang="en-US"/>
              <a:t> at a secondary peak in a different location.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>
            <a:extLst>
              <a:ext uri="{FF2B5EF4-FFF2-40B4-BE49-F238E27FC236}">
                <a16:creationId xmlns:a16="http://schemas.microsoft.com/office/drawing/2014/main" id="{A8D6E724-F1FB-A7C5-252E-70BD8889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236664"/>
            <a:ext cx="8966200" cy="43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D8679C7-72CB-208D-F394-3E508A4F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78A5-338B-4FEE-BB24-6F3FA7ED325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F23EE58-B133-FB15-7A67-639AF8EEE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Central Tendency and the </a:t>
            </a:r>
            <a:br>
              <a:rPr lang="en-US" altLang="en-US" sz="4000"/>
            </a:br>
            <a:r>
              <a:rPr lang="en-US" altLang="en-US" sz="4000"/>
              <a:t>Shape of the Distribution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FE55059-E148-BA50-B0E1-32C2A3F8D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Because the mean, the median, and the mode are all measuring central tendency, the three measures are often systematically related to each other.  </a:t>
            </a:r>
          </a:p>
          <a:p>
            <a:r>
              <a:rPr lang="en-US" altLang="en-US"/>
              <a:t>In a symmetrical distribution, for example, the mean and median will always be equal.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EC2813-5444-6B9F-66F9-76A51A21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7930-3AEB-4E54-8455-5B7516FF029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A451A53-7986-2CB2-03AF-1201B2F32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 Tendency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FEE7C2-2565-C439-9604-BC1730D34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r>
              <a:rPr lang="en-US" altLang="en-US" dirty="0"/>
              <a:t>In general terms, </a:t>
            </a:r>
            <a:r>
              <a:rPr lang="en-US" altLang="en-US" b="1" dirty="0"/>
              <a:t>central tendency</a:t>
            </a:r>
            <a:r>
              <a:rPr lang="en-US" altLang="en-US" dirty="0"/>
              <a:t> is a statistical measure that determines </a:t>
            </a:r>
            <a:r>
              <a:rPr lang="en-US" altLang="en-US" b="1" dirty="0"/>
              <a:t>a single value that accurately describes the center of the distribution </a:t>
            </a:r>
            <a:r>
              <a:rPr lang="en-US" altLang="en-US" dirty="0"/>
              <a:t>and represents the entire distribution of scores.  </a:t>
            </a:r>
          </a:p>
          <a:p>
            <a:r>
              <a:rPr lang="en-US" altLang="en-US" dirty="0"/>
              <a:t>The goal of central tendency is to identify the </a:t>
            </a:r>
            <a:r>
              <a:rPr lang="en-US" altLang="en-US" b="1" dirty="0"/>
              <a:t>single</a:t>
            </a:r>
            <a:r>
              <a:rPr lang="en-US" altLang="en-US" dirty="0"/>
              <a:t> value that is </a:t>
            </a:r>
            <a:r>
              <a:rPr lang="en-US" altLang="en-US" b="1" dirty="0"/>
              <a:t>the best representative </a:t>
            </a:r>
            <a:r>
              <a:rPr lang="en-US" altLang="en-US" dirty="0"/>
              <a:t>for the entire set of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3184B8C-569C-257A-533C-A93728AE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42A1-138D-4946-8986-C4CB9297E9F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43F6319-2FF4-C356-DE66-FCDD4A662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Central Tendency and the </a:t>
            </a:r>
            <a:br>
              <a:rPr lang="en-US" altLang="en-US" sz="4000"/>
            </a:br>
            <a:r>
              <a:rPr lang="en-US" altLang="en-US" sz="4000"/>
              <a:t>Shape of the Distribution (cont.)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0E1E368-045D-038C-B4E5-432C24BC1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If a symmetrical distribution has only one mode, the mode, mean, and median will all have the same value.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a skewed distribution, the mode will be located at the peak on one side and the mean usually will be displaced toward the tail on the other side.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median is usually located between the mean and the mode.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B8609-BA81-412C-874F-EF40358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4944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AE7891-9E65-5369-58F7-6FBACA5A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9F18-DC98-4E23-BB64-A51AABD859E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3AF4532E-F799-1FE8-1F49-1FD64DA01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Mean, the Median, </a:t>
            </a:r>
            <a:br>
              <a:rPr lang="en-US" altLang="en-US" sz="4000"/>
            </a:br>
            <a:r>
              <a:rPr lang="en-US" altLang="en-US" sz="4000"/>
              <a:t>and the Mode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2D62FD7-B451-8282-FD1F-21A55B45F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essential that central tendency be determined by an objective and well‑defined procedure so that others will understand exactly how the "average" value was obtained and can duplicate the process. </a:t>
            </a:r>
          </a:p>
          <a:p>
            <a:r>
              <a:rPr lang="en-US" altLang="en-US"/>
              <a:t>No single procedure always produces a good, representative value.  Therefore, researchers have developed three commonly used techniques for measuring central tendency: the mean, the median, and the mode.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EF98D0-5389-BA8D-3B0C-A7A45873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1BA39-38FF-4B52-90AD-AF8C22C86CC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C29CB29-63F8-6A76-9358-F5BC9D61A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F2466C4-C420-20DA-EFBD-D63695DFE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mean is the most commonly used measure of central tendency.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Computation of the mean requires scores that are numerical values measured on an interval or ratio scale.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 The mean is obtained by computing the sum, or total, for the entire set of scores, then dividing this sum by the number of scores.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35D8030-9C01-8CAB-EC9C-F657C4C0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B24D-9A22-4C0C-8AC7-385BB961B04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CCA35AA-8668-D702-A707-10A9C8746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Mean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812979-86B7-DDFA-7A14-26A984954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Conceptually, the mean can also be defined as:</a:t>
            </a:r>
          </a:p>
          <a:p>
            <a:pPr>
              <a:buFontTx/>
              <a:buNone/>
            </a:pPr>
            <a:r>
              <a:rPr lang="en-US" altLang="en-US"/>
              <a:t>1.	The mean is the amount that each individual receives when the total (</a:t>
            </a:r>
            <a:r>
              <a:rPr lang="en-US" altLang="en-US">
                <a:latin typeface="Lucida Grande" pitchFamily="28" charset="0"/>
              </a:rPr>
              <a:t>Σ</a:t>
            </a:r>
            <a:r>
              <a:rPr lang="en-US" altLang="en-US"/>
              <a:t>X) is divided equally among all N individuals.</a:t>
            </a:r>
          </a:p>
          <a:p>
            <a:pPr>
              <a:buFontTx/>
              <a:buNone/>
            </a:pPr>
            <a:r>
              <a:rPr lang="en-US" altLang="en-US"/>
              <a:t>2.	The mean is the balance point of the distribution because the sum of the distances below the mean is exactly equal to the sum of the distances above the mean.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>
            <a:extLst>
              <a:ext uri="{FF2B5EF4-FFF2-40B4-BE49-F238E27FC236}">
                <a16:creationId xmlns:a16="http://schemas.microsoft.com/office/drawing/2014/main" id="{FE2B3B29-3243-5D32-8A6B-03582F85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698625"/>
            <a:ext cx="89662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943262A-6F73-D73A-77CE-3D45AE5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6EF2-F6AB-4AD2-ABB6-BE2FC1CF7A0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4942B30-623D-B19A-3EEB-A3ECBC001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Mean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C951E4-3551-9CE0-7743-2204232C1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Because the calculation of the mean involves every score in the distribution, changing the value of any score will change the value of the mean.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Modifying a distribution by discarding scores or by adding new scores will usually change the value of the mean.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determine how the mean will be affected for any specific situation you must consider:  1) how the number of scores is affected, and 2) how the sum of the scores is affected.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B03B7F-FD38-BA67-FA73-C05279A3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DE66-382A-42C1-88D6-9A1CF91209D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202B102-614F-8EFE-D438-9DAD9EE9D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Mean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A875DF-169F-F14C-DF91-47AE66916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constant value is added to every score in a distribution, then the same constant value is added to the mean.  Also, if every score is multiplied by a constant value, then the mean is also multiplied by the same constant value.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92C6F60-AD83-89AD-AB3C-E9593E99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E309-A0FA-40BF-BF8C-73C8DA5BD27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F736247-9F6E-2018-81F9-70E84131A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the Mean Won’t Work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C32650-CDB3-21CE-87DC-CD354CB9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Although the mean is the most commonly used measure of central tendency, there are situations where the mean does not provide a good, representative value, and there are situations where you cannot compute a mean at all.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dirty="0">
                <a:highlight>
                  <a:srgbClr val="FFFF00"/>
                </a:highlight>
              </a:rPr>
              <a:t>When</a:t>
            </a:r>
            <a:r>
              <a:rPr lang="en-US" altLang="en-US" dirty="0"/>
              <a:t> a distribution contains a </a:t>
            </a:r>
            <a:r>
              <a:rPr lang="en-US" altLang="en-US" dirty="0">
                <a:highlight>
                  <a:srgbClr val="FFFF00"/>
                </a:highlight>
              </a:rPr>
              <a:t>few extreme scores </a:t>
            </a:r>
            <a:r>
              <a:rPr lang="en-US" altLang="en-US" dirty="0"/>
              <a:t>(or is very skewed), the mean will be </a:t>
            </a:r>
            <a:r>
              <a:rPr lang="en-US" altLang="en-US" dirty="0">
                <a:highlight>
                  <a:srgbClr val="FFFF00"/>
                </a:highlight>
              </a:rPr>
              <a:t>pulled toward </a:t>
            </a:r>
            <a:r>
              <a:rPr lang="en-US" altLang="en-US" dirty="0"/>
              <a:t>the extremes (displaced toward the tail).  In this case, the mean will not provide a "central" value.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Widescreen</PresentationFormat>
  <Paragraphs>82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Grande</vt:lpstr>
      <vt:lpstr>Office Theme</vt:lpstr>
      <vt:lpstr>Central Tendency</vt:lpstr>
      <vt:lpstr>Central Tendency</vt:lpstr>
      <vt:lpstr>The Mean, the Median,  and the Mode</vt:lpstr>
      <vt:lpstr>The Mean</vt:lpstr>
      <vt:lpstr>The Mean (cont.)</vt:lpstr>
      <vt:lpstr>PowerPoint Presentation</vt:lpstr>
      <vt:lpstr>Changing the Mean</vt:lpstr>
      <vt:lpstr>Changing the Mean (cont.)</vt:lpstr>
      <vt:lpstr>When the Mean Won’t Work</vt:lpstr>
      <vt:lpstr>When the Mean Won’t Work (cont.)</vt:lpstr>
      <vt:lpstr>The Median</vt:lpstr>
      <vt:lpstr>The Median (cont.)</vt:lpstr>
      <vt:lpstr>PowerPoint Presentation</vt:lpstr>
      <vt:lpstr>The Median (cont.)</vt:lpstr>
      <vt:lpstr>The Mode</vt:lpstr>
      <vt:lpstr>The Mode (cont.)</vt:lpstr>
      <vt:lpstr>Bimodal Distributions</vt:lpstr>
      <vt:lpstr>PowerPoint Presentation</vt:lpstr>
      <vt:lpstr>Central Tendency and the  Shape of the Distribution</vt:lpstr>
      <vt:lpstr>Central Tendency and the  Shape of the Distribution (cont.)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Tendency</dc:title>
  <dc:creator>SAAD Motaz</dc:creator>
  <cp:lastModifiedBy>SAAD Motaz</cp:lastModifiedBy>
  <cp:revision>1</cp:revision>
  <dcterms:created xsi:type="dcterms:W3CDTF">2022-11-20T10:04:29Z</dcterms:created>
  <dcterms:modified xsi:type="dcterms:W3CDTF">2022-11-20T10:25:14Z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2022-11-20T10:25:14Z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694fd75c-5623-4467-b553-dc1edb1cec8c</vt:lpwstr>
  </property>
  <property fmtid="{D5CDD505-2E9C-101B-9397-08002B2CF9AE}" pid="8" name="MSIP_Label_995f8ddb-c25f-497d-94ef-0e25e41810d1_ContentBits">
    <vt:lpwstr>0</vt:lpwstr>
  </property>
</Properties>
</file>