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9" r:id="rId3"/>
    <p:sldId id="258" r:id="rId4"/>
    <p:sldId id="260" r:id="rId5"/>
    <p:sldId id="265" r:id="rId6"/>
    <p:sldId id="297" r:id="rId7"/>
    <p:sldId id="300" r:id="rId8"/>
    <p:sldId id="298" r:id="rId9"/>
    <p:sldId id="301" r:id="rId10"/>
    <p:sldId id="296" r:id="rId11"/>
    <p:sldId id="302" r:id="rId12"/>
    <p:sldId id="299" r:id="rId13"/>
  </p:sldIdLst>
  <p:sldSz cx="9144000" cy="5143500" type="screen16x9"/>
  <p:notesSz cx="6858000" cy="9144000"/>
  <p:embeddedFontLst>
    <p:embeddedFont>
      <p:font typeface="Bebas Neue" panose="020B0604020202020204" charset="0"/>
      <p:regular r:id="rId15"/>
    </p:embeddedFont>
    <p:embeddedFont>
      <p:font typeface="Inter" panose="020B0604020202020204" charset="0"/>
      <p:regular r:id="rId16"/>
      <p:bold r:id="rId17"/>
    </p:embeddedFont>
    <p:embeddedFont>
      <p:font typeface="Passion One" panose="020B060402020202020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90731-3E33-441A-9696-EC0A592942E8}">
  <a:tblStyle styleId="{7AB90731-3E33-441A-9696-EC0A592942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53673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635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15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48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873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61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2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71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8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78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21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2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720000" y="16573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720000" y="33266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5"/>
          <p:cNvSpPr/>
          <p:nvPr/>
        </p:nvSpPr>
        <p:spPr>
          <a:xfrm>
            <a:off x="7733623" y="3739775"/>
            <a:ext cx="2549720" cy="254972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55"/>
        <p:cNvGrpSpPr/>
        <p:nvPr/>
      </p:nvGrpSpPr>
      <p:grpSpPr>
        <a:xfrm>
          <a:off x="0" y="0"/>
          <a:ext cx="0" cy="0"/>
          <a:chOff x="0" y="0"/>
          <a:chExt cx="0" cy="0"/>
        </a:xfrm>
      </p:grpSpPr>
      <p:sp>
        <p:nvSpPr>
          <p:cNvPr id="256" name="Google Shape;256;p23"/>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3"/>
          <p:cNvSpPr txBox="1">
            <a:spLocks noGrp="1"/>
          </p:cNvSpPr>
          <p:nvPr>
            <p:ph type="title" idx="2" hasCustomPrompt="1"/>
          </p:nvPr>
        </p:nvSpPr>
        <p:spPr>
          <a:xfrm>
            <a:off x="796200" y="127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3"/>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3"/>
          <p:cNvSpPr txBox="1">
            <a:spLocks noGrp="1"/>
          </p:cNvSpPr>
          <p:nvPr>
            <p:ph type="title" idx="5" hasCustomPrompt="1"/>
          </p:nvPr>
        </p:nvSpPr>
        <p:spPr>
          <a:xfrm>
            <a:off x="796200" y="213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3" name="Google Shape;263;p23"/>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3"/>
          <p:cNvSpPr txBox="1">
            <a:spLocks noGrp="1"/>
          </p:cNvSpPr>
          <p:nvPr>
            <p:ph type="title" idx="8" hasCustomPrompt="1"/>
          </p:nvPr>
        </p:nvSpPr>
        <p:spPr>
          <a:xfrm>
            <a:off x="796200" y="300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3"/>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3"/>
          <p:cNvSpPr txBox="1">
            <a:spLocks noGrp="1"/>
          </p:cNvSpPr>
          <p:nvPr>
            <p:ph type="title" idx="14" hasCustomPrompt="1"/>
          </p:nvPr>
        </p:nvSpPr>
        <p:spPr>
          <a:xfrm>
            <a:off x="796200" y="386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3"/>
          <p:cNvSpPr/>
          <p:nvPr/>
        </p:nvSpPr>
        <p:spPr>
          <a:xfrm>
            <a:off x="-1584350" y="287197"/>
            <a:ext cx="2181807" cy="218180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5" r:id="rId6"/>
    <p:sldLayoutId id="2147483669"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ctrTitle"/>
          </p:nvPr>
        </p:nvSpPr>
        <p:spPr>
          <a:xfrm>
            <a:off x="2603500" y="1523751"/>
            <a:ext cx="5566893" cy="1346449"/>
          </a:xfrm>
          <a:prstGeom prst="rect">
            <a:avLst/>
          </a:prstGeom>
        </p:spPr>
        <p:txBody>
          <a:bodyPr spcFirstLastPara="1" wrap="square" lIns="91425" tIns="91425" rIns="91425" bIns="91425" anchor="ctr" anchorCtr="0">
            <a:noAutofit/>
          </a:bodyPr>
          <a:lstStyle/>
          <a:p>
            <a:pPr lvl="0" eaLnBrk="0" fontAlgn="base" hangingPunct="0">
              <a:lnSpc>
                <a:spcPct val="100000"/>
              </a:lnSpc>
              <a:spcBef>
                <a:spcPct val="0"/>
              </a:spcBef>
              <a:spcAft>
                <a:spcPct val="0"/>
              </a:spcAft>
            </a:pPr>
            <a:r>
              <a:rPr lang="en-US" sz="3200" b="1" dirty="0">
                <a:solidFill>
                  <a:schemeClr val="tx1">
                    <a:lumMod val="60000"/>
                    <a:lumOff val="40000"/>
                  </a:schemeClr>
                </a:solidFill>
                <a:latin typeface="DM Sans"/>
              </a:rPr>
              <a:t>Data </a:t>
            </a:r>
            <a:r>
              <a:rPr lang="en-US" sz="3200" b="1" dirty="0" smtClean="0">
                <a:solidFill>
                  <a:schemeClr val="tx1">
                    <a:lumMod val="60000"/>
                    <a:lumOff val="40000"/>
                  </a:schemeClr>
                </a:solidFill>
                <a:latin typeface="DM Sans"/>
              </a:rPr>
              <a:t>Visualization: </a:t>
            </a:r>
            <a:r>
              <a:rPr lang="en-US" sz="3200" b="1" dirty="0">
                <a:solidFill>
                  <a:schemeClr val="tx1">
                    <a:lumMod val="60000"/>
                    <a:lumOff val="40000"/>
                  </a:schemeClr>
                </a:solidFill>
                <a:latin typeface="DM Sans"/>
              </a:rPr>
              <a:t>Empowering Business with Effective Insights</a:t>
            </a:r>
            <a:endParaRPr lang="en-US" sz="3200" dirty="0">
              <a:solidFill>
                <a:schemeClr val="tx1">
                  <a:lumMod val="60000"/>
                  <a:lumOff val="40000"/>
                </a:schemeClr>
              </a:solidFill>
              <a:latin typeface="Arial" panose="020B0604020202020204" pitchFamily="34" charset="0"/>
            </a:endParaRPr>
          </a:p>
        </p:txBody>
      </p:sp>
      <p:sp>
        <p:nvSpPr>
          <p:cNvPr id="395" name="Google Shape;395;p31"/>
          <p:cNvSpPr txBox="1">
            <a:spLocks noGrp="1"/>
          </p:cNvSpPr>
          <p:nvPr>
            <p:ph type="subTitle" idx="1"/>
          </p:nvPr>
        </p:nvSpPr>
        <p:spPr>
          <a:xfrm>
            <a:off x="529028" y="3155230"/>
            <a:ext cx="4283700"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solidFill>
                  <a:schemeClr val="tx1">
                    <a:lumMod val="40000"/>
                    <a:lumOff val="60000"/>
                  </a:schemeClr>
                </a:solidFill>
              </a:rPr>
              <a:t>Hosted by Forage</a:t>
            </a:r>
            <a:endParaRPr b="1" dirty="0">
              <a:solidFill>
                <a:schemeClr val="tx1">
                  <a:lumMod val="40000"/>
                  <a:lumOff val="60000"/>
                </a:schemeClr>
              </a:solidFill>
            </a:endParaRPr>
          </a:p>
        </p:txBody>
      </p:sp>
      <p:grpSp>
        <p:nvGrpSpPr>
          <p:cNvPr id="434" name="Google Shape;434;p31"/>
          <p:cNvGrpSpPr/>
          <p:nvPr/>
        </p:nvGrpSpPr>
        <p:grpSpPr>
          <a:xfrm>
            <a:off x="1062846" y="290916"/>
            <a:ext cx="901968" cy="901968"/>
            <a:chOff x="1350404" y="-3124999"/>
            <a:chExt cx="1570279" cy="1570279"/>
          </a:xfrm>
        </p:grpSpPr>
        <p:sp>
          <p:nvSpPr>
            <p:cNvPr id="435" name="Google Shape;435;p3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 name="Google Shape;439;p31"/>
          <p:cNvSpPr txBox="1">
            <a:spLocks noGrp="1"/>
          </p:cNvSpPr>
          <p:nvPr>
            <p:ph type="ctrTitle" idx="2"/>
          </p:nvPr>
        </p:nvSpPr>
        <p:spPr>
          <a:xfrm>
            <a:off x="6083300" y="552675"/>
            <a:ext cx="2347475"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 Date:02-04-2024</a:t>
            </a:r>
            <a:endParaRPr dirty="0"/>
          </a:p>
        </p:txBody>
      </p:sp>
      <p:grpSp>
        <p:nvGrpSpPr>
          <p:cNvPr id="440" name="Google Shape;440;p31"/>
          <p:cNvGrpSpPr/>
          <p:nvPr/>
        </p:nvGrpSpPr>
        <p:grpSpPr>
          <a:xfrm>
            <a:off x="4060641" y="362469"/>
            <a:ext cx="1022706" cy="830413"/>
            <a:chOff x="7329141" y="362469"/>
            <a:chExt cx="1022706" cy="830413"/>
          </a:xfrm>
        </p:grpSpPr>
        <p:sp>
          <p:nvSpPr>
            <p:cNvPr id="441" name="Google Shape;441;p31"/>
            <p:cNvSpPr/>
            <p:nvPr/>
          </p:nvSpPr>
          <p:spPr>
            <a:xfrm>
              <a:off x="7329141" y="362469"/>
              <a:ext cx="1022706" cy="830413"/>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1"/>
            <p:cNvSpPr/>
            <p:nvPr/>
          </p:nvSpPr>
          <p:spPr>
            <a:xfrm>
              <a:off x="7479397" y="507863"/>
              <a:ext cx="275878" cy="490191"/>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3" name="Google Shape;443;p31"/>
            <p:cNvGrpSpPr/>
            <p:nvPr/>
          </p:nvGrpSpPr>
          <p:grpSpPr>
            <a:xfrm>
              <a:off x="7581570" y="507863"/>
              <a:ext cx="449624" cy="551756"/>
              <a:chOff x="6727477" y="1096947"/>
              <a:chExt cx="836044" cy="1025951"/>
            </a:xfrm>
          </p:grpSpPr>
          <p:sp>
            <p:nvSpPr>
              <p:cNvPr id="444" name="Google Shape;444;p31"/>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1"/>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31"/>
            <p:cNvSpPr/>
            <p:nvPr/>
          </p:nvSpPr>
          <p:spPr>
            <a:xfrm>
              <a:off x="7755275" y="507863"/>
              <a:ext cx="222402" cy="439126"/>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1"/>
            <p:cNvSpPr/>
            <p:nvPr/>
          </p:nvSpPr>
          <p:spPr>
            <a:xfrm>
              <a:off x="7918481" y="577354"/>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1"/>
            <p:cNvSpPr/>
            <p:nvPr/>
          </p:nvSpPr>
          <p:spPr>
            <a:xfrm>
              <a:off x="7986379" y="855683"/>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1"/>
            <p:cNvSpPr/>
            <p:nvPr/>
          </p:nvSpPr>
          <p:spPr>
            <a:xfrm>
              <a:off x="8078706" y="664248"/>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1"/>
            <p:cNvSpPr/>
            <p:nvPr/>
          </p:nvSpPr>
          <p:spPr>
            <a:xfrm>
              <a:off x="8078706" y="691415"/>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1"/>
            <p:cNvSpPr/>
            <p:nvPr/>
          </p:nvSpPr>
          <p:spPr>
            <a:xfrm>
              <a:off x="8078706" y="718541"/>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1"/>
            <p:cNvSpPr/>
            <p:nvPr/>
          </p:nvSpPr>
          <p:spPr>
            <a:xfrm>
              <a:off x="8078706" y="946989"/>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1"/>
            <p:cNvSpPr/>
            <p:nvPr/>
          </p:nvSpPr>
          <p:spPr>
            <a:xfrm>
              <a:off x="8078706" y="974156"/>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1"/>
            <p:cNvSpPr/>
            <p:nvPr/>
          </p:nvSpPr>
          <p:spPr>
            <a:xfrm>
              <a:off x="8078706" y="1001323"/>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31"/>
          <p:cNvGrpSpPr/>
          <p:nvPr/>
        </p:nvGrpSpPr>
        <p:grpSpPr>
          <a:xfrm>
            <a:off x="925307" y="3797405"/>
            <a:ext cx="1694813" cy="830678"/>
            <a:chOff x="-215300" y="3851305"/>
            <a:chExt cx="1694813" cy="830678"/>
          </a:xfrm>
        </p:grpSpPr>
        <p:sp>
          <p:nvSpPr>
            <p:cNvPr id="456" name="Google Shape;456;p31"/>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7" name="Google Shape;457;p31"/>
            <p:cNvGrpSpPr/>
            <p:nvPr/>
          </p:nvGrpSpPr>
          <p:grpSpPr>
            <a:xfrm>
              <a:off x="861887" y="4031521"/>
              <a:ext cx="137882" cy="60495"/>
              <a:chOff x="1949580" y="3551527"/>
              <a:chExt cx="247410" cy="108551"/>
            </a:xfrm>
          </p:grpSpPr>
          <p:sp>
            <p:nvSpPr>
              <p:cNvPr id="458" name="Google Shape;458;p31"/>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1"/>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1"/>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1" name="Google Shape;461;p31"/>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1"/>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1"/>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1"/>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1"/>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1"/>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1"/>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1"/>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1"/>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1"/>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1"/>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1"/>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1"/>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1"/>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1"/>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1"/>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1"/>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1"/>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5" name="Picture 1" descr="Data Visualisation: Empowering Business with Effective 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924" y="1439997"/>
            <a:ext cx="1408576" cy="1430203"/>
          </a:xfrm>
          <a:prstGeom prst="rect">
            <a:avLst/>
          </a:prstGeom>
          <a:noFill/>
          <a:extLst>
            <a:ext uri="{909E8E84-426E-40DD-AFC4-6F175D3DCCD1}">
              <a14:hiddenFill xmlns:a14="http://schemas.microsoft.com/office/drawing/2010/main">
                <a:solidFill>
                  <a:srgbClr val="FFFFFF"/>
                </a:solidFill>
              </a14:hiddenFill>
            </a:ext>
          </a:extLst>
        </p:spPr>
      </p:pic>
      <p:sp>
        <p:nvSpPr>
          <p:cNvPr id="89" name="Google Shape;395;p31"/>
          <p:cNvSpPr txBox="1">
            <a:spLocks/>
          </p:cNvSpPr>
          <p:nvPr/>
        </p:nvSpPr>
        <p:spPr>
          <a:xfrm>
            <a:off x="4659716" y="3987744"/>
            <a:ext cx="4283700" cy="450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Inter"/>
              <a:buNone/>
              <a:defRPr sz="16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r>
              <a:rPr lang="en-US" b="1" dirty="0" smtClean="0">
                <a:solidFill>
                  <a:schemeClr val="tx1">
                    <a:lumMod val="40000"/>
                    <a:lumOff val="60000"/>
                  </a:schemeClr>
                </a:solidFill>
              </a:rPr>
              <a:t>Pankaj Tile</a:t>
            </a:r>
            <a:endParaRPr lang="en-US" b="1" dirty="0">
              <a:solidFill>
                <a:schemeClr val="tx1">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3124800" cy="693000"/>
          </a:xfrm>
          <a:prstGeom prst="rect">
            <a:avLst/>
          </a:prstGeom>
        </p:spPr>
        <p:txBody>
          <a:bodyPr spcFirstLastPara="1" wrap="square" lIns="91425" tIns="91425" rIns="91425" bIns="91425" anchor="t" anchorCtr="0">
            <a:noAutofit/>
          </a:bodyPr>
          <a:lstStyle/>
          <a:p>
            <a:pPr marL="0" lvl="0" indent="0"/>
            <a:r>
              <a:rPr lang="en-US" dirty="0"/>
              <a:t>We’ll see how we can use this concept in real everyday life</a:t>
            </a:r>
            <a:endParaRPr lang="en-US"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r>
              <a:rPr lang="en-US" dirty="0"/>
              <a:t>Communicating Insights and Analysis</a:t>
            </a:r>
            <a:endParaRPr lang="en-US"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5748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buClr>
                <a:schemeClr val="hlink"/>
              </a:buClr>
              <a:buSzPts val="1100"/>
            </a:pPr>
            <a:r>
              <a:rPr lang="en-US" dirty="0"/>
              <a:t>Framing the Business Scenario </a:t>
            </a:r>
            <a:endParaRPr dirty="0"/>
          </a:p>
        </p:txBody>
      </p:sp>
      <p:sp>
        <p:nvSpPr>
          <p:cNvPr id="751" name="Google Shape;751;p40"/>
          <p:cNvSpPr txBox="1">
            <a:spLocks noGrp="1"/>
          </p:cNvSpPr>
          <p:nvPr>
            <p:ph type="subTitle" idx="1"/>
          </p:nvPr>
        </p:nvSpPr>
        <p:spPr>
          <a:xfrm>
            <a:off x="719999" y="1657325"/>
            <a:ext cx="4515315" cy="1112700"/>
          </a:xfrm>
          <a:prstGeom prst="rect">
            <a:avLst/>
          </a:prstGeom>
        </p:spPr>
        <p:txBody>
          <a:bodyPr spcFirstLastPara="1" wrap="square" lIns="91425" tIns="91425" rIns="91425" bIns="91425" anchor="t" anchorCtr="0">
            <a:noAutofit/>
          </a:bodyPr>
          <a:lstStyle/>
          <a:p>
            <a:r>
              <a:rPr lang="en-US" dirty="0"/>
              <a:t>How to present effectively to senior leadership</a:t>
            </a:r>
          </a:p>
        </p:txBody>
      </p:sp>
      <p:sp>
        <p:nvSpPr>
          <p:cNvPr id="752" name="Google Shape;752;p40"/>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p>
            <a:pPr marL="0" indent="0"/>
            <a:r>
              <a:rPr lang="en-US" b="1" dirty="0"/>
              <a:t>What I learned</a:t>
            </a:r>
            <a:endParaRPr lang="en-US" b="1" dirty="0"/>
          </a:p>
        </p:txBody>
      </p:sp>
      <p:sp>
        <p:nvSpPr>
          <p:cNvPr id="753" name="Google Shape;753;p40"/>
          <p:cNvSpPr txBox="1">
            <a:spLocks noGrp="1"/>
          </p:cNvSpPr>
          <p:nvPr>
            <p:ph type="subTitle" idx="3"/>
          </p:nvPr>
        </p:nvSpPr>
        <p:spPr>
          <a:xfrm>
            <a:off x="720000" y="3326625"/>
            <a:ext cx="4515314" cy="1112700"/>
          </a:xfrm>
          <a:prstGeom prst="rect">
            <a:avLst/>
          </a:prstGeom>
        </p:spPr>
        <p:txBody>
          <a:bodyPr spcFirstLastPara="1" wrap="square" lIns="91425" tIns="91425" rIns="91425" bIns="91425" anchor="t" anchorCtr="0">
            <a:noAutofit/>
          </a:bodyPr>
          <a:lstStyle/>
          <a:p>
            <a:r>
              <a:rPr lang="en-US" dirty="0"/>
              <a:t>Record a video presenting your findings to the CEO and CMO</a:t>
            </a:r>
          </a:p>
        </p:txBody>
      </p:sp>
      <p:sp>
        <p:nvSpPr>
          <p:cNvPr id="754" name="Google Shape;754;p40"/>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p>
            <a:pPr marL="0" indent="0"/>
            <a:r>
              <a:rPr lang="en-US" b="1" dirty="0"/>
              <a:t>What I did</a:t>
            </a:r>
            <a:endParaRPr lang="en-US" b="1"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32998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10;p50"/>
          <p:cNvSpPr txBox="1">
            <a:spLocks noGrp="1"/>
          </p:cNvSpPr>
          <p:nvPr>
            <p:ph type="title"/>
          </p:nvPr>
        </p:nvSpPr>
        <p:spPr>
          <a:xfrm>
            <a:off x="2068550" y="1743988"/>
            <a:ext cx="4448100" cy="11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a:t>
            </a:r>
            <a:endParaRPr sz="6000" dirty="0"/>
          </a:p>
        </p:txBody>
      </p:sp>
    </p:spTree>
    <p:extLst>
      <p:ext uri="{BB962C8B-B14F-4D97-AF65-F5344CB8AC3E}">
        <p14:creationId xmlns:p14="http://schemas.microsoft.com/office/powerpoint/2010/main" val="239252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p>
            <a:pPr marL="0" lvl="0" indent="0"/>
            <a:r>
              <a:rPr lang="en-US" dirty="0" smtClean="0"/>
              <a:t>An </a:t>
            </a:r>
            <a:r>
              <a:rPr lang="en-US" dirty="0"/>
              <a:t>online retail store has hired you as a consultant to review their data and provide insights that would be valuable to the CEO and CMO of the business. The business has been performing well and the management wants to </a:t>
            </a:r>
            <a:r>
              <a:rPr lang="en-US" dirty="0" smtClean="0"/>
              <a:t>analyze </a:t>
            </a:r>
            <a:r>
              <a:rPr lang="en-US" dirty="0"/>
              <a:t>what the major contributing factors are to the revenue so they can strategically plan for next year.</a:t>
            </a:r>
            <a:endParaRPr dirty="0" smtClean="0"/>
          </a:p>
          <a:p>
            <a:pPr marL="0" lvl="0" indent="0" algn="l" rtl="0">
              <a:spcBef>
                <a:spcPts val="0"/>
              </a:spcBef>
              <a:spcAft>
                <a:spcPts val="0"/>
              </a:spcAft>
              <a:buNone/>
            </a:pPr>
            <a:endParaRPr dirty="0"/>
          </a:p>
        </p:txBody>
      </p:sp>
      <p:sp>
        <p:nvSpPr>
          <p:cNvPr id="557" name="Google Shape;5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58" name="Google Shape;558;p34"/>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p>
            <a:pPr marL="0" lvl="0" indent="0"/>
            <a:r>
              <a:rPr lang="en-US" dirty="0"/>
              <a:t>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559" name="Google Shape;559;p34"/>
          <p:cNvGrpSpPr/>
          <p:nvPr/>
        </p:nvGrpSpPr>
        <p:grpSpPr>
          <a:xfrm>
            <a:off x="350755" y="40186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l"/>
            <a:r>
              <a:rPr lang="en" dirty="0"/>
              <a:t>What will we learn in this </a:t>
            </a:r>
            <a:r>
              <a:rPr lang="en-US" dirty="0"/>
              <a:t>internship simulation</a:t>
            </a:r>
            <a:r>
              <a:rPr lang="en" dirty="0" smtClean="0"/>
              <a:t>?</a:t>
            </a:r>
            <a:endParaRPr dirty="0"/>
          </a:p>
        </p:txBody>
      </p:sp>
      <p:sp>
        <p:nvSpPr>
          <p:cNvPr id="526" name="Google Shape;526;p33"/>
          <p:cNvSpPr txBox="1">
            <a:spLocks noGrp="1"/>
          </p:cNvSpPr>
          <p:nvPr>
            <p:ph type="subTitle" idx="1"/>
          </p:nvPr>
        </p:nvSpPr>
        <p:spPr>
          <a:xfrm>
            <a:off x="1647700" y="1512475"/>
            <a:ext cx="6222000" cy="608050"/>
          </a:xfrm>
          <a:prstGeom prst="rect">
            <a:avLst/>
          </a:prstGeom>
        </p:spPr>
        <p:txBody>
          <a:bodyPr spcFirstLastPara="1" wrap="square" lIns="91425" tIns="91425" rIns="91425" bIns="91425" anchor="t" anchorCtr="0">
            <a:noAutofit/>
          </a:bodyPr>
          <a:lstStyle/>
          <a:p>
            <a:r>
              <a:rPr lang="en-US" dirty="0"/>
              <a:t>How to think from the perspective of business leaders to </a:t>
            </a:r>
            <a:r>
              <a:rPr lang="en-US" dirty="0" smtClean="0"/>
              <a:t>analyze </a:t>
            </a:r>
            <a:r>
              <a:rPr lang="en-US" dirty="0"/>
              <a:t>data more </a:t>
            </a:r>
            <a:r>
              <a:rPr lang="en-US" dirty="0" smtClean="0"/>
              <a:t>effectively</a:t>
            </a:r>
            <a:endParaRPr lang="en-US" dirty="0"/>
          </a:p>
        </p:txBody>
      </p:sp>
      <p:sp>
        <p:nvSpPr>
          <p:cNvPr id="527" name="Google Shape;527;p33"/>
          <p:cNvSpPr txBox="1">
            <a:spLocks noGrp="1"/>
          </p:cNvSpPr>
          <p:nvPr>
            <p:ph type="subTitle" idx="7"/>
          </p:nvPr>
        </p:nvSpPr>
        <p:spPr>
          <a:xfrm>
            <a:off x="1647700" y="3240350"/>
            <a:ext cx="6222000" cy="608050"/>
          </a:xfrm>
          <a:prstGeom prst="rect">
            <a:avLst/>
          </a:prstGeom>
        </p:spPr>
        <p:txBody>
          <a:bodyPr spcFirstLastPara="1" wrap="square" lIns="91425" tIns="91425" rIns="91425" bIns="91425" anchor="t" anchorCtr="0">
            <a:noAutofit/>
          </a:bodyPr>
          <a:lstStyle/>
          <a:p>
            <a:r>
              <a:rPr lang="en-US" dirty="0"/>
              <a:t>How to visualize data analysis to help executives with effective decision making</a:t>
            </a:r>
          </a:p>
        </p:txBody>
      </p:sp>
      <p:sp>
        <p:nvSpPr>
          <p:cNvPr id="528" name="Google Shape;528;p33"/>
          <p:cNvSpPr txBox="1">
            <a:spLocks noGrp="1"/>
          </p:cNvSpPr>
          <p:nvPr>
            <p:ph type="subTitle" idx="13"/>
          </p:nvPr>
        </p:nvSpPr>
        <p:spPr>
          <a:xfrm>
            <a:off x="1647700" y="4329650"/>
            <a:ext cx="62220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see how we can use this concept in real everyday life</a:t>
            </a:r>
            <a:endParaRPr dirty="0"/>
          </a:p>
        </p:txBody>
      </p:sp>
      <p:sp>
        <p:nvSpPr>
          <p:cNvPr id="529" name="Google Shape;529;p33"/>
          <p:cNvSpPr txBox="1">
            <a:spLocks noGrp="1"/>
          </p:cNvSpPr>
          <p:nvPr>
            <p:ph type="title" idx="2"/>
          </p:nvPr>
        </p:nvSpPr>
        <p:spPr>
          <a:xfrm>
            <a:off x="796200" y="1144711"/>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30" name="Google Shape;530;p33"/>
          <p:cNvSpPr txBox="1">
            <a:spLocks noGrp="1"/>
          </p:cNvSpPr>
          <p:nvPr>
            <p:ph type="title" idx="8"/>
          </p:nvPr>
        </p:nvSpPr>
        <p:spPr>
          <a:xfrm>
            <a:off x="796200" y="300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31" name="Google Shape;531;p33"/>
          <p:cNvSpPr txBox="1">
            <a:spLocks noGrp="1"/>
          </p:cNvSpPr>
          <p:nvPr>
            <p:ph type="title" idx="14"/>
          </p:nvPr>
        </p:nvSpPr>
        <p:spPr>
          <a:xfrm>
            <a:off x="796200" y="40134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32" name="Google Shape;532;p33"/>
          <p:cNvSpPr txBox="1">
            <a:spLocks noGrp="1"/>
          </p:cNvSpPr>
          <p:nvPr>
            <p:ph type="subTitle" idx="3"/>
          </p:nvPr>
        </p:nvSpPr>
        <p:spPr>
          <a:xfrm>
            <a:off x="1647700" y="1133554"/>
            <a:ext cx="6222000" cy="447600"/>
          </a:xfrm>
          <a:prstGeom prst="rect">
            <a:avLst/>
          </a:prstGeom>
        </p:spPr>
        <p:txBody>
          <a:bodyPr spcFirstLastPara="1" wrap="square" lIns="91425" tIns="91425" rIns="91425" bIns="91425" anchor="b" anchorCtr="0">
            <a:noAutofit/>
          </a:bodyPr>
          <a:lstStyle/>
          <a:p>
            <a:pPr marL="0" lvl="0" indent="0"/>
            <a:r>
              <a:rPr lang="en-US" dirty="0"/>
              <a:t>Framing the Business Scenario </a:t>
            </a:r>
            <a:endParaRPr dirty="0"/>
          </a:p>
        </p:txBody>
      </p:sp>
      <p:sp>
        <p:nvSpPr>
          <p:cNvPr id="533" name="Google Shape;533;p33"/>
          <p:cNvSpPr txBox="1">
            <a:spLocks noGrp="1"/>
          </p:cNvSpPr>
          <p:nvPr>
            <p:ph type="subTitle" idx="4"/>
          </p:nvPr>
        </p:nvSpPr>
        <p:spPr>
          <a:xfrm>
            <a:off x="1647700" y="2456250"/>
            <a:ext cx="6222000" cy="405000"/>
          </a:xfrm>
          <a:prstGeom prst="rect">
            <a:avLst/>
          </a:prstGeom>
        </p:spPr>
        <p:txBody>
          <a:bodyPr spcFirstLastPara="1" wrap="square" lIns="91425" tIns="91425" rIns="91425" bIns="91425" anchor="t" anchorCtr="0">
            <a:noAutofit/>
          </a:bodyPr>
          <a:lstStyle/>
          <a:p>
            <a:r>
              <a:rPr lang="en-US" dirty="0"/>
              <a:t>How to choose visuals to communicate information effectively</a:t>
            </a:r>
          </a:p>
          <a:p>
            <a:endParaRPr lang="en-US" dirty="0"/>
          </a:p>
        </p:txBody>
      </p:sp>
      <p:sp>
        <p:nvSpPr>
          <p:cNvPr id="534" name="Google Shape;534;p33"/>
          <p:cNvSpPr txBox="1">
            <a:spLocks noGrp="1"/>
          </p:cNvSpPr>
          <p:nvPr>
            <p:ph type="subTitle" idx="6"/>
          </p:nvPr>
        </p:nvSpPr>
        <p:spPr>
          <a:xfrm>
            <a:off x="1647700" y="2102250"/>
            <a:ext cx="6222000" cy="447600"/>
          </a:xfrm>
          <a:prstGeom prst="rect">
            <a:avLst/>
          </a:prstGeom>
        </p:spPr>
        <p:txBody>
          <a:bodyPr spcFirstLastPara="1" wrap="square" lIns="91425" tIns="91425" rIns="91425" bIns="91425" anchor="b" anchorCtr="0">
            <a:noAutofit/>
          </a:bodyPr>
          <a:lstStyle/>
          <a:p>
            <a:pPr marL="0" lvl="0" indent="0"/>
            <a:r>
              <a:rPr lang="en-US" dirty="0"/>
              <a:t>Choosing the Right Visuals</a:t>
            </a:r>
            <a:endParaRPr dirty="0"/>
          </a:p>
        </p:txBody>
      </p:sp>
      <p:sp>
        <p:nvSpPr>
          <p:cNvPr id="535" name="Google Shape;535;p33"/>
          <p:cNvSpPr txBox="1">
            <a:spLocks noGrp="1"/>
          </p:cNvSpPr>
          <p:nvPr>
            <p:ph type="title" idx="5"/>
          </p:nvPr>
        </p:nvSpPr>
        <p:spPr>
          <a:xfrm>
            <a:off x="787100" y="2226174"/>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36" name="Google Shape;536;p3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p>
            <a:pPr marL="0" lvl="0" indent="0"/>
            <a:r>
              <a:rPr lang="en-US" dirty="0"/>
              <a:t>Creating Effective Visuals</a:t>
            </a:r>
            <a:endParaRPr dirty="0"/>
          </a:p>
        </p:txBody>
      </p:sp>
      <p:sp>
        <p:nvSpPr>
          <p:cNvPr id="537" name="Google Shape;537;p33"/>
          <p:cNvSpPr txBox="1">
            <a:spLocks noGrp="1"/>
          </p:cNvSpPr>
          <p:nvPr>
            <p:ph type="subTitle" idx="15"/>
          </p:nvPr>
        </p:nvSpPr>
        <p:spPr>
          <a:xfrm>
            <a:off x="1647700" y="3975200"/>
            <a:ext cx="6222000" cy="447600"/>
          </a:xfrm>
          <a:prstGeom prst="rect">
            <a:avLst/>
          </a:prstGeom>
        </p:spPr>
        <p:txBody>
          <a:bodyPr spcFirstLastPara="1" wrap="square" lIns="91425" tIns="91425" rIns="91425" bIns="91425" anchor="b" anchorCtr="0">
            <a:noAutofit/>
          </a:bodyPr>
          <a:lstStyle/>
          <a:p>
            <a:pPr marL="0" lvl="0" indent="0"/>
            <a:r>
              <a:rPr lang="en-US" dirty="0"/>
              <a:t>Communicating Insights and Analysis</a:t>
            </a:r>
            <a:endParaRPr dirty="0"/>
          </a:p>
        </p:txBody>
      </p:sp>
      <p:grpSp>
        <p:nvGrpSpPr>
          <p:cNvPr id="538" name="Google Shape;538;p33"/>
          <p:cNvGrpSpPr/>
          <p:nvPr/>
        </p:nvGrpSpPr>
        <p:grpSpPr>
          <a:xfrm>
            <a:off x="8424007" y="739272"/>
            <a:ext cx="1269123" cy="979170"/>
            <a:chOff x="713232" y="1645097"/>
            <a:chExt cx="1269123" cy="979170"/>
          </a:xfrm>
        </p:grpSpPr>
        <p:sp>
          <p:nvSpPr>
            <p:cNvPr id="539" name="Google Shape;539;p33"/>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3"/>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3"/>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3"/>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3"/>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3"/>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3"/>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3"/>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3"/>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33"/>
            <p:cNvGrpSpPr/>
            <p:nvPr/>
          </p:nvGrpSpPr>
          <p:grpSpPr>
            <a:xfrm>
              <a:off x="991282" y="1966652"/>
              <a:ext cx="178234" cy="78199"/>
              <a:chOff x="3931369" y="3641467"/>
              <a:chExt cx="247410" cy="108550"/>
            </a:xfrm>
          </p:grpSpPr>
          <p:sp>
            <p:nvSpPr>
              <p:cNvPr id="549" name="Google Shape;549;p33"/>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3"/>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3"/>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4"/>
            <a:ext cx="3124800" cy="1251977"/>
          </a:xfrm>
          <a:prstGeom prst="rect">
            <a:avLst/>
          </a:prstGeom>
        </p:spPr>
        <p:txBody>
          <a:bodyPr spcFirstLastPara="1" wrap="square" lIns="91425" tIns="91425" rIns="91425" bIns="91425" anchor="t" anchorCtr="0">
            <a:noAutofit/>
          </a:bodyPr>
          <a:lstStyle/>
          <a:p>
            <a:pPr marL="0" indent="0"/>
            <a:r>
              <a:rPr lang="en-US" dirty="0" smtClean="0"/>
              <a:t>How </a:t>
            </a:r>
            <a:r>
              <a:rPr lang="en-US" dirty="0"/>
              <a:t>to think from the perspective of business leaders to analyze data more effectively</a:t>
            </a:r>
          </a:p>
          <a:p>
            <a:pPr marL="0" lvl="0" indent="0" algn="l" rtl="0">
              <a:spcBef>
                <a:spcPts val="0"/>
              </a:spcBef>
              <a:spcAft>
                <a:spcPts val="0"/>
              </a:spcAft>
              <a:buNone/>
            </a:pPr>
            <a:endParaRPr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r>
              <a:rPr lang="en-US" dirty="0"/>
              <a:t>Framing the Business Scenario </a:t>
            </a:r>
            <a:endParaRPr lang="en-US"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buClr>
                <a:schemeClr val="hlink"/>
              </a:buClr>
              <a:buSzPts val="1100"/>
            </a:pPr>
            <a:r>
              <a:rPr lang="en-US" dirty="0"/>
              <a:t>Framing the Business Scenario </a:t>
            </a:r>
            <a:endParaRPr dirty="0"/>
          </a:p>
        </p:txBody>
      </p:sp>
      <p:sp>
        <p:nvSpPr>
          <p:cNvPr id="751" name="Google Shape;751;p40"/>
          <p:cNvSpPr txBox="1">
            <a:spLocks noGrp="1"/>
          </p:cNvSpPr>
          <p:nvPr>
            <p:ph type="subTitle" idx="1"/>
          </p:nvPr>
        </p:nvSpPr>
        <p:spPr>
          <a:xfrm>
            <a:off x="719999" y="1657325"/>
            <a:ext cx="4515315" cy="1112700"/>
          </a:xfrm>
          <a:prstGeom prst="rect">
            <a:avLst/>
          </a:prstGeom>
        </p:spPr>
        <p:txBody>
          <a:bodyPr spcFirstLastPara="1" wrap="square" lIns="91425" tIns="91425" rIns="91425" bIns="91425" anchor="t" anchorCtr="0">
            <a:noAutofit/>
          </a:bodyPr>
          <a:lstStyle/>
          <a:p>
            <a:pPr marL="0" lvl="0" indent="0">
              <a:buClr>
                <a:schemeClr val="hlink"/>
              </a:buClr>
              <a:buSzPts val="1100"/>
            </a:pPr>
            <a:r>
              <a:rPr lang="en-US" dirty="0"/>
              <a:t>To prepare for your meeting, you need to draft questions that you think will be important and relevant to the CEO and CMO. This preparation will be your guide as you develop your presentation.</a:t>
            </a:r>
            <a:endParaRPr dirty="0"/>
          </a:p>
        </p:txBody>
      </p:sp>
      <p:sp>
        <p:nvSpPr>
          <p:cNvPr id="752" name="Google Shape;752;p40"/>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p>
            <a:pPr marL="0" indent="0"/>
            <a:r>
              <a:rPr lang="en-US" b="1" dirty="0" smtClean="0"/>
              <a:t>What I learned</a:t>
            </a:r>
            <a:endParaRPr lang="en-US" b="1" dirty="0"/>
          </a:p>
        </p:txBody>
      </p:sp>
      <p:sp>
        <p:nvSpPr>
          <p:cNvPr id="753" name="Google Shape;753;p40"/>
          <p:cNvSpPr txBox="1">
            <a:spLocks noGrp="1"/>
          </p:cNvSpPr>
          <p:nvPr>
            <p:ph type="subTitle" idx="3"/>
          </p:nvPr>
        </p:nvSpPr>
        <p:spPr>
          <a:xfrm>
            <a:off x="720000" y="3326625"/>
            <a:ext cx="4515314" cy="1112700"/>
          </a:xfrm>
          <a:prstGeom prst="rect">
            <a:avLst/>
          </a:prstGeom>
        </p:spPr>
        <p:txBody>
          <a:bodyPr spcFirstLastPara="1" wrap="square" lIns="91425" tIns="91425" rIns="91425" bIns="91425" anchor="t" anchorCtr="0">
            <a:noAutofit/>
          </a:bodyPr>
          <a:lstStyle/>
          <a:p>
            <a:r>
              <a:rPr lang="en-US" dirty="0"/>
              <a:t>Write questions that you think will be important and relevant to the CEO and CMO</a:t>
            </a:r>
          </a:p>
        </p:txBody>
      </p:sp>
      <p:sp>
        <p:nvSpPr>
          <p:cNvPr id="754" name="Google Shape;754;p40"/>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p>
            <a:pPr marL="0" indent="0"/>
            <a:r>
              <a:rPr lang="en-US" b="1" dirty="0"/>
              <a:t>What </a:t>
            </a:r>
            <a:r>
              <a:rPr lang="en-US" b="1" dirty="0" smtClean="0"/>
              <a:t>I did</a:t>
            </a:r>
            <a:endParaRPr lang="en-US" b="1"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4"/>
            <a:ext cx="3124800" cy="1032769"/>
          </a:xfrm>
          <a:prstGeom prst="rect">
            <a:avLst/>
          </a:prstGeom>
        </p:spPr>
        <p:txBody>
          <a:bodyPr spcFirstLastPara="1" wrap="square" lIns="91425" tIns="91425" rIns="91425" bIns="91425" anchor="t" anchorCtr="0">
            <a:noAutofit/>
          </a:bodyPr>
          <a:lstStyle/>
          <a:p>
            <a:r>
              <a:rPr lang="en-US" dirty="0"/>
              <a:t>How to choose visuals to communicate information effectively</a:t>
            </a:r>
            <a:endParaRPr lang="en-US"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r>
              <a:rPr lang="en-US" dirty="0"/>
              <a:t>Choosing the Right Visuals</a:t>
            </a:r>
            <a:endParaRPr lang="en-US"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652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buClr>
                <a:schemeClr val="hlink"/>
              </a:buClr>
              <a:buSzPts val="1100"/>
            </a:pPr>
            <a:r>
              <a:rPr lang="en-US" dirty="0"/>
              <a:t>Framing the Business Scenario </a:t>
            </a:r>
            <a:endParaRPr dirty="0"/>
          </a:p>
        </p:txBody>
      </p:sp>
      <p:sp>
        <p:nvSpPr>
          <p:cNvPr id="751" name="Google Shape;751;p40"/>
          <p:cNvSpPr txBox="1">
            <a:spLocks noGrp="1"/>
          </p:cNvSpPr>
          <p:nvPr>
            <p:ph type="subTitle" idx="1"/>
          </p:nvPr>
        </p:nvSpPr>
        <p:spPr>
          <a:xfrm>
            <a:off x="719999" y="1657325"/>
            <a:ext cx="4515315" cy="1112700"/>
          </a:xfrm>
          <a:prstGeom prst="rect">
            <a:avLst/>
          </a:prstGeom>
        </p:spPr>
        <p:txBody>
          <a:bodyPr spcFirstLastPara="1" wrap="square" lIns="91425" tIns="91425" rIns="91425" bIns="91425" anchor="t" anchorCtr="0">
            <a:noAutofit/>
          </a:bodyPr>
          <a:lstStyle/>
          <a:p>
            <a:pPr marL="0" indent="0">
              <a:buClr>
                <a:schemeClr val="hlink"/>
              </a:buClr>
              <a:buSzPts val="1100"/>
            </a:pPr>
            <a:r>
              <a:rPr lang="en-US" dirty="0"/>
              <a:t>How to choose visuals to communicate information </a:t>
            </a:r>
            <a:r>
              <a:rPr lang="en-US" dirty="0" smtClean="0"/>
              <a:t>effectively</a:t>
            </a:r>
            <a:r>
              <a:rPr lang="en-US" dirty="0"/>
              <a:t>.</a:t>
            </a:r>
            <a:endParaRPr lang="en-US" dirty="0"/>
          </a:p>
        </p:txBody>
      </p:sp>
      <p:sp>
        <p:nvSpPr>
          <p:cNvPr id="752" name="Google Shape;752;p40"/>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p>
            <a:pPr marL="0" indent="0"/>
            <a:r>
              <a:rPr lang="en-US" b="1" dirty="0"/>
              <a:t>What I learned</a:t>
            </a:r>
            <a:endParaRPr lang="en-US" b="1" dirty="0"/>
          </a:p>
        </p:txBody>
      </p:sp>
      <p:sp>
        <p:nvSpPr>
          <p:cNvPr id="753" name="Google Shape;753;p40"/>
          <p:cNvSpPr txBox="1">
            <a:spLocks noGrp="1"/>
          </p:cNvSpPr>
          <p:nvPr>
            <p:ph type="subTitle" idx="3"/>
          </p:nvPr>
        </p:nvSpPr>
        <p:spPr>
          <a:xfrm>
            <a:off x="720000" y="3326625"/>
            <a:ext cx="4515314" cy="1112700"/>
          </a:xfrm>
          <a:prstGeom prst="rect">
            <a:avLst/>
          </a:prstGeom>
        </p:spPr>
        <p:txBody>
          <a:bodyPr spcFirstLastPara="1" wrap="square" lIns="91425" tIns="91425" rIns="91425" bIns="91425" anchor="t" anchorCtr="0">
            <a:noAutofit/>
          </a:bodyPr>
          <a:lstStyle/>
          <a:p>
            <a:r>
              <a:rPr lang="en-US" dirty="0"/>
              <a:t>Identify the visual which would explain the data and insights in the simplest possible manner</a:t>
            </a:r>
          </a:p>
        </p:txBody>
      </p:sp>
      <p:sp>
        <p:nvSpPr>
          <p:cNvPr id="754" name="Google Shape;754;p40"/>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p>
            <a:pPr marL="0" indent="0"/>
            <a:r>
              <a:rPr lang="en-US" b="1" dirty="0"/>
              <a:t>What I did</a:t>
            </a:r>
            <a:endParaRPr lang="en-US" b="1"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15742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4"/>
            <a:ext cx="3124800" cy="1251977"/>
          </a:xfrm>
          <a:prstGeom prst="rect">
            <a:avLst/>
          </a:prstGeom>
        </p:spPr>
        <p:txBody>
          <a:bodyPr spcFirstLastPara="1" wrap="square" lIns="91425" tIns="91425" rIns="91425" bIns="91425" anchor="t" anchorCtr="0">
            <a:noAutofit/>
          </a:bodyPr>
          <a:lstStyle/>
          <a:p>
            <a:r>
              <a:rPr lang="en-US" dirty="0"/>
              <a:t>How to visualize data analysis to help executives with effective decision making</a:t>
            </a:r>
            <a:endParaRPr lang="en-US" dirty="0"/>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marL="0" lvl="0" indent="0"/>
            <a:r>
              <a:rPr lang="en-US" dirty="0"/>
              <a:t>Creating Effective Visuals</a:t>
            </a:r>
            <a:endParaRPr lang="en-US" dirty="0"/>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9086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buClr>
                <a:schemeClr val="hlink"/>
              </a:buClr>
              <a:buSzPts val="1100"/>
            </a:pPr>
            <a:r>
              <a:rPr lang="en-US" dirty="0"/>
              <a:t>Framing the Business Scenario </a:t>
            </a:r>
            <a:endParaRPr dirty="0"/>
          </a:p>
        </p:txBody>
      </p:sp>
      <p:sp>
        <p:nvSpPr>
          <p:cNvPr id="751" name="Google Shape;751;p40"/>
          <p:cNvSpPr txBox="1">
            <a:spLocks noGrp="1"/>
          </p:cNvSpPr>
          <p:nvPr>
            <p:ph type="subTitle" idx="1"/>
          </p:nvPr>
        </p:nvSpPr>
        <p:spPr>
          <a:xfrm>
            <a:off x="719999" y="1657325"/>
            <a:ext cx="4515315" cy="1112700"/>
          </a:xfrm>
          <a:prstGeom prst="rect">
            <a:avLst/>
          </a:prstGeom>
        </p:spPr>
        <p:txBody>
          <a:bodyPr spcFirstLastPara="1" wrap="square" lIns="91425" tIns="91425" rIns="91425" bIns="91425" anchor="t" anchorCtr="0">
            <a:noAutofit/>
          </a:bodyPr>
          <a:lstStyle/>
          <a:p>
            <a:r>
              <a:rPr lang="en-US" dirty="0"/>
              <a:t>How to visualize data analysis to help executives with effective decision making</a:t>
            </a:r>
          </a:p>
          <a:p>
            <a:r>
              <a:rPr lang="en-US" dirty="0"/>
              <a:t>How to use Tableau or </a:t>
            </a:r>
            <a:r>
              <a:rPr lang="en-US" dirty="0" err="1"/>
              <a:t>PowerBI</a:t>
            </a:r>
            <a:r>
              <a:rPr lang="en-US" dirty="0"/>
              <a:t> </a:t>
            </a:r>
            <a:r>
              <a:rPr lang="en-US" dirty="0" err="1"/>
              <a:t>softwares</a:t>
            </a:r>
            <a:endParaRPr lang="en-US" dirty="0"/>
          </a:p>
        </p:txBody>
      </p:sp>
      <p:sp>
        <p:nvSpPr>
          <p:cNvPr id="752" name="Google Shape;752;p40"/>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p>
            <a:pPr marL="0" indent="0"/>
            <a:r>
              <a:rPr lang="en-US" b="1" dirty="0"/>
              <a:t>What I learned</a:t>
            </a:r>
            <a:endParaRPr lang="en-US" b="1" dirty="0"/>
          </a:p>
        </p:txBody>
      </p:sp>
      <p:sp>
        <p:nvSpPr>
          <p:cNvPr id="753" name="Google Shape;753;p40"/>
          <p:cNvSpPr txBox="1">
            <a:spLocks noGrp="1"/>
          </p:cNvSpPr>
          <p:nvPr>
            <p:ph type="subTitle" idx="3"/>
          </p:nvPr>
        </p:nvSpPr>
        <p:spPr>
          <a:xfrm>
            <a:off x="720000" y="3326625"/>
            <a:ext cx="4515314" cy="1112700"/>
          </a:xfrm>
          <a:prstGeom prst="rect">
            <a:avLst/>
          </a:prstGeom>
        </p:spPr>
        <p:txBody>
          <a:bodyPr spcFirstLastPara="1" wrap="square" lIns="91425" tIns="91425" rIns="91425" bIns="91425" anchor="t" anchorCtr="0">
            <a:noAutofit/>
          </a:bodyPr>
          <a:lstStyle/>
          <a:p>
            <a:r>
              <a:rPr lang="en-US" dirty="0"/>
              <a:t>Create the visuals around the questions the CEO and CMO requested</a:t>
            </a:r>
          </a:p>
        </p:txBody>
      </p:sp>
      <p:sp>
        <p:nvSpPr>
          <p:cNvPr id="754" name="Google Shape;754;p40"/>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p>
            <a:pPr marL="0" indent="0"/>
            <a:r>
              <a:rPr lang="en-US" b="1" dirty="0"/>
              <a:t>What I did</a:t>
            </a:r>
            <a:endParaRPr lang="en-US" b="1" dirty="0"/>
          </a:p>
        </p:txBody>
      </p:sp>
      <p:grpSp>
        <p:nvGrpSpPr>
          <p:cNvPr id="755" name="Google Shape;755;p40"/>
          <p:cNvGrpSpPr/>
          <p:nvPr/>
        </p:nvGrpSpPr>
        <p:grpSpPr>
          <a:xfrm>
            <a:off x="5277825" y="1463385"/>
            <a:ext cx="1669187" cy="1112825"/>
            <a:chOff x="5491417" y="588600"/>
            <a:chExt cx="1098728" cy="732459"/>
          </a:xfrm>
        </p:grpSpPr>
        <p:sp>
          <p:nvSpPr>
            <p:cNvPr id="756" name="Google Shape;756;p4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4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4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4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4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4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4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4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4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4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4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4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4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4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4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4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4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4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4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4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4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4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4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4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4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4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4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4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4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4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4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4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4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4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4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4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4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40"/>
          <p:cNvGrpSpPr/>
          <p:nvPr/>
        </p:nvGrpSpPr>
        <p:grpSpPr>
          <a:xfrm>
            <a:off x="6598067" y="2890080"/>
            <a:ext cx="1391332" cy="1391207"/>
            <a:chOff x="4246593" y="503852"/>
            <a:chExt cx="902056" cy="901976"/>
          </a:xfrm>
        </p:grpSpPr>
        <p:grpSp>
          <p:nvGrpSpPr>
            <p:cNvPr id="794" name="Google Shape;794;p40"/>
            <p:cNvGrpSpPr/>
            <p:nvPr/>
          </p:nvGrpSpPr>
          <p:grpSpPr>
            <a:xfrm>
              <a:off x="4246593" y="503900"/>
              <a:ext cx="901831" cy="901928"/>
              <a:chOff x="5998919" y="3270921"/>
              <a:chExt cx="1426046" cy="1426198"/>
            </a:xfrm>
          </p:grpSpPr>
          <p:sp>
            <p:nvSpPr>
              <p:cNvPr id="795" name="Google Shape;795;p4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4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7" name="Google Shape;797;p4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4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9" name="Google Shape;799;p40"/>
            <p:cNvGrpSpPr/>
            <p:nvPr/>
          </p:nvGrpSpPr>
          <p:grpSpPr>
            <a:xfrm>
              <a:off x="4246593" y="503852"/>
              <a:ext cx="901928" cy="901976"/>
              <a:chOff x="5998919" y="3270845"/>
              <a:chExt cx="1426198" cy="1426274"/>
            </a:xfrm>
          </p:grpSpPr>
          <p:sp>
            <p:nvSpPr>
              <p:cNvPr id="800" name="Google Shape;800;p4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4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4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629367363"/>
      </p:ext>
    </p:extLst>
  </p:cSld>
  <p:clrMapOvr>
    <a:masterClrMapping/>
  </p:clrMapOvr>
</p:sld>
</file>

<file path=ppt/theme/theme1.xml><?xml version="1.0" encoding="utf-8"?>
<a:theme xmlns:a="http://schemas.openxmlformats.org/drawingml/2006/main"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455</Words>
  <Application>Microsoft Office PowerPoint</Application>
  <PresentationFormat>On-screen Show (16:9)</PresentationFormat>
  <Paragraphs>57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DM Sans</vt:lpstr>
      <vt:lpstr>Bebas Neue</vt:lpstr>
      <vt:lpstr>Inter</vt:lpstr>
      <vt:lpstr>Arial</vt:lpstr>
      <vt:lpstr>Passion One</vt:lpstr>
      <vt:lpstr>Calibri</vt:lpstr>
      <vt:lpstr>Data Analysis and Statistics - 4th grade by Slidesgo</vt:lpstr>
      <vt:lpstr>Data Visualization: Empowering Business with Effective Insights</vt:lpstr>
      <vt:lpstr>Introduction</vt:lpstr>
      <vt:lpstr>What will we learn in this internship simulation?</vt:lpstr>
      <vt:lpstr>Framing the Business Scenario </vt:lpstr>
      <vt:lpstr>Framing the Business Scenario </vt:lpstr>
      <vt:lpstr>Choosing the Right Visuals</vt:lpstr>
      <vt:lpstr>Framing the Business Scenario </vt:lpstr>
      <vt:lpstr>Creating Effective Visuals</vt:lpstr>
      <vt:lpstr>Framing the Business Scenario </vt:lpstr>
      <vt:lpstr>Communicating Insights and Analysis</vt:lpstr>
      <vt:lpstr>Framing the Business Scenario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Empowering Business with Effective Insights</dc:title>
  <cp:lastModifiedBy>Pankaj Tile</cp:lastModifiedBy>
  <cp:revision>8</cp:revision>
  <dcterms:modified xsi:type="dcterms:W3CDTF">2024-03-27T16:30:46Z</dcterms:modified>
</cp:coreProperties>
</file>