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7"/>
  </p:notesMasterIdLst>
  <p:sldIdLst>
    <p:sldId id="256" r:id="rId2"/>
    <p:sldId id="258" r:id="rId3"/>
    <p:sldId id="259" r:id="rId4"/>
    <p:sldId id="260" r:id="rId5"/>
    <p:sldId id="261" r:id="rId6"/>
    <p:sldId id="262" r:id="rId7"/>
    <p:sldId id="263" r:id="rId8"/>
    <p:sldId id="264"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634" y="-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6F08D3-62EB-4F19-832E-EF27E6A2DF6F}" type="datetimeFigureOut">
              <a:rPr lang="en-IN" smtClean="0"/>
              <a:t>05-09-2024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AE64F-E025-4B64-92C0-E569F3F26C9D}" type="slidenum">
              <a:rPr lang="en-IN" smtClean="0"/>
              <a:t>‹#›</a:t>
            </a:fld>
            <a:endParaRPr lang="en-IN"/>
          </a:p>
        </p:txBody>
      </p:sp>
    </p:spTree>
    <p:extLst>
      <p:ext uri="{BB962C8B-B14F-4D97-AF65-F5344CB8AC3E}">
        <p14:creationId xmlns:p14="http://schemas.microsoft.com/office/powerpoint/2010/main" val="1458628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E4AE64F-E025-4B64-92C0-E569F3F26C9D}" type="slidenum">
              <a:rPr lang="en-IN" smtClean="0"/>
              <a:t>1</a:t>
            </a:fld>
            <a:endParaRPr lang="en-IN"/>
          </a:p>
        </p:txBody>
      </p:sp>
    </p:spTree>
    <p:extLst>
      <p:ext uri="{BB962C8B-B14F-4D97-AF65-F5344CB8AC3E}">
        <p14:creationId xmlns:p14="http://schemas.microsoft.com/office/powerpoint/2010/main" val="13449096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FE054B-79A2-4AF4-975D-646F03FAA20F}"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18467A-F289-45AF-86DA-1DEF8EC7B4A9}" type="slidenum">
              <a:rPr lang="en-IN" smtClean="0"/>
              <a:t>‹#›</a:t>
            </a:fld>
            <a:endParaRPr lang="en-IN"/>
          </a:p>
        </p:txBody>
      </p:sp>
    </p:spTree>
    <p:extLst>
      <p:ext uri="{BB962C8B-B14F-4D97-AF65-F5344CB8AC3E}">
        <p14:creationId xmlns:p14="http://schemas.microsoft.com/office/powerpoint/2010/main" val="3287530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E054B-79A2-4AF4-975D-646F03FAA20F}" type="datetimeFigureOut">
              <a:rPr lang="en-IN" smtClean="0"/>
              <a:t>05-09-2024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18467A-F289-45AF-86DA-1DEF8EC7B4A9}" type="slidenum">
              <a:rPr lang="en-IN" smtClean="0"/>
              <a:t>‹#›</a:t>
            </a:fld>
            <a:endParaRPr lang="en-IN"/>
          </a:p>
        </p:txBody>
      </p:sp>
    </p:spTree>
    <p:extLst>
      <p:ext uri="{BB962C8B-B14F-4D97-AF65-F5344CB8AC3E}">
        <p14:creationId xmlns:p14="http://schemas.microsoft.com/office/powerpoint/2010/main" val="1423718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E054B-79A2-4AF4-975D-646F03FAA20F}" type="datetimeFigureOut">
              <a:rPr lang="en-IN" smtClean="0"/>
              <a:t>05-09-2024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18467A-F289-45AF-86DA-1DEF8EC7B4A9}" type="slidenum">
              <a:rPr lang="en-IN" smtClean="0"/>
              <a:t>‹#›</a:t>
            </a:fld>
            <a:endParaRPr lang="en-IN"/>
          </a:p>
        </p:txBody>
      </p:sp>
    </p:spTree>
    <p:extLst>
      <p:ext uri="{BB962C8B-B14F-4D97-AF65-F5344CB8AC3E}">
        <p14:creationId xmlns:p14="http://schemas.microsoft.com/office/powerpoint/2010/main" val="4082244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E054B-79A2-4AF4-975D-646F03FAA20F}" type="datetimeFigureOut">
              <a:rPr lang="en-IN" smtClean="0"/>
              <a:t>05-09-2024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18467A-F289-45AF-86DA-1DEF8EC7B4A9}"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06452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E054B-79A2-4AF4-975D-646F03FAA20F}" type="datetimeFigureOut">
              <a:rPr lang="en-IN" smtClean="0"/>
              <a:t>05-09-2024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18467A-F289-45AF-86DA-1DEF8EC7B4A9}" type="slidenum">
              <a:rPr lang="en-IN" smtClean="0"/>
              <a:t>‹#›</a:t>
            </a:fld>
            <a:endParaRPr lang="en-IN"/>
          </a:p>
        </p:txBody>
      </p:sp>
    </p:spTree>
    <p:extLst>
      <p:ext uri="{BB962C8B-B14F-4D97-AF65-F5344CB8AC3E}">
        <p14:creationId xmlns:p14="http://schemas.microsoft.com/office/powerpoint/2010/main" val="3375647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FE054B-79A2-4AF4-975D-646F03FAA20F}" type="datetimeFigureOut">
              <a:rPr lang="en-IN" smtClean="0"/>
              <a:t>05-09-2024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18467A-F289-45AF-86DA-1DEF8EC7B4A9}" type="slidenum">
              <a:rPr lang="en-IN" smtClean="0"/>
              <a:t>‹#›</a:t>
            </a:fld>
            <a:endParaRPr lang="en-IN"/>
          </a:p>
        </p:txBody>
      </p:sp>
    </p:spTree>
    <p:extLst>
      <p:ext uri="{BB962C8B-B14F-4D97-AF65-F5344CB8AC3E}">
        <p14:creationId xmlns:p14="http://schemas.microsoft.com/office/powerpoint/2010/main" val="582725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FE054B-79A2-4AF4-975D-646F03FAA20F}" type="datetimeFigureOut">
              <a:rPr lang="en-IN" smtClean="0"/>
              <a:t>05-09-2024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18467A-F289-45AF-86DA-1DEF8EC7B4A9}" type="slidenum">
              <a:rPr lang="en-IN" smtClean="0"/>
              <a:t>‹#›</a:t>
            </a:fld>
            <a:endParaRPr lang="en-IN"/>
          </a:p>
        </p:txBody>
      </p:sp>
    </p:spTree>
    <p:extLst>
      <p:ext uri="{BB962C8B-B14F-4D97-AF65-F5344CB8AC3E}">
        <p14:creationId xmlns:p14="http://schemas.microsoft.com/office/powerpoint/2010/main" val="2458302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E054B-79A2-4AF4-975D-646F03FAA20F}"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18467A-F289-45AF-86DA-1DEF8EC7B4A9}" type="slidenum">
              <a:rPr lang="en-IN" smtClean="0"/>
              <a:t>‹#›</a:t>
            </a:fld>
            <a:endParaRPr lang="en-IN"/>
          </a:p>
        </p:txBody>
      </p:sp>
    </p:spTree>
    <p:extLst>
      <p:ext uri="{BB962C8B-B14F-4D97-AF65-F5344CB8AC3E}">
        <p14:creationId xmlns:p14="http://schemas.microsoft.com/office/powerpoint/2010/main" val="2430812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E054B-79A2-4AF4-975D-646F03FAA20F}"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18467A-F289-45AF-86DA-1DEF8EC7B4A9}" type="slidenum">
              <a:rPr lang="en-IN" smtClean="0"/>
              <a:t>‹#›</a:t>
            </a:fld>
            <a:endParaRPr lang="en-IN"/>
          </a:p>
        </p:txBody>
      </p:sp>
    </p:spTree>
    <p:extLst>
      <p:ext uri="{BB962C8B-B14F-4D97-AF65-F5344CB8AC3E}">
        <p14:creationId xmlns:p14="http://schemas.microsoft.com/office/powerpoint/2010/main" val="3506723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1FE054B-79A2-4AF4-975D-646F03FAA20F}"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18467A-F289-45AF-86DA-1DEF8EC7B4A9}" type="slidenum">
              <a:rPr lang="en-IN" smtClean="0"/>
              <a:t>‹#›</a:t>
            </a:fld>
            <a:endParaRPr lang="en-IN"/>
          </a:p>
        </p:txBody>
      </p:sp>
    </p:spTree>
    <p:extLst>
      <p:ext uri="{BB962C8B-B14F-4D97-AF65-F5344CB8AC3E}">
        <p14:creationId xmlns:p14="http://schemas.microsoft.com/office/powerpoint/2010/main" val="1700715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E054B-79A2-4AF4-975D-646F03FAA20F}"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18467A-F289-45AF-86DA-1DEF8EC7B4A9}" type="slidenum">
              <a:rPr lang="en-IN" smtClean="0"/>
              <a:t>‹#›</a:t>
            </a:fld>
            <a:endParaRPr lang="en-IN"/>
          </a:p>
        </p:txBody>
      </p:sp>
    </p:spTree>
    <p:extLst>
      <p:ext uri="{BB962C8B-B14F-4D97-AF65-F5344CB8AC3E}">
        <p14:creationId xmlns:p14="http://schemas.microsoft.com/office/powerpoint/2010/main" val="751588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FE054B-79A2-4AF4-975D-646F03FAA20F}"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18467A-F289-45AF-86DA-1DEF8EC7B4A9}" type="slidenum">
              <a:rPr lang="en-IN" smtClean="0"/>
              <a:t>‹#›</a:t>
            </a:fld>
            <a:endParaRPr lang="en-IN"/>
          </a:p>
        </p:txBody>
      </p:sp>
    </p:spTree>
    <p:extLst>
      <p:ext uri="{BB962C8B-B14F-4D97-AF65-F5344CB8AC3E}">
        <p14:creationId xmlns:p14="http://schemas.microsoft.com/office/powerpoint/2010/main" val="2016375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FE054B-79A2-4AF4-975D-646F03FAA20F}" type="datetimeFigureOut">
              <a:rPr lang="en-IN" smtClean="0"/>
              <a:t>05-09-2024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18467A-F289-45AF-86DA-1DEF8EC7B4A9}" type="slidenum">
              <a:rPr lang="en-IN" smtClean="0"/>
              <a:t>‹#›</a:t>
            </a:fld>
            <a:endParaRPr lang="en-IN"/>
          </a:p>
        </p:txBody>
      </p:sp>
    </p:spTree>
    <p:extLst>
      <p:ext uri="{BB962C8B-B14F-4D97-AF65-F5344CB8AC3E}">
        <p14:creationId xmlns:p14="http://schemas.microsoft.com/office/powerpoint/2010/main" val="2551543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FE054B-79A2-4AF4-975D-646F03FAA20F}" type="datetimeFigureOut">
              <a:rPr lang="en-IN" smtClean="0"/>
              <a:t>05-09-2024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18467A-F289-45AF-86DA-1DEF8EC7B4A9}" type="slidenum">
              <a:rPr lang="en-IN" smtClean="0"/>
              <a:t>‹#›</a:t>
            </a:fld>
            <a:endParaRPr lang="en-IN"/>
          </a:p>
        </p:txBody>
      </p:sp>
    </p:spTree>
    <p:extLst>
      <p:ext uri="{BB962C8B-B14F-4D97-AF65-F5344CB8AC3E}">
        <p14:creationId xmlns:p14="http://schemas.microsoft.com/office/powerpoint/2010/main" val="1156189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FE054B-79A2-4AF4-975D-646F03FAA20F}" type="datetimeFigureOut">
              <a:rPr lang="en-IN" smtClean="0"/>
              <a:t>05-09-2024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18467A-F289-45AF-86DA-1DEF8EC7B4A9}" type="slidenum">
              <a:rPr lang="en-IN" smtClean="0"/>
              <a:t>‹#›</a:t>
            </a:fld>
            <a:endParaRPr lang="en-IN"/>
          </a:p>
        </p:txBody>
      </p:sp>
    </p:spTree>
    <p:extLst>
      <p:ext uri="{BB962C8B-B14F-4D97-AF65-F5344CB8AC3E}">
        <p14:creationId xmlns:p14="http://schemas.microsoft.com/office/powerpoint/2010/main" val="855949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1FE054B-79A2-4AF4-975D-646F03FAA20F}" type="datetimeFigureOut">
              <a:rPr lang="en-IN" smtClean="0"/>
              <a:t>05-09-2024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18467A-F289-45AF-86DA-1DEF8EC7B4A9}" type="slidenum">
              <a:rPr lang="en-IN" smtClean="0"/>
              <a:t>‹#›</a:t>
            </a:fld>
            <a:endParaRPr lang="en-IN"/>
          </a:p>
        </p:txBody>
      </p:sp>
    </p:spTree>
    <p:extLst>
      <p:ext uri="{BB962C8B-B14F-4D97-AF65-F5344CB8AC3E}">
        <p14:creationId xmlns:p14="http://schemas.microsoft.com/office/powerpoint/2010/main" val="2207414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E054B-79A2-4AF4-975D-646F03FAA20F}" type="datetimeFigureOut">
              <a:rPr lang="en-IN" smtClean="0"/>
              <a:t>05-09-2024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18467A-F289-45AF-86DA-1DEF8EC7B4A9}" type="slidenum">
              <a:rPr lang="en-IN" smtClean="0"/>
              <a:t>‹#›</a:t>
            </a:fld>
            <a:endParaRPr lang="en-IN"/>
          </a:p>
        </p:txBody>
      </p:sp>
    </p:spTree>
    <p:extLst>
      <p:ext uri="{BB962C8B-B14F-4D97-AF65-F5344CB8AC3E}">
        <p14:creationId xmlns:p14="http://schemas.microsoft.com/office/powerpoint/2010/main" val="3944103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E054B-79A2-4AF4-975D-646F03FAA20F}" type="datetimeFigureOut">
              <a:rPr lang="en-IN" smtClean="0"/>
              <a:t>05-09-2024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18467A-F289-45AF-86DA-1DEF8EC7B4A9}" type="slidenum">
              <a:rPr lang="en-IN" smtClean="0"/>
              <a:t>‹#›</a:t>
            </a:fld>
            <a:endParaRPr lang="en-IN"/>
          </a:p>
        </p:txBody>
      </p:sp>
    </p:spTree>
    <p:extLst>
      <p:ext uri="{BB962C8B-B14F-4D97-AF65-F5344CB8AC3E}">
        <p14:creationId xmlns:p14="http://schemas.microsoft.com/office/powerpoint/2010/main" val="3048243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1FE054B-79A2-4AF4-975D-646F03FAA20F}" type="datetimeFigureOut">
              <a:rPr lang="en-IN" smtClean="0"/>
              <a:t>05-09-2024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118467A-F289-45AF-86DA-1DEF8EC7B4A9}" type="slidenum">
              <a:rPr lang="en-IN" smtClean="0"/>
              <a:t>‹#›</a:t>
            </a:fld>
            <a:endParaRPr lang="en-IN"/>
          </a:p>
        </p:txBody>
      </p:sp>
    </p:spTree>
    <p:extLst>
      <p:ext uri="{BB962C8B-B14F-4D97-AF65-F5344CB8AC3E}">
        <p14:creationId xmlns:p14="http://schemas.microsoft.com/office/powerpoint/2010/main" val="53077814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410D-F5F4-CA4E-A640-7D80B2FE1F29}"/>
              </a:ext>
            </a:extLst>
          </p:cNvPr>
          <p:cNvSpPr>
            <a:spLocks noGrp="1"/>
          </p:cNvSpPr>
          <p:nvPr>
            <p:ph type="ctrTitle"/>
          </p:nvPr>
        </p:nvSpPr>
        <p:spPr>
          <a:xfrm>
            <a:off x="152400" y="1594311"/>
            <a:ext cx="11887200" cy="2387600"/>
          </a:xfrm>
        </p:spPr>
        <p:txBody>
          <a:bodyPr>
            <a:noAutofit/>
          </a:bodyPr>
          <a:lstStyle/>
          <a:p>
            <a:pPr algn="ctr"/>
            <a:r>
              <a:rPr lang="en-US" sz="4400" b="1" u="sng" dirty="0">
                <a:latin typeface="Arial" panose="020B0604020202020204" pitchFamily="34" charset="0"/>
                <a:cs typeface="Arial" panose="020B0604020202020204" pitchFamily="34" charset="0"/>
              </a:rPr>
              <a:t>Comparative Analysis of Depreciation Methods: Straight-Line vs. Diminishing Balance</a:t>
            </a:r>
            <a:endParaRPr lang="en-IN" sz="4400" b="1" u="sng"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C9983030-BBA2-2D27-DEA5-92A060BD7101}"/>
              </a:ext>
            </a:extLst>
          </p:cNvPr>
          <p:cNvSpPr txBox="1">
            <a:spLocks/>
          </p:cNvSpPr>
          <p:nvPr/>
        </p:nvSpPr>
        <p:spPr>
          <a:xfrm>
            <a:off x="5255343" y="6174811"/>
            <a:ext cx="9144000" cy="6831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latin typeface="Arial" panose="020B0604020202020204" pitchFamily="34" charset="0"/>
                <a:cs typeface="Arial" panose="020B0604020202020204" pitchFamily="34" charset="0"/>
              </a:rPr>
              <a:t>Courtesy By – Pankaj Singh</a:t>
            </a:r>
            <a:endParaRPr lang="en-IN"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9386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66F25-9FE1-7AA2-ED70-4FEA392176C1}"/>
              </a:ext>
            </a:extLst>
          </p:cNvPr>
          <p:cNvSpPr>
            <a:spLocks noGrp="1"/>
          </p:cNvSpPr>
          <p:nvPr>
            <p:ph idx="1"/>
          </p:nvPr>
        </p:nvSpPr>
        <p:spPr>
          <a:xfrm>
            <a:off x="1451579" y="1553497"/>
            <a:ext cx="9603275" cy="4522838"/>
          </a:xfrm>
        </p:spPr>
        <p:txBody>
          <a:bodyPr>
            <a:normAutofit/>
          </a:bodyPr>
          <a:lstStyle/>
          <a:p>
            <a:pPr marL="0" indent="0">
              <a:buNone/>
            </a:pPr>
            <a:r>
              <a:rPr lang="en-US" sz="1600" b="1" cap="none" dirty="0">
                <a:latin typeface="Arial" panose="020B0604020202020204" pitchFamily="34" charset="0"/>
                <a:cs typeface="Arial" panose="020B0604020202020204" pitchFamily="34" charset="0"/>
              </a:rPr>
              <a:t>Calculation Formula: </a:t>
            </a:r>
          </a:p>
          <a:p>
            <a:pPr marL="0" indent="0">
              <a:buNone/>
            </a:pPr>
            <a:r>
              <a:rPr lang="en-US" sz="1600" cap="none" dirty="0">
                <a:latin typeface="Arial" panose="020B0604020202020204" pitchFamily="34" charset="0"/>
                <a:cs typeface="Arial" panose="020B0604020202020204" pitchFamily="34" charset="0"/>
              </a:rPr>
              <a:t>Depreciation per year = Book Value at Beginning of Year * Depreciation Rate. </a:t>
            </a:r>
          </a:p>
          <a:p>
            <a:pPr marL="0" indent="0">
              <a:buNone/>
            </a:pPr>
            <a:r>
              <a:rPr lang="en-US" sz="1600" b="1" cap="none" dirty="0">
                <a:latin typeface="Arial" panose="020B0604020202020204" pitchFamily="34" charset="0"/>
                <a:cs typeface="Arial" panose="020B0604020202020204" pitchFamily="34" charset="0"/>
              </a:rPr>
              <a:t>Example Calculation: </a:t>
            </a:r>
          </a:p>
          <a:p>
            <a:pPr marL="0" indent="0">
              <a:buNone/>
            </a:pPr>
            <a:r>
              <a:rPr lang="en-US" sz="1600" cap="none" dirty="0">
                <a:latin typeface="Arial" panose="020B0604020202020204" pitchFamily="34" charset="0"/>
                <a:cs typeface="Arial" panose="020B0604020202020204" pitchFamily="34" charset="0"/>
              </a:rPr>
              <a:t>Suppose an asset costs $10,000 with a depreciation rate of 20%. The first year's depreciation would be $10,000 * 0.20 = $2,000, and the book value at the end of the first year would be $10,000 - $2,000 = $8,000. The second year's depreciation would be $8,000 * 0.20 = $1,600, and so on. </a:t>
            </a:r>
          </a:p>
          <a:p>
            <a:pPr marL="0" indent="0">
              <a:buNone/>
            </a:pPr>
            <a:r>
              <a:rPr lang="en-US" sz="1600" b="1" cap="none" dirty="0">
                <a:latin typeface="Arial" panose="020B0604020202020204" pitchFamily="34" charset="0"/>
                <a:cs typeface="Arial" panose="020B0604020202020204" pitchFamily="34" charset="0"/>
              </a:rPr>
              <a:t>Depreciation Schedule: </a:t>
            </a:r>
          </a:p>
          <a:p>
            <a:pPr marL="0" indent="0">
              <a:buNone/>
            </a:pPr>
            <a:r>
              <a:rPr lang="en-US" sz="1600" cap="none" dirty="0">
                <a:latin typeface="Arial" panose="020B0604020202020204" pitchFamily="34" charset="0"/>
                <a:cs typeface="Arial" panose="020B0604020202020204" pitchFamily="34" charset="0"/>
              </a:rPr>
              <a:t>A table showing the year-wise depreciation and remaining book value.</a:t>
            </a:r>
          </a:p>
        </p:txBody>
      </p:sp>
      <p:sp>
        <p:nvSpPr>
          <p:cNvPr id="4" name="Content Placeholder 2">
            <a:extLst>
              <a:ext uri="{FF2B5EF4-FFF2-40B4-BE49-F238E27FC236}">
                <a16:creationId xmlns:a16="http://schemas.microsoft.com/office/drawing/2014/main" id="{ECB8B54F-5645-4B6A-2784-A8189EFD672D}"/>
              </a:ext>
            </a:extLst>
          </p:cNvPr>
          <p:cNvSpPr txBox="1">
            <a:spLocks/>
          </p:cNvSpPr>
          <p:nvPr/>
        </p:nvSpPr>
        <p:spPr>
          <a:xfrm>
            <a:off x="1451578" y="668984"/>
            <a:ext cx="9603275" cy="7226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IN" dirty="0"/>
          </a:p>
        </p:txBody>
      </p:sp>
      <p:sp>
        <p:nvSpPr>
          <p:cNvPr id="6" name="TextBox 5">
            <a:extLst>
              <a:ext uri="{FF2B5EF4-FFF2-40B4-BE49-F238E27FC236}">
                <a16:creationId xmlns:a16="http://schemas.microsoft.com/office/drawing/2014/main" id="{054EF265-A849-CDB8-E8C2-706D980EED22}"/>
              </a:ext>
            </a:extLst>
          </p:cNvPr>
          <p:cNvSpPr txBox="1"/>
          <p:nvPr/>
        </p:nvSpPr>
        <p:spPr>
          <a:xfrm>
            <a:off x="1331672" y="668983"/>
            <a:ext cx="9513309" cy="584775"/>
          </a:xfrm>
          <a:prstGeom prst="rect">
            <a:avLst/>
          </a:prstGeom>
          <a:noFill/>
        </p:spPr>
        <p:txBody>
          <a:bodyPr wrap="square">
            <a:spAutoFit/>
          </a:bodyPr>
          <a:lstStyle/>
          <a:p>
            <a:pPr algn="ctr"/>
            <a:r>
              <a:rPr lang="en-IN" sz="3200" b="1" dirty="0">
                <a:latin typeface="Arial" panose="020B0604020202020204" pitchFamily="34" charset="0"/>
                <a:cs typeface="Arial" panose="020B0604020202020204" pitchFamily="34" charset="0"/>
              </a:rPr>
              <a:t>DIMINISHING BALANCE METHOD</a:t>
            </a:r>
          </a:p>
        </p:txBody>
      </p:sp>
    </p:spTree>
    <p:extLst>
      <p:ext uri="{BB962C8B-B14F-4D97-AF65-F5344CB8AC3E}">
        <p14:creationId xmlns:p14="http://schemas.microsoft.com/office/powerpoint/2010/main" val="2613682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CB8B54F-5645-4B6A-2784-A8189EFD672D}"/>
              </a:ext>
            </a:extLst>
          </p:cNvPr>
          <p:cNvSpPr txBox="1">
            <a:spLocks/>
          </p:cNvSpPr>
          <p:nvPr/>
        </p:nvSpPr>
        <p:spPr>
          <a:xfrm>
            <a:off x="1451578" y="668984"/>
            <a:ext cx="9603275" cy="7226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IN" dirty="0"/>
          </a:p>
        </p:txBody>
      </p:sp>
      <p:graphicFrame>
        <p:nvGraphicFramePr>
          <p:cNvPr id="7" name="Content Placeholder 6">
            <a:extLst>
              <a:ext uri="{FF2B5EF4-FFF2-40B4-BE49-F238E27FC236}">
                <a16:creationId xmlns:a16="http://schemas.microsoft.com/office/drawing/2014/main" id="{E773A12A-CD20-F26A-7BD7-8AA28296CF27}"/>
              </a:ext>
            </a:extLst>
          </p:cNvPr>
          <p:cNvGraphicFramePr>
            <a:graphicFrameLocks noGrp="1"/>
          </p:cNvGraphicFramePr>
          <p:nvPr>
            <p:ph idx="1"/>
            <p:extLst>
              <p:ext uri="{D42A27DB-BD31-4B8C-83A1-F6EECF244321}">
                <p14:modId xmlns:p14="http://schemas.microsoft.com/office/powerpoint/2010/main" val="3042710348"/>
              </p:ext>
            </p:extLst>
          </p:nvPr>
        </p:nvGraphicFramePr>
        <p:xfrm>
          <a:off x="570272" y="452283"/>
          <a:ext cx="11080954" cy="5987848"/>
        </p:xfrm>
        <a:graphic>
          <a:graphicData uri="http://schemas.openxmlformats.org/drawingml/2006/table">
            <a:tbl>
              <a:tblPr>
                <a:tableStyleId>{5C22544A-7EE6-4342-B048-85BDC9FD1C3A}</a:tableStyleId>
              </a:tblPr>
              <a:tblGrid>
                <a:gridCol w="1241950">
                  <a:extLst>
                    <a:ext uri="{9D8B030D-6E8A-4147-A177-3AD203B41FA5}">
                      <a16:colId xmlns:a16="http://schemas.microsoft.com/office/drawing/2014/main" val="43025463"/>
                    </a:ext>
                  </a:extLst>
                </a:gridCol>
                <a:gridCol w="7934681">
                  <a:extLst>
                    <a:ext uri="{9D8B030D-6E8A-4147-A177-3AD203B41FA5}">
                      <a16:colId xmlns:a16="http://schemas.microsoft.com/office/drawing/2014/main" val="218792416"/>
                    </a:ext>
                  </a:extLst>
                </a:gridCol>
                <a:gridCol w="1904323">
                  <a:extLst>
                    <a:ext uri="{9D8B030D-6E8A-4147-A177-3AD203B41FA5}">
                      <a16:colId xmlns:a16="http://schemas.microsoft.com/office/drawing/2014/main" val="1380131130"/>
                    </a:ext>
                  </a:extLst>
                </a:gridCol>
              </a:tblGrid>
              <a:tr h="611004">
                <a:tc gridSpan="3">
                  <a:txBody>
                    <a:bodyPr/>
                    <a:lstStyle/>
                    <a:p>
                      <a:pPr algn="ctr" fontAlgn="ctr"/>
                      <a:r>
                        <a:rPr lang="en-IN" sz="2400" b="1" u="none" strike="noStrike" dirty="0">
                          <a:effectLst/>
                          <a:latin typeface="Arial" panose="020B0604020202020204" pitchFamily="34" charset="0"/>
                          <a:cs typeface="Arial" panose="020B0604020202020204" pitchFamily="34" charset="0"/>
                        </a:rPr>
                        <a:t>Depreciation Schedule under the Diminishing Balance Method</a:t>
                      </a:r>
                      <a:endParaRPr lang="en-IN" sz="2400" b="1" i="0" u="none" strike="noStrike" dirty="0">
                        <a:solidFill>
                          <a:srgbClr val="FFFFFF"/>
                        </a:solidFill>
                        <a:effectLst/>
                        <a:latin typeface="Arial" panose="020B0604020202020204" pitchFamily="34" charset="0"/>
                        <a:cs typeface="Arial" panose="020B0604020202020204" pitchFamily="34"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29747567"/>
                  </a:ext>
                </a:extLst>
              </a:tr>
              <a:tr h="488804">
                <a:tc>
                  <a:txBody>
                    <a:bodyPr/>
                    <a:lstStyle/>
                    <a:p>
                      <a:pPr algn="ctr" fontAlgn="ctr"/>
                      <a:r>
                        <a:rPr lang="en-IN" sz="1600" b="1" u="none" strike="noStrike" dirty="0">
                          <a:effectLst/>
                          <a:latin typeface="Arial" panose="020B0604020202020204" pitchFamily="34" charset="0"/>
                          <a:cs typeface="Arial" panose="020B0604020202020204" pitchFamily="34" charset="0"/>
                        </a:rPr>
                        <a:t>Year</a:t>
                      </a:r>
                      <a:endParaRPr lang="en-IN" sz="1600" b="1" i="0" u="none" strike="noStrike" dirty="0">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600" b="1" u="none" strike="noStrike" dirty="0">
                          <a:effectLst/>
                          <a:latin typeface="Arial" panose="020B0604020202020204" pitchFamily="34" charset="0"/>
                          <a:cs typeface="Arial" panose="020B0604020202020204" pitchFamily="34" charset="0"/>
                        </a:rPr>
                        <a:t>Year on Year Depreciation Amount</a:t>
                      </a:r>
                      <a:endParaRPr lang="en-US" sz="1600" b="1" i="0" u="none" strike="noStrike" dirty="0">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600" b="1" u="none" strike="noStrike" dirty="0">
                          <a:effectLst/>
                          <a:latin typeface="Arial" panose="020B0604020202020204" pitchFamily="34" charset="0"/>
                          <a:cs typeface="Arial" panose="020B0604020202020204" pitchFamily="34" charset="0"/>
                        </a:rPr>
                        <a:t>Book Value</a:t>
                      </a:r>
                      <a:endParaRPr lang="en-IN" sz="1600" b="1" i="0" u="none" strike="noStrike" dirty="0">
                        <a:solidFill>
                          <a:srgbClr val="FFFFFF"/>
                        </a:solidFill>
                        <a:effectLst/>
                        <a:latin typeface="Arial" panose="020B0604020202020204" pitchFamily="34" charset="0"/>
                        <a:cs typeface="Arial" panose="020B0604020202020204" pitchFamily="34" charset="0"/>
                      </a:endParaRPr>
                    </a:p>
                  </a:txBody>
                  <a:tcPr marL="0" marR="0" marT="0" marB="0" anchor="ctr"/>
                </a:tc>
                <a:extLst>
                  <a:ext uri="{0D108BD9-81ED-4DB2-BD59-A6C34878D82A}">
                    <a16:rowId xmlns:a16="http://schemas.microsoft.com/office/drawing/2014/main" val="3467907407"/>
                  </a:ext>
                </a:extLst>
              </a:tr>
              <a:tr h="488804">
                <a:tc>
                  <a:txBody>
                    <a:bodyPr/>
                    <a:lstStyle/>
                    <a:p>
                      <a:pPr algn="ctr" fontAlgn="ctr"/>
                      <a:r>
                        <a:rPr lang="en-IN" sz="1400" u="none" strike="noStrike">
                          <a:effectLst/>
                          <a:latin typeface="Arial" panose="020B0604020202020204" pitchFamily="34" charset="0"/>
                          <a:cs typeface="Arial" panose="020B0604020202020204" pitchFamily="34" charset="0"/>
                        </a:rPr>
                        <a:t>1</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a:effectLst/>
                          <a:latin typeface="Arial" panose="020B0604020202020204" pitchFamily="34" charset="0"/>
                          <a:cs typeface="Arial" panose="020B0604020202020204" pitchFamily="34" charset="0"/>
                        </a:rPr>
                        <a:t>$1,02,835.88</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a:effectLst/>
                          <a:latin typeface="Arial" panose="020B0604020202020204" pitchFamily="34" charset="0"/>
                          <a:cs typeface="Arial" panose="020B0604020202020204" pitchFamily="34" charset="0"/>
                        </a:rPr>
                        <a:t>$3,97,164.12</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extLst>
                  <a:ext uri="{0D108BD9-81ED-4DB2-BD59-A6C34878D82A}">
                    <a16:rowId xmlns:a16="http://schemas.microsoft.com/office/drawing/2014/main" val="3034187789"/>
                  </a:ext>
                </a:extLst>
              </a:tr>
              <a:tr h="488804">
                <a:tc>
                  <a:txBody>
                    <a:bodyPr/>
                    <a:lstStyle/>
                    <a:p>
                      <a:pPr algn="ctr" fontAlgn="ctr"/>
                      <a:r>
                        <a:rPr lang="en-IN" sz="1400" u="none" strike="noStrike">
                          <a:effectLst/>
                          <a:latin typeface="Arial" panose="020B0604020202020204" pitchFamily="34" charset="0"/>
                          <a:cs typeface="Arial" panose="020B0604020202020204" pitchFamily="34" charset="0"/>
                        </a:rPr>
                        <a:t>2</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a:effectLst/>
                          <a:latin typeface="Arial" panose="020B0604020202020204" pitchFamily="34" charset="0"/>
                          <a:cs typeface="Arial" panose="020B0604020202020204" pitchFamily="34" charset="0"/>
                        </a:rPr>
                        <a:t>$81,685.45</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a:effectLst/>
                          <a:latin typeface="Arial" panose="020B0604020202020204" pitchFamily="34" charset="0"/>
                          <a:cs typeface="Arial" panose="020B0604020202020204" pitchFamily="34" charset="0"/>
                        </a:rPr>
                        <a:t>$3,15,478.67</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extLst>
                  <a:ext uri="{0D108BD9-81ED-4DB2-BD59-A6C34878D82A}">
                    <a16:rowId xmlns:a16="http://schemas.microsoft.com/office/drawing/2014/main" val="317152102"/>
                  </a:ext>
                </a:extLst>
              </a:tr>
              <a:tr h="488804">
                <a:tc>
                  <a:txBody>
                    <a:bodyPr/>
                    <a:lstStyle/>
                    <a:p>
                      <a:pPr algn="ctr" fontAlgn="ctr"/>
                      <a:r>
                        <a:rPr lang="en-IN" sz="1400" u="none" strike="noStrike">
                          <a:effectLst/>
                          <a:latin typeface="Arial" panose="020B0604020202020204" pitchFamily="34" charset="0"/>
                          <a:cs typeface="Arial" panose="020B0604020202020204" pitchFamily="34" charset="0"/>
                        </a:rPr>
                        <a:t>3</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dirty="0">
                          <a:effectLst/>
                          <a:latin typeface="Arial" panose="020B0604020202020204" pitchFamily="34" charset="0"/>
                          <a:cs typeface="Arial" panose="020B0604020202020204" pitchFamily="34" charset="0"/>
                        </a:rPr>
                        <a:t>$64,885.06</a:t>
                      </a:r>
                      <a:endParaRPr lang="en-IN" sz="1400" b="0" i="0" u="none" strike="noStrike" dirty="0">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a:effectLst/>
                          <a:latin typeface="Arial" panose="020B0604020202020204" pitchFamily="34" charset="0"/>
                          <a:cs typeface="Arial" panose="020B0604020202020204" pitchFamily="34" charset="0"/>
                        </a:rPr>
                        <a:t>$2,50,593.62</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extLst>
                  <a:ext uri="{0D108BD9-81ED-4DB2-BD59-A6C34878D82A}">
                    <a16:rowId xmlns:a16="http://schemas.microsoft.com/office/drawing/2014/main" val="2758046657"/>
                  </a:ext>
                </a:extLst>
              </a:tr>
              <a:tr h="488804">
                <a:tc>
                  <a:txBody>
                    <a:bodyPr/>
                    <a:lstStyle/>
                    <a:p>
                      <a:pPr algn="ctr" fontAlgn="ctr"/>
                      <a:r>
                        <a:rPr lang="en-IN" sz="1400" u="none" strike="noStrike">
                          <a:effectLst/>
                          <a:latin typeface="Arial" panose="020B0604020202020204" pitchFamily="34" charset="0"/>
                          <a:cs typeface="Arial" panose="020B0604020202020204" pitchFamily="34" charset="0"/>
                        </a:rPr>
                        <a:t>4</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a:effectLst/>
                          <a:latin typeface="Arial" panose="020B0604020202020204" pitchFamily="34" charset="0"/>
                          <a:cs typeface="Arial" panose="020B0604020202020204" pitchFamily="34" charset="0"/>
                        </a:rPr>
                        <a:t>$51,540.03</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a:effectLst/>
                          <a:latin typeface="Arial" panose="020B0604020202020204" pitchFamily="34" charset="0"/>
                          <a:cs typeface="Arial" panose="020B0604020202020204" pitchFamily="34" charset="0"/>
                        </a:rPr>
                        <a:t>$1,99,053.59</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extLst>
                  <a:ext uri="{0D108BD9-81ED-4DB2-BD59-A6C34878D82A}">
                    <a16:rowId xmlns:a16="http://schemas.microsoft.com/office/drawing/2014/main" val="1933847412"/>
                  </a:ext>
                </a:extLst>
              </a:tr>
              <a:tr h="488804">
                <a:tc>
                  <a:txBody>
                    <a:bodyPr/>
                    <a:lstStyle/>
                    <a:p>
                      <a:pPr algn="ctr" fontAlgn="ctr"/>
                      <a:r>
                        <a:rPr lang="en-IN" sz="1400" u="none" strike="noStrike">
                          <a:effectLst/>
                          <a:latin typeface="Arial" panose="020B0604020202020204" pitchFamily="34" charset="0"/>
                          <a:cs typeface="Arial" panose="020B0604020202020204" pitchFamily="34" charset="0"/>
                        </a:rPr>
                        <a:t>5</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dirty="0">
                          <a:effectLst/>
                          <a:latin typeface="Arial" panose="020B0604020202020204" pitchFamily="34" charset="0"/>
                          <a:cs typeface="Arial" panose="020B0604020202020204" pitchFamily="34" charset="0"/>
                        </a:rPr>
                        <a:t>$40,939.70</a:t>
                      </a:r>
                      <a:endParaRPr lang="en-IN" sz="1400" b="0" i="0" u="none" strike="noStrike" dirty="0">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a:effectLst/>
                          <a:latin typeface="Arial" panose="020B0604020202020204" pitchFamily="34" charset="0"/>
                          <a:cs typeface="Arial" panose="020B0604020202020204" pitchFamily="34" charset="0"/>
                        </a:rPr>
                        <a:t>$1,58,113.88</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extLst>
                  <a:ext uri="{0D108BD9-81ED-4DB2-BD59-A6C34878D82A}">
                    <a16:rowId xmlns:a16="http://schemas.microsoft.com/office/drawing/2014/main" val="2805398953"/>
                  </a:ext>
                </a:extLst>
              </a:tr>
              <a:tr h="488804">
                <a:tc>
                  <a:txBody>
                    <a:bodyPr/>
                    <a:lstStyle/>
                    <a:p>
                      <a:pPr algn="ctr" fontAlgn="ctr"/>
                      <a:r>
                        <a:rPr lang="en-IN" sz="1400" u="none" strike="noStrike">
                          <a:effectLst/>
                          <a:latin typeface="Arial" panose="020B0604020202020204" pitchFamily="34" charset="0"/>
                          <a:cs typeface="Arial" panose="020B0604020202020204" pitchFamily="34" charset="0"/>
                        </a:rPr>
                        <a:t>6</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a:effectLst/>
                          <a:latin typeface="Arial" panose="020B0604020202020204" pitchFamily="34" charset="0"/>
                          <a:cs typeface="Arial" panose="020B0604020202020204" pitchFamily="34" charset="0"/>
                        </a:rPr>
                        <a:t>$32,519.56</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a:effectLst/>
                          <a:latin typeface="Arial" panose="020B0604020202020204" pitchFamily="34" charset="0"/>
                          <a:cs typeface="Arial" panose="020B0604020202020204" pitchFamily="34" charset="0"/>
                        </a:rPr>
                        <a:t>$1,25,594.32</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extLst>
                  <a:ext uri="{0D108BD9-81ED-4DB2-BD59-A6C34878D82A}">
                    <a16:rowId xmlns:a16="http://schemas.microsoft.com/office/drawing/2014/main" val="2402220432"/>
                  </a:ext>
                </a:extLst>
              </a:tr>
              <a:tr h="488804">
                <a:tc>
                  <a:txBody>
                    <a:bodyPr/>
                    <a:lstStyle/>
                    <a:p>
                      <a:pPr algn="ctr" fontAlgn="ctr"/>
                      <a:r>
                        <a:rPr lang="en-IN" sz="1400" u="none" strike="noStrike">
                          <a:effectLst/>
                          <a:latin typeface="Arial" panose="020B0604020202020204" pitchFamily="34" charset="0"/>
                          <a:cs typeface="Arial" panose="020B0604020202020204" pitchFamily="34" charset="0"/>
                        </a:rPr>
                        <a:t>7</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a:effectLst/>
                          <a:latin typeface="Arial" panose="020B0604020202020204" pitchFamily="34" charset="0"/>
                          <a:cs typeface="Arial" panose="020B0604020202020204" pitchFamily="34" charset="0"/>
                        </a:rPr>
                        <a:t>$25,831.21</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a:effectLst/>
                          <a:latin typeface="Arial" panose="020B0604020202020204" pitchFamily="34" charset="0"/>
                          <a:cs typeface="Arial" panose="020B0604020202020204" pitchFamily="34" charset="0"/>
                        </a:rPr>
                        <a:t>$99,763.12</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extLst>
                  <a:ext uri="{0D108BD9-81ED-4DB2-BD59-A6C34878D82A}">
                    <a16:rowId xmlns:a16="http://schemas.microsoft.com/office/drawing/2014/main" val="3933449684"/>
                  </a:ext>
                </a:extLst>
              </a:tr>
              <a:tr h="488804">
                <a:tc>
                  <a:txBody>
                    <a:bodyPr/>
                    <a:lstStyle/>
                    <a:p>
                      <a:pPr algn="ctr" fontAlgn="ctr"/>
                      <a:r>
                        <a:rPr lang="en-IN" sz="1400" u="none" strike="noStrike">
                          <a:effectLst/>
                          <a:latin typeface="Arial" panose="020B0604020202020204" pitchFamily="34" charset="0"/>
                          <a:cs typeface="Arial" panose="020B0604020202020204" pitchFamily="34" charset="0"/>
                        </a:rPr>
                        <a:t>8</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dirty="0">
                          <a:effectLst/>
                          <a:latin typeface="Arial" panose="020B0604020202020204" pitchFamily="34" charset="0"/>
                          <a:cs typeface="Arial" panose="020B0604020202020204" pitchFamily="34" charset="0"/>
                        </a:rPr>
                        <a:t>$20,518.46</a:t>
                      </a:r>
                      <a:endParaRPr lang="en-IN" sz="1400" b="0" i="0" u="none" strike="noStrike" dirty="0">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a:effectLst/>
                          <a:latin typeface="Arial" panose="020B0604020202020204" pitchFamily="34" charset="0"/>
                          <a:cs typeface="Arial" panose="020B0604020202020204" pitchFamily="34" charset="0"/>
                        </a:rPr>
                        <a:t>$79,244.66</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extLst>
                  <a:ext uri="{0D108BD9-81ED-4DB2-BD59-A6C34878D82A}">
                    <a16:rowId xmlns:a16="http://schemas.microsoft.com/office/drawing/2014/main" val="1107336518"/>
                  </a:ext>
                </a:extLst>
              </a:tr>
              <a:tr h="488804">
                <a:tc>
                  <a:txBody>
                    <a:bodyPr/>
                    <a:lstStyle/>
                    <a:p>
                      <a:pPr algn="ctr" fontAlgn="ctr"/>
                      <a:r>
                        <a:rPr lang="en-IN" sz="1400" u="none" strike="noStrike">
                          <a:effectLst/>
                          <a:latin typeface="Arial" panose="020B0604020202020204" pitchFamily="34" charset="0"/>
                          <a:cs typeface="Arial" panose="020B0604020202020204" pitchFamily="34" charset="0"/>
                        </a:rPr>
                        <a:t>9</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a:effectLst/>
                          <a:latin typeface="Arial" panose="020B0604020202020204" pitchFamily="34" charset="0"/>
                          <a:cs typeface="Arial" panose="020B0604020202020204" pitchFamily="34" charset="0"/>
                        </a:rPr>
                        <a:t>$16,298.39</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a:effectLst/>
                          <a:latin typeface="Arial" panose="020B0604020202020204" pitchFamily="34" charset="0"/>
                          <a:cs typeface="Arial" panose="020B0604020202020204" pitchFamily="34" charset="0"/>
                        </a:rPr>
                        <a:t>$62,946.27</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extLst>
                  <a:ext uri="{0D108BD9-81ED-4DB2-BD59-A6C34878D82A}">
                    <a16:rowId xmlns:a16="http://schemas.microsoft.com/office/drawing/2014/main" val="99232109"/>
                  </a:ext>
                </a:extLst>
              </a:tr>
              <a:tr h="488804">
                <a:tc>
                  <a:txBody>
                    <a:bodyPr/>
                    <a:lstStyle/>
                    <a:p>
                      <a:pPr algn="ctr" fontAlgn="ctr"/>
                      <a:r>
                        <a:rPr lang="en-IN" sz="1400" u="none" strike="noStrike">
                          <a:effectLst/>
                          <a:latin typeface="Arial" panose="020B0604020202020204" pitchFamily="34" charset="0"/>
                          <a:cs typeface="Arial" panose="020B0604020202020204" pitchFamily="34" charset="0"/>
                        </a:rPr>
                        <a:t>10</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a:effectLst/>
                          <a:latin typeface="Arial" panose="020B0604020202020204" pitchFamily="34" charset="0"/>
                          <a:cs typeface="Arial" panose="020B0604020202020204" pitchFamily="34" charset="0"/>
                        </a:rPr>
                        <a:t>$12,946.27</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dirty="0">
                          <a:effectLst/>
                          <a:latin typeface="Arial" panose="020B0604020202020204" pitchFamily="34" charset="0"/>
                          <a:cs typeface="Arial" panose="020B0604020202020204" pitchFamily="34" charset="0"/>
                        </a:rPr>
                        <a:t>$50,000.00</a:t>
                      </a:r>
                      <a:endParaRPr lang="en-IN" sz="1400" b="0" i="0" u="none" strike="noStrike" dirty="0">
                        <a:solidFill>
                          <a:srgbClr val="FFFFFF"/>
                        </a:solidFill>
                        <a:effectLst/>
                        <a:latin typeface="Arial" panose="020B0604020202020204" pitchFamily="34" charset="0"/>
                        <a:cs typeface="Arial" panose="020B0604020202020204" pitchFamily="34" charset="0"/>
                      </a:endParaRPr>
                    </a:p>
                  </a:txBody>
                  <a:tcPr marL="0" marR="0" marT="0" marB="0" anchor="ctr"/>
                </a:tc>
                <a:extLst>
                  <a:ext uri="{0D108BD9-81ED-4DB2-BD59-A6C34878D82A}">
                    <a16:rowId xmlns:a16="http://schemas.microsoft.com/office/drawing/2014/main" val="1580898288"/>
                  </a:ext>
                </a:extLst>
              </a:tr>
            </a:tbl>
          </a:graphicData>
        </a:graphic>
      </p:graphicFrame>
    </p:spTree>
    <p:extLst>
      <p:ext uri="{BB962C8B-B14F-4D97-AF65-F5344CB8AC3E}">
        <p14:creationId xmlns:p14="http://schemas.microsoft.com/office/powerpoint/2010/main" val="1591780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66F25-9FE1-7AA2-ED70-4FEA392176C1}"/>
              </a:ext>
            </a:extLst>
          </p:cNvPr>
          <p:cNvSpPr>
            <a:spLocks noGrp="1"/>
          </p:cNvSpPr>
          <p:nvPr>
            <p:ph idx="1"/>
          </p:nvPr>
        </p:nvSpPr>
        <p:spPr>
          <a:xfrm>
            <a:off x="1451579" y="1553497"/>
            <a:ext cx="9603275" cy="4522838"/>
          </a:xfrm>
        </p:spPr>
        <p:txBody>
          <a:bodyPr>
            <a:normAutofit/>
          </a:bodyPr>
          <a:lstStyle/>
          <a:p>
            <a:pPr marL="0" indent="0">
              <a:buNone/>
            </a:pPr>
            <a:r>
              <a:rPr lang="en-US" sz="1600" b="1" cap="none" dirty="0">
                <a:latin typeface="Arial" panose="020B0604020202020204" pitchFamily="34" charset="0"/>
                <a:cs typeface="Arial" panose="020B0604020202020204" pitchFamily="34" charset="0"/>
              </a:rPr>
              <a:t>Straight Line Method:-</a:t>
            </a:r>
          </a:p>
          <a:p>
            <a:pPr marL="0" indent="0">
              <a:buNone/>
            </a:pPr>
            <a:endParaRPr lang="en-US" sz="1600" b="1" cap="none" dirty="0">
              <a:latin typeface="Arial" panose="020B0604020202020204" pitchFamily="34" charset="0"/>
              <a:cs typeface="Arial" panose="020B0604020202020204" pitchFamily="34" charset="0"/>
            </a:endParaRPr>
          </a:p>
          <a:p>
            <a:pPr marL="0" indent="0">
              <a:buNone/>
            </a:pPr>
            <a:r>
              <a:rPr lang="en-US" sz="1600" cap="none" dirty="0">
                <a:latin typeface="Arial" panose="020B0604020202020204" pitchFamily="34" charset="0"/>
                <a:cs typeface="Arial" panose="020B0604020202020204" pitchFamily="34" charset="0"/>
              </a:rPr>
              <a:t>The Straight-Line method provides a consistent annual depreciation expense, which is simple to calculate and understand. It is suitable for assets that provide consistent utility over time. </a:t>
            </a:r>
          </a:p>
          <a:p>
            <a:pPr marL="0" indent="0">
              <a:buNone/>
            </a:pPr>
            <a:endParaRPr lang="en-US" sz="1600" cap="none" dirty="0">
              <a:latin typeface="Arial" panose="020B0604020202020204" pitchFamily="34" charset="0"/>
              <a:cs typeface="Arial" panose="020B0604020202020204" pitchFamily="34" charset="0"/>
            </a:endParaRPr>
          </a:p>
          <a:p>
            <a:pPr marL="0" indent="0">
              <a:buNone/>
            </a:pPr>
            <a:r>
              <a:rPr lang="en-US" sz="1600" b="1" cap="none" dirty="0">
                <a:latin typeface="Arial" panose="020B0604020202020204" pitchFamily="34" charset="0"/>
                <a:cs typeface="Arial" panose="020B0604020202020204" pitchFamily="34" charset="0"/>
              </a:rPr>
              <a:t>Diminishing Balance Method:-</a:t>
            </a:r>
          </a:p>
          <a:p>
            <a:pPr marL="0" indent="0">
              <a:buNone/>
            </a:pPr>
            <a:endParaRPr lang="en-US" sz="1600" cap="none" dirty="0">
              <a:latin typeface="Arial" panose="020B0604020202020204" pitchFamily="34" charset="0"/>
              <a:cs typeface="Arial" panose="020B0604020202020204" pitchFamily="34" charset="0"/>
            </a:endParaRPr>
          </a:p>
          <a:p>
            <a:pPr marL="0" indent="0">
              <a:buNone/>
            </a:pPr>
            <a:r>
              <a:rPr lang="en-US" sz="1600" cap="none" dirty="0">
                <a:latin typeface="Arial" panose="020B0604020202020204" pitchFamily="34" charset="0"/>
                <a:cs typeface="Arial" panose="020B0604020202020204" pitchFamily="34" charset="0"/>
              </a:rPr>
              <a:t>The Diminishing Balance method provides higher depreciation expense in the earlier years and lower expense in the later years. It is suitable for assets that lose value quickly or become obsolete faster.</a:t>
            </a:r>
          </a:p>
        </p:txBody>
      </p:sp>
      <p:sp>
        <p:nvSpPr>
          <p:cNvPr id="4" name="Content Placeholder 2">
            <a:extLst>
              <a:ext uri="{FF2B5EF4-FFF2-40B4-BE49-F238E27FC236}">
                <a16:creationId xmlns:a16="http://schemas.microsoft.com/office/drawing/2014/main" id="{ECB8B54F-5645-4B6A-2784-A8189EFD672D}"/>
              </a:ext>
            </a:extLst>
          </p:cNvPr>
          <p:cNvSpPr txBox="1">
            <a:spLocks/>
          </p:cNvSpPr>
          <p:nvPr/>
        </p:nvSpPr>
        <p:spPr>
          <a:xfrm>
            <a:off x="1451578" y="668984"/>
            <a:ext cx="9603275" cy="7226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IN" dirty="0"/>
          </a:p>
        </p:txBody>
      </p:sp>
      <p:sp>
        <p:nvSpPr>
          <p:cNvPr id="6" name="TextBox 5">
            <a:extLst>
              <a:ext uri="{FF2B5EF4-FFF2-40B4-BE49-F238E27FC236}">
                <a16:creationId xmlns:a16="http://schemas.microsoft.com/office/drawing/2014/main" id="{054EF265-A849-CDB8-E8C2-706D980EED22}"/>
              </a:ext>
            </a:extLst>
          </p:cNvPr>
          <p:cNvSpPr txBox="1"/>
          <p:nvPr/>
        </p:nvSpPr>
        <p:spPr>
          <a:xfrm>
            <a:off x="1331672" y="668983"/>
            <a:ext cx="9513309" cy="584775"/>
          </a:xfrm>
          <a:prstGeom prst="rect">
            <a:avLst/>
          </a:prstGeom>
          <a:noFill/>
        </p:spPr>
        <p:txBody>
          <a:bodyPr wrap="square">
            <a:spAutoFit/>
          </a:bodyPr>
          <a:lstStyle/>
          <a:p>
            <a:pPr algn="ctr"/>
            <a:r>
              <a:rPr lang="en-US" sz="3200" b="1" dirty="0">
                <a:latin typeface="Arial" panose="020B0604020202020204" pitchFamily="34" charset="0"/>
                <a:cs typeface="Arial" panose="020B0604020202020204" pitchFamily="34" charset="0"/>
              </a:rPr>
              <a:t>COMPARATIVE ANALYSIS OF BOTH METHODS: </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5060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66F25-9FE1-7AA2-ED70-4FEA392176C1}"/>
              </a:ext>
            </a:extLst>
          </p:cNvPr>
          <p:cNvSpPr>
            <a:spLocks noGrp="1"/>
          </p:cNvSpPr>
          <p:nvPr>
            <p:ph idx="1"/>
          </p:nvPr>
        </p:nvSpPr>
        <p:spPr>
          <a:xfrm>
            <a:off x="1451579" y="1553497"/>
            <a:ext cx="9603275" cy="4522838"/>
          </a:xfrm>
        </p:spPr>
        <p:txBody>
          <a:bodyPr>
            <a:normAutofit/>
          </a:bodyPr>
          <a:lstStyle/>
          <a:p>
            <a:pPr marL="0" indent="0">
              <a:buNone/>
            </a:pPr>
            <a:r>
              <a:rPr lang="en-US" sz="1600" b="1" cap="none" dirty="0">
                <a:latin typeface="Arial" panose="020B0604020202020204" pitchFamily="34" charset="0"/>
                <a:cs typeface="Arial" panose="020B0604020202020204" pitchFamily="34" charset="0"/>
              </a:rPr>
              <a:t>Straight Line Method:-</a:t>
            </a:r>
          </a:p>
          <a:p>
            <a:pPr marL="0" indent="0">
              <a:buNone/>
            </a:pPr>
            <a:endParaRPr lang="en-US" sz="1600" b="1" cap="none" dirty="0">
              <a:latin typeface="Arial" panose="020B0604020202020204" pitchFamily="34" charset="0"/>
              <a:cs typeface="Arial" panose="020B0604020202020204" pitchFamily="34" charset="0"/>
            </a:endParaRPr>
          </a:p>
          <a:p>
            <a:pPr marL="0" indent="0">
              <a:buNone/>
            </a:pPr>
            <a:r>
              <a:rPr lang="en-US" sz="1600" cap="none" dirty="0">
                <a:latin typeface="Arial" panose="020B0604020202020204" pitchFamily="34" charset="0"/>
                <a:cs typeface="Arial" panose="020B0604020202020204" pitchFamily="34" charset="0"/>
              </a:rPr>
              <a:t>The Straight-Line method provides a consistent annual depreciation expense, which is simple to calculate and understand. It is suitable for assets that provide consistent utility over time. </a:t>
            </a:r>
          </a:p>
          <a:p>
            <a:pPr marL="0" indent="0">
              <a:buNone/>
            </a:pPr>
            <a:endParaRPr lang="en-US" sz="1600" cap="none" dirty="0">
              <a:latin typeface="Arial" panose="020B0604020202020204" pitchFamily="34" charset="0"/>
              <a:cs typeface="Arial" panose="020B0604020202020204" pitchFamily="34" charset="0"/>
            </a:endParaRPr>
          </a:p>
          <a:p>
            <a:pPr marL="0" indent="0">
              <a:buNone/>
            </a:pPr>
            <a:r>
              <a:rPr lang="en-US" sz="1600" b="1" cap="none" dirty="0">
                <a:latin typeface="Arial" panose="020B0604020202020204" pitchFamily="34" charset="0"/>
                <a:cs typeface="Arial" panose="020B0604020202020204" pitchFamily="34" charset="0"/>
              </a:rPr>
              <a:t>Diminishing Balance Method:-</a:t>
            </a:r>
          </a:p>
          <a:p>
            <a:pPr marL="0" indent="0">
              <a:buNone/>
            </a:pPr>
            <a:endParaRPr lang="en-US" sz="1600" cap="none" dirty="0">
              <a:latin typeface="Arial" panose="020B0604020202020204" pitchFamily="34" charset="0"/>
              <a:cs typeface="Arial" panose="020B0604020202020204" pitchFamily="34" charset="0"/>
            </a:endParaRPr>
          </a:p>
          <a:p>
            <a:pPr marL="0" indent="0">
              <a:buNone/>
            </a:pPr>
            <a:r>
              <a:rPr lang="en-US" sz="1600" cap="none" dirty="0">
                <a:latin typeface="Arial" panose="020B0604020202020204" pitchFamily="34" charset="0"/>
                <a:cs typeface="Arial" panose="020B0604020202020204" pitchFamily="34" charset="0"/>
              </a:rPr>
              <a:t>The Diminishing Balance method provides higher depreciation expense in the earlier years and lower expense in the later years. It is suitable for assets that lose value quickly or become obsolete faster.</a:t>
            </a:r>
          </a:p>
        </p:txBody>
      </p:sp>
      <p:sp>
        <p:nvSpPr>
          <p:cNvPr id="4" name="Content Placeholder 2">
            <a:extLst>
              <a:ext uri="{FF2B5EF4-FFF2-40B4-BE49-F238E27FC236}">
                <a16:creationId xmlns:a16="http://schemas.microsoft.com/office/drawing/2014/main" id="{ECB8B54F-5645-4B6A-2784-A8189EFD672D}"/>
              </a:ext>
            </a:extLst>
          </p:cNvPr>
          <p:cNvSpPr txBox="1">
            <a:spLocks/>
          </p:cNvSpPr>
          <p:nvPr/>
        </p:nvSpPr>
        <p:spPr>
          <a:xfrm>
            <a:off x="1451578" y="668984"/>
            <a:ext cx="9603275" cy="7226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IN" dirty="0"/>
          </a:p>
        </p:txBody>
      </p:sp>
      <p:sp>
        <p:nvSpPr>
          <p:cNvPr id="6" name="TextBox 5">
            <a:extLst>
              <a:ext uri="{FF2B5EF4-FFF2-40B4-BE49-F238E27FC236}">
                <a16:creationId xmlns:a16="http://schemas.microsoft.com/office/drawing/2014/main" id="{054EF265-A849-CDB8-E8C2-706D980EED22}"/>
              </a:ext>
            </a:extLst>
          </p:cNvPr>
          <p:cNvSpPr txBox="1"/>
          <p:nvPr/>
        </p:nvSpPr>
        <p:spPr>
          <a:xfrm>
            <a:off x="1331672" y="668983"/>
            <a:ext cx="9513309" cy="584775"/>
          </a:xfrm>
          <a:prstGeom prst="rect">
            <a:avLst/>
          </a:prstGeom>
          <a:noFill/>
        </p:spPr>
        <p:txBody>
          <a:bodyPr wrap="square">
            <a:spAutoFit/>
          </a:bodyPr>
          <a:lstStyle/>
          <a:p>
            <a:pPr algn="ctr"/>
            <a:r>
              <a:rPr lang="en-US" sz="3200" b="1" dirty="0">
                <a:latin typeface="Arial" panose="020B0604020202020204" pitchFamily="34" charset="0"/>
                <a:cs typeface="Arial" panose="020B0604020202020204" pitchFamily="34" charset="0"/>
              </a:rPr>
              <a:t>COMPARATIVE ANALYSIS OF BOTH METHODS: </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2503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66F25-9FE1-7AA2-ED70-4FEA392176C1}"/>
              </a:ext>
            </a:extLst>
          </p:cNvPr>
          <p:cNvSpPr>
            <a:spLocks noGrp="1"/>
          </p:cNvSpPr>
          <p:nvPr>
            <p:ph idx="1"/>
          </p:nvPr>
        </p:nvSpPr>
        <p:spPr>
          <a:xfrm>
            <a:off x="1451579" y="1553497"/>
            <a:ext cx="9603275" cy="4522838"/>
          </a:xfrm>
        </p:spPr>
        <p:txBody>
          <a:bodyPr>
            <a:normAutofit/>
          </a:bodyPr>
          <a:lstStyle/>
          <a:p>
            <a:pPr marL="0" indent="0">
              <a:buNone/>
            </a:pPr>
            <a:r>
              <a:rPr lang="en-US" sz="1600" b="1" cap="none" dirty="0">
                <a:latin typeface="Arial" panose="020B0604020202020204" pitchFamily="34" charset="0"/>
                <a:cs typeface="Arial" panose="020B0604020202020204" pitchFamily="34" charset="0"/>
              </a:rPr>
              <a:t>Straight Line Method:-</a:t>
            </a:r>
          </a:p>
          <a:p>
            <a:pPr marL="0" indent="0">
              <a:buNone/>
            </a:pPr>
            <a:r>
              <a:rPr lang="en-US" sz="1600" cap="none" dirty="0">
                <a:latin typeface="Arial" panose="020B0604020202020204" pitchFamily="34" charset="0"/>
                <a:cs typeface="Arial" panose="020B0604020202020204" pitchFamily="34" charset="0"/>
              </a:rPr>
              <a:t>Advantages: Simplicity, consistency in expense, useful for many assets with a predictable decline, reduces record keeping and spreading of asset cost evenly. </a:t>
            </a:r>
          </a:p>
          <a:p>
            <a:pPr marL="0" indent="0">
              <a:buNone/>
            </a:pPr>
            <a:r>
              <a:rPr lang="en-US" sz="1600" cap="none" dirty="0">
                <a:latin typeface="Arial" panose="020B0604020202020204" pitchFamily="34" charset="0"/>
                <a:cs typeface="Arial" panose="020B0604020202020204" pitchFamily="34" charset="0"/>
              </a:rPr>
              <a:t>Disadvantages: Does not reflect the accelerated loss of value for some assets, Doesn't account for actual usage,</a:t>
            </a:r>
            <a:r>
              <a:rPr lang="en-IN" sz="1600" cap="none" dirty="0">
                <a:latin typeface="Arial" panose="020B0604020202020204" pitchFamily="34" charset="0"/>
                <a:cs typeface="Arial" panose="020B0604020202020204" pitchFamily="34" charset="0"/>
              </a:rPr>
              <a:t> Doesn't consider interest loss</a:t>
            </a:r>
            <a:r>
              <a:rPr lang="en-US" sz="1600" cap="none" dirty="0">
                <a:latin typeface="Arial" panose="020B0604020202020204" pitchFamily="34" charset="0"/>
                <a:cs typeface="Arial" panose="020B0604020202020204" pitchFamily="34" charset="0"/>
              </a:rPr>
              <a:t>, Doesn't consider depreciation increase with age,</a:t>
            </a:r>
            <a:r>
              <a:rPr lang="en-IN" sz="1600" cap="none" dirty="0">
                <a:latin typeface="Arial" panose="020B0604020202020204" pitchFamily="34" charset="0"/>
                <a:cs typeface="Arial" panose="020B0604020202020204" pitchFamily="34" charset="0"/>
              </a:rPr>
              <a:t> Doesn't consider obsolescence</a:t>
            </a:r>
            <a:r>
              <a:rPr lang="en-US" sz="1600" cap="none" dirty="0">
                <a:latin typeface="Arial" panose="020B0604020202020204" pitchFamily="34" charset="0"/>
                <a:cs typeface="Arial" panose="020B0604020202020204" pitchFamily="34" charset="0"/>
              </a:rPr>
              <a:t>Doesn't consider early value loss</a:t>
            </a:r>
          </a:p>
          <a:p>
            <a:pPr marL="0" indent="0">
              <a:buNone/>
            </a:pPr>
            <a:r>
              <a:rPr lang="en-US" sz="1600" b="1" cap="none" dirty="0">
                <a:latin typeface="Arial" panose="020B0604020202020204" pitchFamily="34" charset="0"/>
                <a:cs typeface="Arial" panose="020B0604020202020204" pitchFamily="34" charset="0"/>
              </a:rPr>
              <a:t>Diminishing Balance Method:-</a:t>
            </a:r>
            <a:endParaRPr lang="en-US" sz="1600" cap="none" dirty="0">
              <a:latin typeface="Arial" panose="020B0604020202020204" pitchFamily="34" charset="0"/>
              <a:cs typeface="Arial" panose="020B0604020202020204" pitchFamily="34" charset="0"/>
            </a:endParaRPr>
          </a:p>
          <a:p>
            <a:pPr marL="0" indent="0">
              <a:buNone/>
            </a:pPr>
            <a:r>
              <a:rPr lang="en-US" sz="1600" cap="none" dirty="0">
                <a:latin typeface="Arial" panose="020B0604020202020204" pitchFamily="34" charset="0"/>
                <a:cs typeface="Arial" panose="020B0604020202020204" pitchFamily="34" charset="0"/>
              </a:rPr>
              <a:t>Advantages: Better reflects the actual usage and value loss of some assets, More accurate reflection of economic value,</a:t>
            </a:r>
            <a:r>
              <a:rPr lang="en-IN" sz="1600" cap="none" dirty="0">
                <a:latin typeface="Arial" panose="020B0604020202020204" pitchFamily="34" charset="0"/>
                <a:cs typeface="Arial" panose="020B0604020202020204" pitchFamily="34" charset="0"/>
              </a:rPr>
              <a:t> Lower taxable income</a:t>
            </a:r>
            <a:r>
              <a:rPr lang="en-US" sz="1600" cap="none" dirty="0">
                <a:latin typeface="Arial" panose="020B0604020202020204" pitchFamily="34" charset="0"/>
                <a:cs typeface="Arial" panose="020B0604020202020204" pitchFamily="34" charset="0"/>
              </a:rPr>
              <a:t>, Balanced burden on profit and loss account and </a:t>
            </a:r>
            <a:r>
              <a:rPr lang="en-IN" sz="1600" cap="none" dirty="0">
                <a:latin typeface="Arial" panose="020B0604020202020204" pitchFamily="34" charset="0"/>
                <a:cs typeface="Arial" panose="020B0604020202020204" pitchFamily="34" charset="0"/>
              </a:rPr>
              <a:t>Tax benefits</a:t>
            </a:r>
            <a:r>
              <a:rPr lang="en-US" sz="1600" cap="none" dirty="0">
                <a:latin typeface="Arial" panose="020B0604020202020204" pitchFamily="34" charset="0"/>
                <a:cs typeface="Arial" panose="020B0604020202020204" pitchFamily="34" charset="0"/>
              </a:rPr>
              <a:t>.</a:t>
            </a:r>
          </a:p>
          <a:p>
            <a:pPr marL="0" indent="0">
              <a:buNone/>
            </a:pPr>
            <a:r>
              <a:rPr lang="en-US" sz="1600" cap="none" dirty="0">
                <a:latin typeface="Arial" panose="020B0604020202020204" pitchFamily="34" charset="0"/>
                <a:cs typeface="Arial" panose="020B0604020202020204" pitchFamily="34" charset="0"/>
              </a:rPr>
              <a:t>Disadvantages: More complex calculation, results in lower book values in later years,</a:t>
            </a:r>
            <a:r>
              <a:rPr lang="en-IN" sz="1600" cap="none" dirty="0">
                <a:latin typeface="Arial" panose="020B0604020202020204" pitchFamily="34" charset="0"/>
                <a:cs typeface="Arial" panose="020B0604020202020204" pitchFamily="34" charset="0"/>
              </a:rPr>
              <a:t> Depreciation not evenly distributed</a:t>
            </a:r>
            <a:r>
              <a:rPr lang="en-US" sz="1600" cap="none" dirty="0">
                <a:latin typeface="Arial" panose="020B0604020202020204" pitchFamily="34" charset="0"/>
                <a:cs typeface="Arial" panose="020B0604020202020204" pitchFamily="34" charset="0"/>
              </a:rPr>
              <a:t>, Not ideal for some assets, Actual use of asset not considered. </a:t>
            </a:r>
          </a:p>
        </p:txBody>
      </p:sp>
      <p:sp>
        <p:nvSpPr>
          <p:cNvPr id="4" name="Content Placeholder 2">
            <a:extLst>
              <a:ext uri="{FF2B5EF4-FFF2-40B4-BE49-F238E27FC236}">
                <a16:creationId xmlns:a16="http://schemas.microsoft.com/office/drawing/2014/main" id="{ECB8B54F-5645-4B6A-2784-A8189EFD672D}"/>
              </a:ext>
            </a:extLst>
          </p:cNvPr>
          <p:cNvSpPr txBox="1">
            <a:spLocks/>
          </p:cNvSpPr>
          <p:nvPr/>
        </p:nvSpPr>
        <p:spPr>
          <a:xfrm>
            <a:off x="1451578" y="668984"/>
            <a:ext cx="9603275" cy="7226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IN" dirty="0"/>
          </a:p>
        </p:txBody>
      </p:sp>
      <p:sp>
        <p:nvSpPr>
          <p:cNvPr id="6" name="TextBox 5">
            <a:extLst>
              <a:ext uri="{FF2B5EF4-FFF2-40B4-BE49-F238E27FC236}">
                <a16:creationId xmlns:a16="http://schemas.microsoft.com/office/drawing/2014/main" id="{054EF265-A849-CDB8-E8C2-706D980EED22}"/>
              </a:ext>
            </a:extLst>
          </p:cNvPr>
          <p:cNvSpPr txBox="1"/>
          <p:nvPr/>
        </p:nvSpPr>
        <p:spPr>
          <a:xfrm>
            <a:off x="1331672" y="668983"/>
            <a:ext cx="9513309" cy="584775"/>
          </a:xfrm>
          <a:prstGeom prst="rect">
            <a:avLst/>
          </a:prstGeom>
          <a:noFill/>
        </p:spPr>
        <p:txBody>
          <a:bodyPr wrap="square">
            <a:spAutoFit/>
          </a:bodyPr>
          <a:lstStyle/>
          <a:p>
            <a:pPr algn="ctr"/>
            <a:r>
              <a:rPr lang="en-IN" sz="3200" b="1" dirty="0">
                <a:latin typeface="Arial" panose="020B0604020202020204" pitchFamily="34" charset="0"/>
                <a:cs typeface="Arial" panose="020B0604020202020204" pitchFamily="34" charset="0"/>
              </a:rPr>
              <a:t>ADVANTAGES AND DISADVANTAGES</a:t>
            </a:r>
          </a:p>
        </p:txBody>
      </p:sp>
    </p:spTree>
    <p:extLst>
      <p:ext uri="{BB962C8B-B14F-4D97-AF65-F5344CB8AC3E}">
        <p14:creationId xmlns:p14="http://schemas.microsoft.com/office/powerpoint/2010/main" val="3520600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66F25-9FE1-7AA2-ED70-4FEA392176C1}"/>
              </a:ext>
            </a:extLst>
          </p:cNvPr>
          <p:cNvSpPr>
            <a:spLocks noGrp="1"/>
          </p:cNvSpPr>
          <p:nvPr>
            <p:ph idx="1"/>
          </p:nvPr>
        </p:nvSpPr>
        <p:spPr>
          <a:xfrm>
            <a:off x="1451579" y="1553497"/>
            <a:ext cx="9603275" cy="4522838"/>
          </a:xfrm>
        </p:spPr>
        <p:txBody>
          <a:bodyPr>
            <a:normAutofit/>
          </a:bodyPr>
          <a:lstStyle/>
          <a:p>
            <a:pPr marL="0" indent="0">
              <a:buNone/>
            </a:pPr>
            <a:r>
              <a:rPr lang="en-US" sz="1600" b="1" cap="none" dirty="0">
                <a:latin typeface="Arial" panose="020B0604020202020204" pitchFamily="34" charset="0"/>
                <a:cs typeface="Arial" panose="020B0604020202020204" pitchFamily="34" charset="0"/>
              </a:rPr>
              <a:t>Summary of Findings: </a:t>
            </a:r>
          </a:p>
          <a:p>
            <a:pPr marL="0" indent="0">
              <a:buNone/>
            </a:pPr>
            <a:r>
              <a:rPr lang="en-US" sz="1600" cap="none" dirty="0">
                <a:latin typeface="Arial" panose="020B0604020202020204" pitchFamily="34" charset="0"/>
                <a:cs typeface="Arial" panose="020B0604020202020204" pitchFamily="34" charset="0"/>
              </a:rPr>
              <a:t>Both methods have their own merits and are suitable for different types of assets and business scenarios. The choice of method depends on the nature of the asset and the business's financial strategy. </a:t>
            </a:r>
          </a:p>
          <a:p>
            <a:pPr marL="0" indent="0">
              <a:buNone/>
            </a:pPr>
            <a:r>
              <a:rPr lang="en-US" sz="1600" b="1" cap="none" dirty="0">
                <a:latin typeface="Arial" panose="020B0604020202020204" pitchFamily="34" charset="0"/>
                <a:cs typeface="Arial" panose="020B0604020202020204" pitchFamily="34" charset="0"/>
              </a:rPr>
              <a:t>Recommendations: </a:t>
            </a:r>
          </a:p>
          <a:p>
            <a:pPr marL="0" indent="0">
              <a:buNone/>
            </a:pPr>
            <a:r>
              <a:rPr lang="en-US" sz="1600" cap="none" dirty="0">
                <a:latin typeface="Arial" panose="020B0604020202020204" pitchFamily="34" charset="0"/>
                <a:cs typeface="Arial" panose="020B0604020202020204" pitchFamily="34" charset="0"/>
              </a:rPr>
              <a:t>For assets that provide consistent utility over time, the Straight Line method is recommended due to its simplicity and uniform expense allocation. Depreciation is charged at a fixed rate on the original cost. Depreciation rate remains fixed and ultimately book value becomes zero in the straight line method of depreciation. Here in the diminishing balance method, deprecation is charged at a fixed rate on the written down value. Amount of depreciation diminishes every year but the book value does not become zero in this method. For assets that lose value quickly or become obsolete faster, the Diminishing Balance method is recommended to better match expense with asset usage.</a:t>
            </a:r>
          </a:p>
        </p:txBody>
      </p:sp>
      <p:sp>
        <p:nvSpPr>
          <p:cNvPr id="4" name="Content Placeholder 2">
            <a:extLst>
              <a:ext uri="{FF2B5EF4-FFF2-40B4-BE49-F238E27FC236}">
                <a16:creationId xmlns:a16="http://schemas.microsoft.com/office/drawing/2014/main" id="{ECB8B54F-5645-4B6A-2784-A8189EFD672D}"/>
              </a:ext>
            </a:extLst>
          </p:cNvPr>
          <p:cNvSpPr txBox="1">
            <a:spLocks/>
          </p:cNvSpPr>
          <p:nvPr/>
        </p:nvSpPr>
        <p:spPr>
          <a:xfrm>
            <a:off x="1451578" y="668984"/>
            <a:ext cx="9603275" cy="7226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IN" dirty="0"/>
          </a:p>
        </p:txBody>
      </p:sp>
      <p:sp>
        <p:nvSpPr>
          <p:cNvPr id="6" name="TextBox 5">
            <a:extLst>
              <a:ext uri="{FF2B5EF4-FFF2-40B4-BE49-F238E27FC236}">
                <a16:creationId xmlns:a16="http://schemas.microsoft.com/office/drawing/2014/main" id="{054EF265-A849-CDB8-E8C2-706D980EED22}"/>
              </a:ext>
            </a:extLst>
          </p:cNvPr>
          <p:cNvSpPr txBox="1"/>
          <p:nvPr/>
        </p:nvSpPr>
        <p:spPr>
          <a:xfrm>
            <a:off x="1331672" y="668983"/>
            <a:ext cx="9513309" cy="584775"/>
          </a:xfrm>
          <a:prstGeom prst="rect">
            <a:avLst/>
          </a:prstGeom>
          <a:noFill/>
        </p:spPr>
        <p:txBody>
          <a:bodyPr wrap="square">
            <a:spAutoFit/>
          </a:bodyPr>
          <a:lstStyle/>
          <a:p>
            <a:pPr algn="ctr"/>
            <a:r>
              <a:rPr lang="en-IN" sz="3200" b="1" dirty="0">
                <a:latin typeface="Arial" panose="020B0604020202020204" pitchFamily="34" charset="0"/>
                <a:cs typeface="Arial" panose="020B0604020202020204" pitchFamily="34" charset="0"/>
              </a:rPr>
              <a:t>CONCLUSION</a:t>
            </a:r>
          </a:p>
        </p:txBody>
      </p:sp>
    </p:spTree>
    <p:extLst>
      <p:ext uri="{BB962C8B-B14F-4D97-AF65-F5344CB8AC3E}">
        <p14:creationId xmlns:p14="http://schemas.microsoft.com/office/powerpoint/2010/main" val="356507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66F25-9FE1-7AA2-ED70-4FEA392176C1}"/>
              </a:ext>
            </a:extLst>
          </p:cNvPr>
          <p:cNvSpPr>
            <a:spLocks noGrp="1"/>
          </p:cNvSpPr>
          <p:nvPr>
            <p:ph idx="1"/>
          </p:nvPr>
        </p:nvSpPr>
        <p:spPr>
          <a:xfrm>
            <a:off x="1451579" y="1553497"/>
            <a:ext cx="9603275" cy="4522838"/>
          </a:xfrm>
        </p:spPr>
        <p:txBody>
          <a:bodyPr/>
          <a:lstStyle/>
          <a:p>
            <a:pPr marL="0" indent="0">
              <a:buNone/>
            </a:pPr>
            <a:r>
              <a:rPr lang="en-US" b="1" dirty="0"/>
              <a:t>Scope </a:t>
            </a:r>
          </a:p>
          <a:p>
            <a:pPr algn="just"/>
            <a:r>
              <a:rPr lang="en-US" sz="1600" cap="none" dirty="0">
                <a:latin typeface="Arial" panose="020B0604020202020204" pitchFamily="34" charset="0"/>
                <a:cs typeface="Arial" panose="020B0604020202020204" pitchFamily="34" charset="0"/>
              </a:rPr>
              <a:t>The scope of this comparative analysis includes understanding the key differences between the straight-line and diminishing balance methods of depreciation. this analysis will help determine which method is more suitable under different circumstances, considering factors like asset cost, additional costs, asset lifespan, and salvage value</a:t>
            </a:r>
          </a:p>
          <a:p>
            <a:pPr algn="just"/>
            <a:endParaRPr lang="en-IN" sz="1600" cap="none" dirty="0">
              <a:latin typeface="Arial" panose="020B0604020202020204" pitchFamily="34" charset="0"/>
              <a:cs typeface="Arial" panose="020B0604020202020204" pitchFamily="34" charset="0"/>
            </a:endParaRPr>
          </a:p>
          <a:p>
            <a:pPr marL="0" indent="0">
              <a:buNone/>
            </a:pPr>
            <a:r>
              <a:rPr lang="en-IN" b="1" dirty="0"/>
              <a:t>Objectives</a:t>
            </a:r>
          </a:p>
          <a:p>
            <a:r>
              <a:rPr lang="en-US" sz="1600" cap="none" dirty="0">
                <a:latin typeface="Arial" panose="020B0604020202020204" pitchFamily="34" charset="0"/>
                <a:cs typeface="Arial" panose="020B0604020202020204" pitchFamily="34" charset="0"/>
              </a:rPr>
              <a:t>Provide a detailed explanation of the Straight-Line and Diminishing Balance methods. </a:t>
            </a:r>
          </a:p>
          <a:p>
            <a:r>
              <a:rPr lang="en-US" sz="1600" cap="none" dirty="0">
                <a:latin typeface="Arial" panose="020B0604020202020204" pitchFamily="34" charset="0"/>
                <a:cs typeface="Arial" panose="020B0604020202020204" pitchFamily="34" charset="0"/>
              </a:rPr>
              <a:t>Analyze and compare the financial implications of each method</a:t>
            </a:r>
          </a:p>
          <a:p>
            <a:r>
              <a:rPr lang="en-US" sz="1600" cap="none" dirty="0">
                <a:latin typeface="Arial" panose="020B0604020202020204" pitchFamily="34" charset="0"/>
                <a:cs typeface="Arial" panose="020B0604020202020204" pitchFamily="34" charset="0"/>
              </a:rPr>
              <a:t>Illustrate both methods with practical examples and calculations.</a:t>
            </a:r>
          </a:p>
          <a:p>
            <a:r>
              <a:rPr lang="en-US" sz="1600" cap="none" dirty="0">
                <a:latin typeface="Arial" panose="020B0604020202020204" pitchFamily="34" charset="0"/>
                <a:cs typeface="Arial" panose="020B0604020202020204" pitchFamily="34" charset="0"/>
              </a:rPr>
              <a:t>Generate a year-by-year depreciation schedule for each method. </a:t>
            </a:r>
            <a:endParaRPr lang="en-IN" sz="1600" cap="none"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ECB8B54F-5645-4B6A-2784-A8189EFD672D}"/>
              </a:ext>
            </a:extLst>
          </p:cNvPr>
          <p:cNvSpPr txBox="1">
            <a:spLocks/>
          </p:cNvSpPr>
          <p:nvPr/>
        </p:nvSpPr>
        <p:spPr>
          <a:xfrm>
            <a:off x="1451578" y="668984"/>
            <a:ext cx="9603275" cy="7226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IN" dirty="0"/>
          </a:p>
        </p:txBody>
      </p:sp>
      <p:sp>
        <p:nvSpPr>
          <p:cNvPr id="6" name="TextBox 5">
            <a:extLst>
              <a:ext uri="{FF2B5EF4-FFF2-40B4-BE49-F238E27FC236}">
                <a16:creationId xmlns:a16="http://schemas.microsoft.com/office/drawing/2014/main" id="{054EF265-A849-CDB8-E8C2-706D980EED22}"/>
              </a:ext>
            </a:extLst>
          </p:cNvPr>
          <p:cNvSpPr txBox="1"/>
          <p:nvPr/>
        </p:nvSpPr>
        <p:spPr>
          <a:xfrm>
            <a:off x="1331672" y="668983"/>
            <a:ext cx="9513309" cy="584775"/>
          </a:xfrm>
          <a:prstGeom prst="rect">
            <a:avLst/>
          </a:prstGeom>
          <a:noFill/>
        </p:spPr>
        <p:txBody>
          <a:bodyPr wrap="square">
            <a:spAutoFit/>
          </a:bodyPr>
          <a:lstStyle/>
          <a:p>
            <a:pPr algn="ctr"/>
            <a:r>
              <a:rPr lang="en-IN" sz="3200" b="1" dirty="0">
                <a:latin typeface="Arial" panose="020B0604020202020204" pitchFamily="34" charset="0"/>
                <a:cs typeface="Arial" panose="020B0604020202020204" pitchFamily="34" charset="0"/>
              </a:rPr>
              <a:t>Information about the terminologies: </a:t>
            </a:r>
          </a:p>
        </p:txBody>
      </p:sp>
    </p:spTree>
    <p:extLst>
      <p:ext uri="{BB962C8B-B14F-4D97-AF65-F5344CB8AC3E}">
        <p14:creationId xmlns:p14="http://schemas.microsoft.com/office/powerpoint/2010/main" val="1973372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66F25-9FE1-7AA2-ED70-4FEA392176C1}"/>
              </a:ext>
            </a:extLst>
          </p:cNvPr>
          <p:cNvSpPr>
            <a:spLocks noGrp="1"/>
          </p:cNvSpPr>
          <p:nvPr>
            <p:ph idx="1"/>
          </p:nvPr>
        </p:nvSpPr>
        <p:spPr>
          <a:xfrm>
            <a:off x="1451579" y="1553497"/>
            <a:ext cx="9603275" cy="4522838"/>
          </a:xfrm>
        </p:spPr>
        <p:txBody>
          <a:bodyPr/>
          <a:lstStyle/>
          <a:p>
            <a:pPr marL="0" indent="0">
              <a:buNone/>
            </a:pPr>
            <a:r>
              <a:rPr lang="en-IN" b="1" dirty="0"/>
              <a:t>Title: </a:t>
            </a:r>
            <a:r>
              <a:rPr lang="en-US" b="1" dirty="0"/>
              <a:t> </a:t>
            </a:r>
          </a:p>
          <a:p>
            <a:pPr algn="just"/>
            <a:r>
              <a:rPr lang="en-US" sz="1600" cap="none" dirty="0">
                <a:latin typeface="Arial" panose="020B0604020202020204" pitchFamily="34" charset="0"/>
                <a:cs typeface="Arial" panose="020B0604020202020204" pitchFamily="34" charset="0"/>
              </a:rPr>
              <a:t>"Comparative Analysis of Depreciation Methods: Straight-Line vs. Diminishing Balance" </a:t>
            </a:r>
            <a:endParaRPr lang="en-IN" sz="1600" cap="none" dirty="0">
              <a:latin typeface="Arial" panose="020B0604020202020204" pitchFamily="34" charset="0"/>
              <a:cs typeface="Arial" panose="020B0604020202020204" pitchFamily="34" charset="0"/>
            </a:endParaRPr>
          </a:p>
          <a:p>
            <a:pPr marL="0" indent="0">
              <a:buNone/>
            </a:pPr>
            <a:endParaRPr lang="en-IN" b="1" dirty="0"/>
          </a:p>
          <a:p>
            <a:pPr marL="0" indent="0">
              <a:buNone/>
            </a:pPr>
            <a:r>
              <a:rPr lang="en-IN" b="1" dirty="0"/>
              <a:t>Definition of Depreciation</a:t>
            </a:r>
            <a:r>
              <a:rPr lang="en-IN" dirty="0"/>
              <a:t>:</a:t>
            </a:r>
            <a:endParaRPr lang="en-IN" b="1" dirty="0"/>
          </a:p>
          <a:p>
            <a:pPr marL="0" indent="0">
              <a:buNone/>
            </a:pPr>
            <a:r>
              <a:rPr lang="en-US" sz="1600" cap="none" dirty="0">
                <a:latin typeface="Arial" panose="020B0604020202020204" pitchFamily="34" charset="0"/>
                <a:cs typeface="Arial" panose="020B0604020202020204" pitchFamily="34" charset="0"/>
              </a:rPr>
              <a:t>Depreciation is the systematic allocation of the cost of an asset over its useful life. It shows reduction in value of an asset as it is used over time period. </a:t>
            </a:r>
          </a:p>
          <a:p>
            <a:pPr marL="0" indent="0">
              <a:buNone/>
            </a:pPr>
            <a:endParaRPr lang="en-US" sz="1600" cap="none" dirty="0">
              <a:latin typeface="Arial" panose="020B0604020202020204" pitchFamily="34" charset="0"/>
              <a:cs typeface="Arial" panose="020B0604020202020204" pitchFamily="34" charset="0"/>
            </a:endParaRPr>
          </a:p>
          <a:p>
            <a:pPr marL="0" indent="0">
              <a:buNone/>
            </a:pPr>
            <a:r>
              <a:rPr lang="en-US" b="1" dirty="0"/>
              <a:t>Importance of Depreciation in Accounting: </a:t>
            </a:r>
          </a:p>
          <a:p>
            <a:pPr marL="0" indent="0">
              <a:buNone/>
            </a:pPr>
            <a:r>
              <a:rPr lang="en-US" sz="1600" cap="none" dirty="0">
                <a:latin typeface="Arial" panose="020B0604020202020204" pitchFamily="34" charset="0"/>
                <a:cs typeface="Arial" panose="020B0604020202020204" pitchFamily="34" charset="0"/>
              </a:rPr>
              <a:t>Depreciation matches cost of an asset with corresponding revenue it generates. In this way, it gives a method to allocation of asset cost over its useful life, impacting both the income statement and the balance sheet. Depreciation also helps in tax shield, as it is considered an expense as per income tax.  </a:t>
            </a:r>
          </a:p>
        </p:txBody>
      </p:sp>
      <p:sp>
        <p:nvSpPr>
          <p:cNvPr id="4" name="Content Placeholder 2">
            <a:extLst>
              <a:ext uri="{FF2B5EF4-FFF2-40B4-BE49-F238E27FC236}">
                <a16:creationId xmlns:a16="http://schemas.microsoft.com/office/drawing/2014/main" id="{ECB8B54F-5645-4B6A-2784-A8189EFD672D}"/>
              </a:ext>
            </a:extLst>
          </p:cNvPr>
          <p:cNvSpPr txBox="1">
            <a:spLocks/>
          </p:cNvSpPr>
          <p:nvPr/>
        </p:nvSpPr>
        <p:spPr>
          <a:xfrm>
            <a:off x="1451578" y="668984"/>
            <a:ext cx="9603275" cy="7226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IN" dirty="0"/>
          </a:p>
        </p:txBody>
      </p:sp>
      <p:sp>
        <p:nvSpPr>
          <p:cNvPr id="6" name="TextBox 5">
            <a:extLst>
              <a:ext uri="{FF2B5EF4-FFF2-40B4-BE49-F238E27FC236}">
                <a16:creationId xmlns:a16="http://schemas.microsoft.com/office/drawing/2014/main" id="{054EF265-A849-CDB8-E8C2-706D980EED22}"/>
              </a:ext>
            </a:extLst>
          </p:cNvPr>
          <p:cNvSpPr txBox="1"/>
          <p:nvPr/>
        </p:nvSpPr>
        <p:spPr>
          <a:xfrm>
            <a:off x="1331672" y="668983"/>
            <a:ext cx="9513309" cy="584775"/>
          </a:xfrm>
          <a:prstGeom prst="rect">
            <a:avLst/>
          </a:prstGeom>
          <a:noFill/>
        </p:spPr>
        <p:txBody>
          <a:bodyPr wrap="square">
            <a:spAutoFit/>
          </a:bodyPr>
          <a:lstStyle/>
          <a:p>
            <a:pPr algn="ctr"/>
            <a:r>
              <a:rPr lang="en-US" sz="3200" b="1" dirty="0">
                <a:latin typeface="Arial" panose="020B0604020202020204" pitchFamily="34" charset="0"/>
                <a:cs typeface="Arial" panose="020B0604020202020204" pitchFamily="34" charset="0"/>
              </a:rPr>
              <a:t>I</a:t>
            </a:r>
            <a:r>
              <a:rPr lang="en-IN" sz="3200" b="1" dirty="0" err="1">
                <a:latin typeface="Arial" panose="020B0604020202020204" pitchFamily="34" charset="0"/>
                <a:cs typeface="Arial" panose="020B0604020202020204" pitchFamily="34" charset="0"/>
              </a:rPr>
              <a:t>ntroduction</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7613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66F25-9FE1-7AA2-ED70-4FEA392176C1}"/>
              </a:ext>
            </a:extLst>
          </p:cNvPr>
          <p:cNvSpPr>
            <a:spLocks noGrp="1"/>
          </p:cNvSpPr>
          <p:nvPr>
            <p:ph idx="1"/>
          </p:nvPr>
        </p:nvSpPr>
        <p:spPr>
          <a:xfrm>
            <a:off x="1451579" y="1553497"/>
            <a:ext cx="9603275" cy="4522838"/>
          </a:xfrm>
        </p:spPr>
        <p:txBody>
          <a:bodyPr/>
          <a:lstStyle/>
          <a:p>
            <a:pPr marL="0" indent="0">
              <a:buNone/>
            </a:pPr>
            <a:r>
              <a:rPr lang="en-US" sz="1600" b="1" cap="none" dirty="0">
                <a:latin typeface="Arial" panose="020B0604020202020204" pitchFamily="34" charset="0"/>
                <a:cs typeface="Arial" panose="020B0604020202020204" pitchFamily="34" charset="0"/>
              </a:rPr>
              <a:t>Asset Cost: </a:t>
            </a:r>
          </a:p>
          <a:p>
            <a:pPr marL="0" indent="0">
              <a:buNone/>
            </a:pPr>
            <a:r>
              <a:rPr lang="en-US" sz="1600" cap="none" dirty="0">
                <a:latin typeface="Arial" panose="020B0604020202020204" pitchFamily="34" charset="0"/>
                <a:cs typeface="Arial" panose="020B0604020202020204" pitchFamily="34" charset="0"/>
              </a:rPr>
              <a:t>The initial cost of the asset. </a:t>
            </a:r>
          </a:p>
          <a:p>
            <a:pPr marL="0" indent="0">
              <a:buNone/>
            </a:pPr>
            <a:r>
              <a:rPr lang="en-US" sz="1600" b="1" cap="none" dirty="0">
                <a:latin typeface="Arial" panose="020B0604020202020204" pitchFamily="34" charset="0"/>
                <a:cs typeface="Arial" panose="020B0604020202020204" pitchFamily="34" charset="0"/>
              </a:rPr>
              <a:t>Additional Asset Cost: </a:t>
            </a:r>
          </a:p>
          <a:p>
            <a:pPr marL="0" indent="0">
              <a:buNone/>
            </a:pPr>
            <a:r>
              <a:rPr lang="en-US" sz="1600" cap="none" dirty="0">
                <a:latin typeface="Arial" panose="020B0604020202020204" pitchFamily="34" charset="0"/>
                <a:cs typeface="Arial" panose="020B0604020202020204" pitchFamily="34" charset="0"/>
              </a:rPr>
              <a:t>Any additional costs incurred in acquiring the asset, such as transportation, installation, and setup costs. </a:t>
            </a:r>
          </a:p>
          <a:p>
            <a:pPr marL="0" indent="0">
              <a:buNone/>
            </a:pPr>
            <a:r>
              <a:rPr lang="en-US" sz="1600" b="1" cap="none" dirty="0">
                <a:latin typeface="Arial" panose="020B0604020202020204" pitchFamily="34" charset="0"/>
                <a:cs typeface="Arial" panose="020B0604020202020204" pitchFamily="34" charset="0"/>
              </a:rPr>
              <a:t>Asset Price: </a:t>
            </a:r>
          </a:p>
          <a:p>
            <a:pPr marL="0" indent="0">
              <a:buNone/>
            </a:pPr>
            <a:r>
              <a:rPr lang="en-US" sz="1600" cap="none" dirty="0">
                <a:latin typeface="Arial" panose="020B0604020202020204" pitchFamily="34" charset="0"/>
                <a:cs typeface="Arial" panose="020B0604020202020204" pitchFamily="34" charset="0"/>
              </a:rPr>
              <a:t>The total cost of the asset, including any additional costs. Scrap Value: The estimated residual or salvage value of the asset at the end of its useful life. </a:t>
            </a:r>
          </a:p>
          <a:p>
            <a:pPr marL="0" indent="0">
              <a:buNone/>
            </a:pPr>
            <a:r>
              <a:rPr lang="en-US" sz="1600" b="1" cap="none" dirty="0">
                <a:latin typeface="Arial" panose="020B0604020202020204" pitchFamily="34" charset="0"/>
                <a:cs typeface="Arial" panose="020B0604020202020204" pitchFamily="34" charset="0"/>
              </a:rPr>
              <a:t>Estimated Life Span (Years): </a:t>
            </a:r>
          </a:p>
          <a:p>
            <a:pPr marL="0" indent="0">
              <a:buNone/>
            </a:pPr>
            <a:r>
              <a:rPr lang="en-US" sz="1600" cap="none" dirty="0">
                <a:latin typeface="Arial" panose="020B0604020202020204" pitchFamily="34" charset="0"/>
                <a:cs typeface="Arial" panose="020B0604020202020204" pitchFamily="34" charset="0"/>
              </a:rPr>
              <a:t>The expected number of years over which the asset will be depreciated.</a:t>
            </a:r>
          </a:p>
          <a:p>
            <a:pPr marL="0" indent="0">
              <a:buNone/>
            </a:pPr>
            <a:endParaRPr lang="en-US" sz="1600" cap="none"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ECB8B54F-5645-4B6A-2784-A8189EFD672D}"/>
              </a:ext>
            </a:extLst>
          </p:cNvPr>
          <p:cNvSpPr txBox="1">
            <a:spLocks/>
          </p:cNvSpPr>
          <p:nvPr/>
        </p:nvSpPr>
        <p:spPr>
          <a:xfrm>
            <a:off x="1451578" y="668984"/>
            <a:ext cx="9603275" cy="7226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IN" dirty="0"/>
          </a:p>
        </p:txBody>
      </p:sp>
      <p:sp>
        <p:nvSpPr>
          <p:cNvPr id="6" name="TextBox 5">
            <a:extLst>
              <a:ext uri="{FF2B5EF4-FFF2-40B4-BE49-F238E27FC236}">
                <a16:creationId xmlns:a16="http://schemas.microsoft.com/office/drawing/2014/main" id="{054EF265-A849-CDB8-E8C2-706D980EED22}"/>
              </a:ext>
            </a:extLst>
          </p:cNvPr>
          <p:cNvSpPr txBox="1"/>
          <p:nvPr/>
        </p:nvSpPr>
        <p:spPr>
          <a:xfrm>
            <a:off x="1331672" y="668983"/>
            <a:ext cx="9513309" cy="584775"/>
          </a:xfrm>
          <a:prstGeom prst="rect">
            <a:avLst/>
          </a:prstGeom>
          <a:noFill/>
        </p:spPr>
        <p:txBody>
          <a:bodyPr wrap="square">
            <a:spAutoFit/>
          </a:bodyPr>
          <a:lstStyle/>
          <a:p>
            <a:pPr algn="ctr"/>
            <a:r>
              <a:rPr lang="en-IN" sz="3200" b="1" dirty="0">
                <a:latin typeface="Arial" panose="020B0604020202020204" pitchFamily="34" charset="0"/>
                <a:cs typeface="Arial" panose="020B0604020202020204" pitchFamily="34" charset="0"/>
              </a:rPr>
              <a:t>TERMINOLOGIES </a:t>
            </a:r>
          </a:p>
        </p:txBody>
      </p:sp>
    </p:spTree>
    <p:extLst>
      <p:ext uri="{BB962C8B-B14F-4D97-AF65-F5344CB8AC3E}">
        <p14:creationId xmlns:p14="http://schemas.microsoft.com/office/powerpoint/2010/main" val="376894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66F25-9FE1-7AA2-ED70-4FEA392176C1}"/>
              </a:ext>
            </a:extLst>
          </p:cNvPr>
          <p:cNvSpPr>
            <a:spLocks noGrp="1"/>
          </p:cNvSpPr>
          <p:nvPr>
            <p:ph idx="1"/>
          </p:nvPr>
        </p:nvSpPr>
        <p:spPr>
          <a:xfrm>
            <a:off x="1451579" y="1553497"/>
            <a:ext cx="9603275" cy="4522838"/>
          </a:xfrm>
        </p:spPr>
        <p:txBody>
          <a:bodyPr/>
          <a:lstStyle/>
          <a:p>
            <a:pPr marL="0" indent="0">
              <a:buNone/>
            </a:pPr>
            <a:r>
              <a:rPr lang="en-US" sz="1600" b="1" cap="none" dirty="0">
                <a:latin typeface="Arial" panose="020B0604020202020204" pitchFamily="34" charset="0"/>
                <a:cs typeface="Arial" panose="020B0604020202020204" pitchFamily="34" charset="0"/>
              </a:rPr>
              <a:t>Depreciation/Year as per Straight Line Method: </a:t>
            </a:r>
          </a:p>
          <a:p>
            <a:pPr marL="0" indent="0">
              <a:buNone/>
            </a:pPr>
            <a:r>
              <a:rPr lang="en-US" sz="1600" cap="none" dirty="0">
                <a:latin typeface="Arial" panose="020B0604020202020204" pitchFamily="34" charset="0"/>
                <a:cs typeface="Arial" panose="020B0604020202020204" pitchFamily="34" charset="0"/>
              </a:rPr>
              <a:t>The amount of depreciation allocated to each year of the asset's useful life, calculated as (Asset Price - Scrap Value) / Estimated Life Span. </a:t>
            </a:r>
          </a:p>
          <a:p>
            <a:pPr marL="0" indent="0">
              <a:buNone/>
            </a:pPr>
            <a:r>
              <a:rPr lang="en-US" sz="1600" b="1" cap="none" dirty="0">
                <a:latin typeface="Arial" panose="020B0604020202020204" pitchFamily="34" charset="0"/>
                <a:cs typeface="Arial" panose="020B0604020202020204" pitchFamily="34" charset="0"/>
              </a:rPr>
              <a:t>Depreciation Percentage: </a:t>
            </a:r>
          </a:p>
          <a:p>
            <a:pPr marL="0" indent="0">
              <a:buNone/>
            </a:pPr>
            <a:r>
              <a:rPr lang="en-US" sz="1600" cap="none" dirty="0">
                <a:latin typeface="Arial" panose="020B0604020202020204" pitchFamily="34" charset="0"/>
                <a:cs typeface="Arial" panose="020B0604020202020204" pitchFamily="34" charset="0"/>
              </a:rPr>
              <a:t>The annual depreciation rate, calculated as (Depreciation/Year as per Straight Line Method) / Asset Price. </a:t>
            </a:r>
          </a:p>
          <a:p>
            <a:pPr marL="0" indent="0">
              <a:buNone/>
            </a:pPr>
            <a:r>
              <a:rPr lang="en-US" sz="1600" b="1" cap="none" dirty="0">
                <a:latin typeface="Arial" panose="020B0604020202020204" pitchFamily="34" charset="0"/>
                <a:cs typeface="Arial" panose="020B0604020202020204" pitchFamily="34" charset="0"/>
              </a:rPr>
              <a:t>Total Depreciation For Its Life Span: </a:t>
            </a:r>
          </a:p>
          <a:p>
            <a:pPr marL="0" indent="0">
              <a:buNone/>
            </a:pPr>
            <a:r>
              <a:rPr lang="en-US" sz="1600" cap="none" dirty="0">
                <a:latin typeface="Arial" panose="020B0604020202020204" pitchFamily="34" charset="0"/>
                <a:cs typeface="Arial" panose="020B0604020202020204" pitchFamily="34" charset="0"/>
              </a:rPr>
              <a:t>The total depreciation expense over the asset's entire useful life, calculated as (Depreciation/Year as per Straight Line Method) * Estimated Life Span. </a:t>
            </a:r>
          </a:p>
          <a:p>
            <a:pPr marL="0" indent="0">
              <a:buNone/>
            </a:pPr>
            <a:r>
              <a:rPr lang="en-US" sz="1600" b="1" cap="none" dirty="0">
                <a:latin typeface="Arial" panose="020B0604020202020204" pitchFamily="34" charset="0"/>
                <a:cs typeface="Arial" panose="020B0604020202020204" pitchFamily="34" charset="0"/>
              </a:rPr>
              <a:t>Depreciated Book Value After Its Life Span: </a:t>
            </a:r>
          </a:p>
          <a:p>
            <a:pPr marL="0" indent="0">
              <a:buNone/>
            </a:pPr>
            <a:r>
              <a:rPr lang="en-US" sz="1600" cap="none" dirty="0">
                <a:latin typeface="Arial" panose="020B0604020202020204" pitchFamily="34" charset="0"/>
                <a:cs typeface="Arial" panose="020B0604020202020204" pitchFamily="34" charset="0"/>
              </a:rPr>
              <a:t>The value of the asset after it has been fully depreciated, equal to the scrap value.</a:t>
            </a:r>
          </a:p>
        </p:txBody>
      </p:sp>
      <p:sp>
        <p:nvSpPr>
          <p:cNvPr id="4" name="Content Placeholder 2">
            <a:extLst>
              <a:ext uri="{FF2B5EF4-FFF2-40B4-BE49-F238E27FC236}">
                <a16:creationId xmlns:a16="http://schemas.microsoft.com/office/drawing/2014/main" id="{ECB8B54F-5645-4B6A-2784-A8189EFD672D}"/>
              </a:ext>
            </a:extLst>
          </p:cNvPr>
          <p:cNvSpPr txBox="1">
            <a:spLocks/>
          </p:cNvSpPr>
          <p:nvPr/>
        </p:nvSpPr>
        <p:spPr>
          <a:xfrm>
            <a:off x="1451578" y="668984"/>
            <a:ext cx="9603275" cy="7226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IN" dirty="0"/>
          </a:p>
        </p:txBody>
      </p:sp>
      <p:sp>
        <p:nvSpPr>
          <p:cNvPr id="6" name="TextBox 5">
            <a:extLst>
              <a:ext uri="{FF2B5EF4-FFF2-40B4-BE49-F238E27FC236}">
                <a16:creationId xmlns:a16="http://schemas.microsoft.com/office/drawing/2014/main" id="{054EF265-A849-CDB8-E8C2-706D980EED22}"/>
              </a:ext>
            </a:extLst>
          </p:cNvPr>
          <p:cNvSpPr txBox="1"/>
          <p:nvPr/>
        </p:nvSpPr>
        <p:spPr>
          <a:xfrm>
            <a:off x="1331672" y="668983"/>
            <a:ext cx="9513309" cy="584775"/>
          </a:xfrm>
          <a:prstGeom prst="rect">
            <a:avLst/>
          </a:prstGeom>
          <a:noFill/>
        </p:spPr>
        <p:txBody>
          <a:bodyPr wrap="square">
            <a:spAutoFit/>
          </a:bodyPr>
          <a:lstStyle/>
          <a:p>
            <a:pPr algn="ctr"/>
            <a:r>
              <a:rPr lang="en-IN" sz="3200" b="1" dirty="0">
                <a:latin typeface="Arial" panose="020B0604020202020204" pitchFamily="34" charset="0"/>
                <a:cs typeface="Arial" panose="020B0604020202020204" pitchFamily="34" charset="0"/>
              </a:rPr>
              <a:t>STRAIGHT LINE METHOD APPROACH</a:t>
            </a:r>
          </a:p>
        </p:txBody>
      </p:sp>
    </p:spTree>
    <p:extLst>
      <p:ext uri="{BB962C8B-B14F-4D97-AF65-F5344CB8AC3E}">
        <p14:creationId xmlns:p14="http://schemas.microsoft.com/office/powerpoint/2010/main" val="1180049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66F25-9FE1-7AA2-ED70-4FEA392176C1}"/>
              </a:ext>
            </a:extLst>
          </p:cNvPr>
          <p:cNvSpPr>
            <a:spLocks noGrp="1"/>
          </p:cNvSpPr>
          <p:nvPr>
            <p:ph idx="1"/>
          </p:nvPr>
        </p:nvSpPr>
        <p:spPr>
          <a:xfrm>
            <a:off x="1451579" y="1553497"/>
            <a:ext cx="9603275" cy="4522838"/>
          </a:xfrm>
        </p:spPr>
        <p:txBody>
          <a:bodyPr/>
          <a:lstStyle/>
          <a:p>
            <a:pPr marL="0" indent="0">
              <a:buNone/>
            </a:pPr>
            <a:r>
              <a:rPr lang="en-US" sz="1600" b="1" cap="none" dirty="0">
                <a:latin typeface="Arial" panose="020B0604020202020204" pitchFamily="34" charset="0"/>
                <a:cs typeface="Arial" panose="020B0604020202020204" pitchFamily="34" charset="0"/>
              </a:rPr>
              <a:t>Balance Amount: </a:t>
            </a:r>
          </a:p>
          <a:p>
            <a:pPr marL="0" indent="0">
              <a:buNone/>
            </a:pPr>
            <a:r>
              <a:rPr lang="en-US" sz="1600" cap="none" dirty="0">
                <a:latin typeface="Arial" panose="020B0604020202020204" pitchFamily="34" charset="0"/>
                <a:cs typeface="Arial" panose="020B0604020202020204" pitchFamily="34" charset="0"/>
              </a:rPr>
              <a:t>Any remaining balance after fully depreciating the asset, which should ideally be zero. Rate of </a:t>
            </a:r>
          </a:p>
          <a:p>
            <a:pPr marL="0" indent="0">
              <a:buNone/>
            </a:pPr>
            <a:r>
              <a:rPr lang="en-US" sz="1600" b="1" cap="none" dirty="0">
                <a:latin typeface="Arial" panose="020B0604020202020204" pitchFamily="34" charset="0"/>
                <a:cs typeface="Arial" panose="020B0604020202020204" pitchFamily="34" charset="0"/>
              </a:rPr>
              <a:t>Depreciation as per Diminishing Balance Method: </a:t>
            </a:r>
          </a:p>
          <a:p>
            <a:pPr marL="0" indent="0">
              <a:buNone/>
            </a:pPr>
            <a:r>
              <a:rPr lang="en-US" sz="1600" cap="none" dirty="0">
                <a:latin typeface="Arial" panose="020B0604020202020204" pitchFamily="34" charset="0"/>
                <a:cs typeface="Arial" panose="020B0604020202020204" pitchFamily="34" charset="0"/>
              </a:rPr>
              <a:t>The annual depreciation rate calculated based on the diminishing balance method. </a:t>
            </a:r>
          </a:p>
          <a:p>
            <a:pPr marL="0" indent="0">
              <a:buNone/>
            </a:pPr>
            <a:r>
              <a:rPr lang="en-US" sz="1600" b="1" cap="none" dirty="0">
                <a:latin typeface="Arial" panose="020B0604020202020204" pitchFamily="34" charset="0"/>
                <a:cs typeface="Arial" panose="020B0604020202020204" pitchFamily="34" charset="0"/>
              </a:rPr>
              <a:t>Depreciation Schedule: </a:t>
            </a:r>
          </a:p>
          <a:p>
            <a:pPr marL="0" indent="0">
              <a:buNone/>
            </a:pPr>
            <a:r>
              <a:rPr lang="en-US" sz="1600" cap="none" dirty="0">
                <a:latin typeface="Arial" panose="020B0604020202020204" pitchFamily="34" charset="0"/>
                <a:cs typeface="Arial" panose="020B0604020202020204" pitchFamily="34" charset="0"/>
              </a:rPr>
              <a:t>A table showing the year-by-year depreciation amounts and the corresponding book values of the asset. </a:t>
            </a:r>
          </a:p>
        </p:txBody>
      </p:sp>
      <p:sp>
        <p:nvSpPr>
          <p:cNvPr id="4" name="Content Placeholder 2">
            <a:extLst>
              <a:ext uri="{FF2B5EF4-FFF2-40B4-BE49-F238E27FC236}">
                <a16:creationId xmlns:a16="http://schemas.microsoft.com/office/drawing/2014/main" id="{ECB8B54F-5645-4B6A-2784-A8189EFD672D}"/>
              </a:ext>
            </a:extLst>
          </p:cNvPr>
          <p:cNvSpPr txBox="1">
            <a:spLocks/>
          </p:cNvSpPr>
          <p:nvPr/>
        </p:nvSpPr>
        <p:spPr>
          <a:xfrm>
            <a:off x="1451578" y="668984"/>
            <a:ext cx="9603275" cy="7226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IN" dirty="0"/>
          </a:p>
        </p:txBody>
      </p:sp>
      <p:sp>
        <p:nvSpPr>
          <p:cNvPr id="2" name="TextBox 1">
            <a:extLst>
              <a:ext uri="{FF2B5EF4-FFF2-40B4-BE49-F238E27FC236}">
                <a16:creationId xmlns:a16="http://schemas.microsoft.com/office/drawing/2014/main" id="{D092EF3D-3A5A-407E-A0DA-4C15ECCAE904}"/>
              </a:ext>
            </a:extLst>
          </p:cNvPr>
          <p:cNvSpPr txBox="1"/>
          <p:nvPr/>
        </p:nvSpPr>
        <p:spPr>
          <a:xfrm>
            <a:off x="1331672" y="668983"/>
            <a:ext cx="9513309" cy="584775"/>
          </a:xfrm>
          <a:prstGeom prst="rect">
            <a:avLst/>
          </a:prstGeom>
          <a:noFill/>
        </p:spPr>
        <p:txBody>
          <a:bodyPr wrap="square">
            <a:spAutoFit/>
          </a:bodyPr>
          <a:lstStyle/>
          <a:p>
            <a:pPr algn="ctr"/>
            <a:r>
              <a:rPr lang="en-IN" sz="3200" b="1" dirty="0">
                <a:latin typeface="Arial" panose="020B0604020202020204" pitchFamily="34" charset="0"/>
                <a:cs typeface="Arial" panose="020B0604020202020204" pitchFamily="34" charset="0"/>
              </a:rPr>
              <a:t>STRAIGHT LINE METHOD APPROACH</a:t>
            </a:r>
          </a:p>
        </p:txBody>
      </p:sp>
    </p:spTree>
    <p:extLst>
      <p:ext uri="{BB962C8B-B14F-4D97-AF65-F5344CB8AC3E}">
        <p14:creationId xmlns:p14="http://schemas.microsoft.com/office/powerpoint/2010/main" val="963615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66F25-9FE1-7AA2-ED70-4FEA392176C1}"/>
              </a:ext>
            </a:extLst>
          </p:cNvPr>
          <p:cNvSpPr>
            <a:spLocks noGrp="1"/>
          </p:cNvSpPr>
          <p:nvPr>
            <p:ph idx="1"/>
          </p:nvPr>
        </p:nvSpPr>
        <p:spPr>
          <a:xfrm>
            <a:off x="1451579" y="1553497"/>
            <a:ext cx="9603275" cy="4522838"/>
          </a:xfrm>
        </p:spPr>
        <p:txBody>
          <a:bodyPr/>
          <a:lstStyle/>
          <a:p>
            <a:pPr marL="0" indent="0">
              <a:buNone/>
            </a:pPr>
            <a:r>
              <a:rPr lang="en-US" sz="1600" b="1" cap="none" dirty="0">
                <a:latin typeface="Arial" panose="020B0604020202020204" pitchFamily="34" charset="0"/>
                <a:cs typeface="Arial" panose="020B0604020202020204" pitchFamily="34" charset="0"/>
              </a:rPr>
              <a:t>Depreciation/Year as per Straight Line Method: </a:t>
            </a:r>
          </a:p>
          <a:p>
            <a:pPr marL="0" indent="0">
              <a:buNone/>
            </a:pPr>
            <a:r>
              <a:rPr lang="en-US" sz="1600" cap="none" dirty="0">
                <a:latin typeface="Arial" panose="020B0604020202020204" pitchFamily="34" charset="0"/>
                <a:cs typeface="Arial" panose="020B0604020202020204" pitchFamily="34" charset="0"/>
              </a:rPr>
              <a:t>The amount of depreciation allocated to each year of the asset's useful life, calculated as (Asset Price - Scrap Value) / Estimated Life Span. </a:t>
            </a:r>
          </a:p>
          <a:p>
            <a:pPr marL="0" indent="0">
              <a:buNone/>
            </a:pPr>
            <a:r>
              <a:rPr lang="en-US" sz="1600" b="1" cap="none" dirty="0">
                <a:latin typeface="Arial" panose="020B0604020202020204" pitchFamily="34" charset="0"/>
                <a:cs typeface="Arial" panose="020B0604020202020204" pitchFamily="34" charset="0"/>
              </a:rPr>
              <a:t>Depreciation Percentage: </a:t>
            </a:r>
          </a:p>
          <a:p>
            <a:pPr marL="0" indent="0">
              <a:buNone/>
            </a:pPr>
            <a:r>
              <a:rPr lang="en-US" sz="1600" cap="none" dirty="0">
                <a:latin typeface="Arial" panose="020B0604020202020204" pitchFamily="34" charset="0"/>
                <a:cs typeface="Arial" panose="020B0604020202020204" pitchFamily="34" charset="0"/>
              </a:rPr>
              <a:t>The annual depreciation rate, calculated as (Depreciation/Year as per Straight Line Method) / Asset Price. </a:t>
            </a:r>
          </a:p>
          <a:p>
            <a:pPr marL="0" indent="0">
              <a:buNone/>
            </a:pPr>
            <a:r>
              <a:rPr lang="en-US" sz="1600" b="1" cap="none" dirty="0">
                <a:latin typeface="Arial" panose="020B0604020202020204" pitchFamily="34" charset="0"/>
                <a:cs typeface="Arial" panose="020B0604020202020204" pitchFamily="34" charset="0"/>
              </a:rPr>
              <a:t>Total Depreciation For Its Life Span: </a:t>
            </a:r>
          </a:p>
          <a:p>
            <a:pPr marL="0" indent="0">
              <a:buNone/>
            </a:pPr>
            <a:r>
              <a:rPr lang="en-US" sz="1600" cap="none" dirty="0">
                <a:latin typeface="Arial" panose="020B0604020202020204" pitchFamily="34" charset="0"/>
                <a:cs typeface="Arial" panose="020B0604020202020204" pitchFamily="34" charset="0"/>
              </a:rPr>
              <a:t>The total depreciation expense over the asset's entire useful life, calculated as (Depreciation/Year as per Straight Line Method) * Estimated Life Span. </a:t>
            </a:r>
          </a:p>
          <a:p>
            <a:pPr marL="0" indent="0">
              <a:buNone/>
            </a:pPr>
            <a:r>
              <a:rPr lang="en-US" sz="1600" b="1" cap="none" dirty="0">
                <a:latin typeface="Arial" panose="020B0604020202020204" pitchFamily="34" charset="0"/>
                <a:cs typeface="Arial" panose="020B0604020202020204" pitchFamily="34" charset="0"/>
              </a:rPr>
              <a:t>Depreciated Book Value After Its Life Span: </a:t>
            </a:r>
          </a:p>
          <a:p>
            <a:pPr marL="0" indent="0">
              <a:buNone/>
            </a:pPr>
            <a:r>
              <a:rPr lang="en-US" sz="1600" cap="none" dirty="0">
                <a:latin typeface="Arial" panose="020B0604020202020204" pitchFamily="34" charset="0"/>
                <a:cs typeface="Arial" panose="020B0604020202020204" pitchFamily="34" charset="0"/>
              </a:rPr>
              <a:t>The value of the asset after it has been fully depreciated, equal to the scrap value.</a:t>
            </a:r>
          </a:p>
        </p:txBody>
      </p:sp>
      <p:sp>
        <p:nvSpPr>
          <p:cNvPr id="4" name="Content Placeholder 2">
            <a:extLst>
              <a:ext uri="{FF2B5EF4-FFF2-40B4-BE49-F238E27FC236}">
                <a16:creationId xmlns:a16="http://schemas.microsoft.com/office/drawing/2014/main" id="{ECB8B54F-5645-4B6A-2784-A8189EFD672D}"/>
              </a:ext>
            </a:extLst>
          </p:cNvPr>
          <p:cNvSpPr txBox="1">
            <a:spLocks/>
          </p:cNvSpPr>
          <p:nvPr/>
        </p:nvSpPr>
        <p:spPr>
          <a:xfrm>
            <a:off x="1451578" y="668984"/>
            <a:ext cx="9603275" cy="7226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IN" dirty="0"/>
          </a:p>
        </p:txBody>
      </p:sp>
      <p:sp>
        <p:nvSpPr>
          <p:cNvPr id="6" name="TextBox 5">
            <a:extLst>
              <a:ext uri="{FF2B5EF4-FFF2-40B4-BE49-F238E27FC236}">
                <a16:creationId xmlns:a16="http://schemas.microsoft.com/office/drawing/2014/main" id="{054EF265-A849-CDB8-E8C2-706D980EED22}"/>
              </a:ext>
            </a:extLst>
          </p:cNvPr>
          <p:cNvSpPr txBox="1"/>
          <p:nvPr/>
        </p:nvSpPr>
        <p:spPr>
          <a:xfrm>
            <a:off x="1331672" y="668983"/>
            <a:ext cx="9513309" cy="584775"/>
          </a:xfrm>
          <a:prstGeom prst="rect">
            <a:avLst/>
          </a:prstGeom>
          <a:noFill/>
        </p:spPr>
        <p:txBody>
          <a:bodyPr wrap="square">
            <a:spAutoFit/>
          </a:bodyPr>
          <a:lstStyle/>
          <a:p>
            <a:pPr algn="ctr"/>
            <a:r>
              <a:rPr lang="en-IN" sz="3200" b="1" dirty="0">
                <a:latin typeface="Arial" panose="020B0604020202020204" pitchFamily="34" charset="0"/>
                <a:cs typeface="Arial" panose="020B0604020202020204" pitchFamily="34" charset="0"/>
              </a:rPr>
              <a:t>STRAIGHT LINE METHOD </a:t>
            </a:r>
          </a:p>
        </p:txBody>
      </p:sp>
    </p:spTree>
    <p:extLst>
      <p:ext uri="{BB962C8B-B14F-4D97-AF65-F5344CB8AC3E}">
        <p14:creationId xmlns:p14="http://schemas.microsoft.com/office/powerpoint/2010/main" val="1206995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66F25-9FE1-7AA2-ED70-4FEA392176C1}"/>
              </a:ext>
            </a:extLst>
          </p:cNvPr>
          <p:cNvSpPr>
            <a:spLocks noGrp="1"/>
          </p:cNvSpPr>
          <p:nvPr>
            <p:ph idx="1"/>
          </p:nvPr>
        </p:nvSpPr>
        <p:spPr>
          <a:xfrm>
            <a:off x="1451579" y="1553497"/>
            <a:ext cx="9603275" cy="4522838"/>
          </a:xfrm>
        </p:spPr>
        <p:txBody>
          <a:bodyPr>
            <a:normAutofit/>
          </a:bodyPr>
          <a:lstStyle/>
          <a:p>
            <a:pPr marL="0" indent="0">
              <a:buNone/>
            </a:pPr>
            <a:r>
              <a:rPr lang="en-US" sz="1600" b="1" cap="none" dirty="0">
                <a:latin typeface="Arial" panose="020B0604020202020204" pitchFamily="34" charset="0"/>
                <a:cs typeface="Arial" panose="020B0604020202020204" pitchFamily="34" charset="0"/>
              </a:rPr>
              <a:t>Calculation Formula: </a:t>
            </a:r>
          </a:p>
          <a:p>
            <a:pPr marL="0" indent="0">
              <a:buNone/>
            </a:pPr>
            <a:r>
              <a:rPr lang="en-US" sz="1600" cap="none" dirty="0">
                <a:latin typeface="Arial" panose="020B0604020202020204" pitchFamily="34" charset="0"/>
                <a:cs typeface="Arial" panose="020B0604020202020204" pitchFamily="34" charset="0"/>
              </a:rPr>
              <a:t>Depreciation per year = (Asset Price - Scrap Value) / Estimated Life Span. </a:t>
            </a:r>
          </a:p>
          <a:p>
            <a:pPr marL="0" indent="0">
              <a:buNone/>
            </a:pPr>
            <a:r>
              <a:rPr lang="en-US" sz="1600" b="1" cap="none" dirty="0">
                <a:latin typeface="Arial" panose="020B0604020202020204" pitchFamily="34" charset="0"/>
                <a:cs typeface="Arial" panose="020B0604020202020204" pitchFamily="34" charset="0"/>
              </a:rPr>
              <a:t>Example Calculation: </a:t>
            </a:r>
          </a:p>
          <a:p>
            <a:pPr marL="0" indent="0">
              <a:buNone/>
            </a:pPr>
            <a:r>
              <a:rPr lang="en-US" sz="1600" cap="none" dirty="0">
                <a:latin typeface="Arial" panose="020B0604020202020204" pitchFamily="34" charset="0"/>
                <a:cs typeface="Arial" panose="020B0604020202020204" pitchFamily="34" charset="0"/>
              </a:rPr>
              <a:t>Suppose an asset costs $10,000 with a scrap value of $2,000 and an estimated life span of 5 years. The annual depreciation would be ($10,000 - $2,000) / 5 = $1,600. </a:t>
            </a:r>
          </a:p>
          <a:p>
            <a:pPr marL="0" indent="0">
              <a:buNone/>
            </a:pPr>
            <a:r>
              <a:rPr lang="en-US" sz="1600" cap="none" dirty="0">
                <a:latin typeface="Arial" panose="020B0604020202020204" pitchFamily="34" charset="0"/>
                <a:cs typeface="Arial" panose="020B0604020202020204" pitchFamily="34" charset="0"/>
              </a:rPr>
              <a:t>A table showing the </a:t>
            </a:r>
            <a:r>
              <a:rPr lang="en-US" sz="1600" cap="none" dirty="0" err="1">
                <a:latin typeface="Arial" panose="020B0604020202020204" pitchFamily="34" charset="0"/>
                <a:cs typeface="Arial" panose="020B0604020202020204" pitchFamily="34" charset="0"/>
              </a:rPr>
              <a:t>yea</a:t>
            </a:r>
            <a:r>
              <a:rPr lang="en-US" sz="1600" b="1" cap="none" dirty="0" err="1">
                <a:latin typeface="Arial" panose="020B0604020202020204" pitchFamily="34" charset="0"/>
                <a:cs typeface="Arial" panose="020B0604020202020204" pitchFamily="34" charset="0"/>
              </a:rPr>
              <a:t>Depreciation</a:t>
            </a:r>
            <a:r>
              <a:rPr lang="en-US" sz="1600" b="1" cap="none" dirty="0">
                <a:latin typeface="Arial" panose="020B0604020202020204" pitchFamily="34" charset="0"/>
                <a:cs typeface="Arial" panose="020B0604020202020204" pitchFamily="34" charset="0"/>
              </a:rPr>
              <a:t> Schedule: </a:t>
            </a:r>
          </a:p>
          <a:p>
            <a:pPr marL="0" indent="0">
              <a:buNone/>
            </a:pPr>
            <a:r>
              <a:rPr lang="en-US" sz="1600" cap="none" dirty="0">
                <a:latin typeface="Arial" panose="020B0604020202020204" pitchFamily="34" charset="0"/>
                <a:cs typeface="Arial" panose="020B0604020202020204" pitchFamily="34" charset="0"/>
              </a:rPr>
              <a:t>r-wise depreciation and remaining book value.</a:t>
            </a:r>
          </a:p>
          <a:p>
            <a:pPr marL="0" indent="0">
              <a:buNone/>
            </a:pPr>
            <a:endParaRPr lang="en-US" sz="1600" cap="none"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ECB8B54F-5645-4B6A-2784-A8189EFD672D}"/>
              </a:ext>
            </a:extLst>
          </p:cNvPr>
          <p:cNvSpPr txBox="1">
            <a:spLocks/>
          </p:cNvSpPr>
          <p:nvPr/>
        </p:nvSpPr>
        <p:spPr>
          <a:xfrm>
            <a:off x="1451578" y="668984"/>
            <a:ext cx="9603275" cy="7226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IN" dirty="0"/>
          </a:p>
        </p:txBody>
      </p:sp>
      <p:sp>
        <p:nvSpPr>
          <p:cNvPr id="6" name="TextBox 5">
            <a:extLst>
              <a:ext uri="{FF2B5EF4-FFF2-40B4-BE49-F238E27FC236}">
                <a16:creationId xmlns:a16="http://schemas.microsoft.com/office/drawing/2014/main" id="{054EF265-A849-CDB8-E8C2-706D980EED22}"/>
              </a:ext>
            </a:extLst>
          </p:cNvPr>
          <p:cNvSpPr txBox="1"/>
          <p:nvPr/>
        </p:nvSpPr>
        <p:spPr>
          <a:xfrm>
            <a:off x="1331672" y="668983"/>
            <a:ext cx="9513309" cy="584775"/>
          </a:xfrm>
          <a:prstGeom prst="rect">
            <a:avLst/>
          </a:prstGeom>
          <a:noFill/>
        </p:spPr>
        <p:txBody>
          <a:bodyPr wrap="square">
            <a:spAutoFit/>
          </a:bodyPr>
          <a:lstStyle/>
          <a:p>
            <a:pPr algn="ctr"/>
            <a:r>
              <a:rPr lang="en-IN" sz="3200" b="1" dirty="0">
                <a:latin typeface="Arial" panose="020B0604020202020204" pitchFamily="34" charset="0"/>
                <a:cs typeface="Arial" panose="020B0604020202020204" pitchFamily="34" charset="0"/>
              </a:rPr>
              <a:t>STRAIGHT LINE METHOD </a:t>
            </a:r>
          </a:p>
        </p:txBody>
      </p:sp>
    </p:spTree>
    <p:extLst>
      <p:ext uri="{BB962C8B-B14F-4D97-AF65-F5344CB8AC3E}">
        <p14:creationId xmlns:p14="http://schemas.microsoft.com/office/powerpoint/2010/main" val="2996656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CB8B54F-5645-4B6A-2784-A8189EFD672D}"/>
              </a:ext>
            </a:extLst>
          </p:cNvPr>
          <p:cNvSpPr txBox="1">
            <a:spLocks/>
          </p:cNvSpPr>
          <p:nvPr/>
        </p:nvSpPr>
        <p:spPr>
          <a:xfrm>
            <a:off x="1451578" y="668984"/>
            <a:ext cx="9603275" cy="7226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IN" dirty="0"/>
          </a:p>
        </p:txBody>
      </p:sp>
      <p:graphicFrame>
        <p:nvGraphicFramePr>
          <p:cNvPr id="7" name="Content Placeholder 6">
            <a:extLst>
              <a:ext uri="{FF2B5EF4-FFF2-40B4-BE49-F238E27FC236}">
                <a16:creationId xmlns:a16="http://schemas.microsoft.com/office/drawing/2014/main" id="{99A596F8-2639-CC91-A465-8E379BFD1F4F}"/>
              </a:ext>
            </a:extLst>
          </p:cNvPr>
          <p:cNvGraphicFramePr>
            <a:graphicFrameLocks noGrp="1"/>
          </p:cNvGraphicFramePr>
          <p:nvPr>
            <p:ph idx="1"/>
            <p:extLst>
              <p:ext uri="{D42A27DB-BD31-4B8C-83A1-F6EECF244321}">
                <p14:modId xmlns:p14="http://schemas.microsoft.com/office/powerpoint/2010/main" val="3012571196"/>
              </p:ext>
            </p:extLst>
          </p:nvPr>
        </p:nvGraphicFramePr>
        <p:xfrm>
          <a:off x="963561" y="530942"/>
          <a:ext cx="10294373" cy="5850195"/>
        </p:xfrm>
        <a:graphic>
          <a:graphicData uri="http://schemas.openxmlformats.org/drawingml/2006/table">
            <a:tbl>
              <a:tblPr>
                <a:tableStyleId>{5C22544A-7EE6-4342-B048-85BDC9FD1C3A}</a:tableStyleId>
              </a:tblPr>
              <a:tblGrid>
                <a:gridCol w="1153790">
                  <a:extLst>
                    <a:ext uri="{9D8B030D-6E8A-4147-A177-3AD203B41FA5}">
                      <a16:colId xmlns:a16="http://schemas.microsoft.com/office/drawing/2014/main" val="787318987"/>
                    </a:ext>
                  </a:extLst>
                </a:gridCol>
                <a:gridCol w="7371439">
                  <a:extLst>
                    <a:ext uri="{9D8B030D-6E8A-4147-A177-3AD203B41FA5}">
                      <a16:colId xmlns:a16="http://schemas.microsoft.com/office/drawing/2014/main" val="1374192058"/>
                    </a:ext>
                  </a:extLst>
                </a:gridCol>
                <a:gridCol w="1769144">
                  <a:extLst>
                    <a:ext uri="{9D8B030D-6E8A-4147-A177-3AD203B41FA5}">
                      <a16:colId xmlns:a16="http://schemas.microsoft.com/office/drawing/2014/main" val="1956234580"/>
                    </a:ext>
                  </a:extLst>
                </a:gridCol>
              </a:tblGrid>
              <a:tr h="596958">
                <a:tc gridSpan="3">
                  <a:txBody>
                    <a:bodyPr/>
                    <a:lstStyle/>
                    <a:p>
                      <a:pPr algn="ctr" fontAlgn="ctr"/>
                      <a:r>
                        <a:rPr lang="en-US" sz="2400" b="1" u="none" strike="noStrike" dirty="0">
                          <a:effectLst/>
                          <a:latin typeface="Arial" panose="020B0604020202020204" pitchFamily="34" charset="0"/>
                          <a:cs typeface="Arial" panose="020B0604020202020204" pitchFamily="34" charset="0"/>
                        </a:rPr>
                        <a:t>Depreciation Schedule for Straight Line Method</a:t>
                      </a:r>
                      <a:endParaRPr lang="en-US" sz="2400" b="1" i="0" u="none" strike="noStrike" dirty="0">
                        <a:solidFill>
                          <a:srgbClr val="FFFFFF"/>
                        </a:solidFill>
                        <a:effectLst/>
                        <a:latin typeface="Arial" panose="020B0604020202020204" pitchFamily="34" charset="0"/>
                        <a:cs typeface="Arial" panose="020B0604020202020204" pitchFamily="34"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1386941"/>
                  </a:ext>
                </a:extLst>
              </a:tr>
              <a:tr h="477567">
                <a:tc>
                  <a:txBody>
                    <a:bodyPr/>
                    <a:lstStyle/>
                    <a:p>
                      <a:pPr algn="ctr" fontAlgn="ctr"/>
                      <a:r>
                        <a:rPr lang="en-IN" sz="1600" b="1" u="none" strike="noStrike" dirty="0">
                          <a:effectLst/>
                          <a:latin typeface="Arial" panose="020B0604020202020204" pitchFamily="34" charset="0"/>
                          <a:cs typeface="Arial" panose="020B0604020202020204" pitchFamily="34" charset="0"/>
                        </a:rPr>
                        <a:t>Years</a:t>
                      </a:r>
                      <a:endParaRPr lang="en-IN" sz="1600" b="1" i="0" u="none" strike="noStrike" dirty="0">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US" sz="1600" b="1" u="none" strike="noStrike" dirty="0">
                          <a:effectLst/>
                          <a:latin typeface="Arial" panose="020B0604020202020204" pitchFamily="34" charset="0"/>
                          <a:cs typeface="Arial" panose="020B0604020202020204" pitchFamily="34" charset="0"/>
                        </a:rPr>
                        <a:t>Year on Year Depreciation Amount</a:t>
                      </a:r>
                      <a:endParaRPr lang="en-US" sz="1600" b="1" i="0" u="none" strike="noStrike" dirty="0">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600" b="1" u="none" strike="noStrike" dirty="0">
                          <a:effectLst/>
                          <a:latin typeface="Arial" panose="020B0604020202020204" pitchFamily="34" charset="0"/>
                          <a:cs typeface="Arial" panose="020B0604020202020204" pitchFamily="34" charset="0"/>
                        </a:rPr>
                        <a:t>Book Value</a:t>
                      </a:r>
                      <a:endParaRPr lang="en-IN" sz="1600" b="1" i="0" u="none" strike="noStrike" dirty="0">
                        <a:solidFill>
                          <a:srgbClr val="FFFFFF"/>
                        </a:solidFill>
                        <a:effectLst/>
                        <a:latin typeface="Arial" panose="020B0604020202020204" pitchFamily="34" charset="0"/>
                        <a:cs typeface="Arial" panose="020B0604020202020204" pitchFamily="34" charset="0"/>
                      </a:endParaRPr>
                    </a:p>
                  </a:txBody>
                  <a:tcPr marL="0" marR="0" marT="0" marB="0" anchor="ctr"/>
                </a:tc>
                <a:extLst>
                  <a:ext uri="{0D108BD9-81ED-4DB2-BD59-A6C34878D82A}">
                    <a16:rowId xmlns:a16="http://schemas.microsoft.com/office/drawing/2014/main" val="2927531293"/>
                  </a:ext>
                </a:extLst>
              </a:tr>
              <a:tr h="477567">
                <a:tc>
                  <a:txBody>
                    <a:bodyPr/>
                    <a:lstStyle/>
                    <a:p>
                      <a:pPr algn="ctr" fontAlgn="ctr"/>
                      <a:r>
                        <a:rPr lang="en-IN" sz="1400" u="none" strike="noStrike">
                          <a:effectLst/>
                          <a:latin typeface="Arial" panose="020B0604020202020204" pitchFamily="34" charset="0"/>
                          <a:cs typeface="Arial" panose="020B0604020202020204" pitchFamily="34" charset="0"/>
                        </a:rPr>
                        <a:t>1</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dirty="0">
                          <a:effectLst/>
                          <a:latin typeface="Arial" panose="020B0604020202020204" pitchFamily="34" charset="0"/>
                          <a:cs typeface="Arial" panose="020B0604020202020204" pitchFamily="34" charset="0"/>
                        </a:rPr>
                        <a:t>$45,000.00</a:t>
                      </a:r>
                      <a:endParaRPr lang="en-IN" sz="1400" b="0" i="0" u="none" strike="noStrike" dirty="0">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a:effectLst/>
                          <a:latin typeface="Arial" panose="020B0604020202020204" pitchFamily="34" charset="0"/>
                          <a:cs typeface="Arial" panose="020B0604020202020204" pitchFamily="34" charset="0"/>
                        </a:rPr>
                        <a:t>$4,55,000.00</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extLst>
                  <a:ext uri="{0D108BD9-81ED-4DB2-BD59-A6C34878D82A}">
                    <a16:rowId xmlns:a16="http://schemas.microsoft.com/office/drawing/2014/main" val="2497965476"/>
                  </a:ext>
                </a:extLst>
              </a:tr>
              <a:tr h="477567">
                <a:tc>
                  <a:txBody>
                    <a:bodyPr/>
                    <a:lstStyle/>
                    <a:p>
                      <a:pPr algn="ctr" fontAlgn="ctr"/>
                      <a:r>
                        <a:rPr lang="en-IN" sz="1400" u="none" strike="noStrike">
                          <a:effectLst/>
                          <a:latin typeface="Arial" panose="020B0604020202020204" pitchFamily="34" charset="0"/>
                          <a:cs typeface="Arial" panose="020B0604020202020204" pitchFamily="34" charset="0"/>
                        </a:rPr>
                        <a:t>2</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dirty="0">
                          <a:effectLst/>
                          <a:latin typeface="Arial" panose="020B0604020202020204" pitchFamily="34" charset="0"/>
                          <a:cs typeface="Arial" panose="020B0604020202020204" pitchFamily="34" charset="0"/>
                        </a:rPr>
                        <a:t>$45,000.00</a:t>
                      </a:r>
                      <a:endParaRPr lang="en-IN" sz="1400" b="0" i="0" u="none" strike="noStrike" dirty="0">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a:effectLst/>
                          <a:latin typeface="Arial" panose="020B0604020202020204" pitchFamily="34" charset="0"/>
                          <a:cs typeface="Arial" panose="020B0604020202020204" pitchFamily="34" charset="0"/>
                        </a:rPr>
                        <a:t>$4,10,000.00</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extLst>
                  <a:ext uri="{0D108BD9-81ED-4DB2-BD59-A6C34878D82A}">
                    <a16:rowId xmlns:a16="http://schemas.microsoft.com/office/drawing/2014/main" val="3694815185"/>
                  </a:ext>
                </a:extLst>
              </a:tr>
              <a:tr h="477567">
                <a:tc>
                  <a:txBody>
                    <a:bodyPr/>
                    <a:lstStyle/>
                    <a:p>
                      <a:pPr algn="ctr" fontAlgn="ctr"/>
                      <a:r>
                        <a:rPr lang="en-IN" sz="1400" u="none" strike="noStrike">
                          <a:effectLst/>
                          <a:latin typeface="Arial" panose="020B0604020202020204" pitchFamily="34" charset="0"/>
                          <a:cs typeface="Arial" panose="020B0604020202020204" pitchFamily="34" charset="0"/>
                        </a:rPr>
                        <a:t>3</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a:effectLst/>
                          <a:latin typeface="Arial" panose="020B0604020202020204" pitchFamily="34" charset="0"/>
                          <a:cs typeface="Arial" panose="020B0604020202020204" pitchFamily="34" charset="0"/>
                        </a:rPr>
                        <a:t>$45,000.00</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a:effectLst/>
                          <a:latin typeface="Arial" panose="020B0604020202020204" pitchFamily="34" charset="0"/>
                          <a:cs typeface="Arial" panose="020B0604020202020204" pitchFamily="34" charset="0"/>
                        </a:rPr>
                        <a:t>$3,65,000.00</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extLst>
                  <a:ext uri="{0D108BD9-81ED-4DB2-BD59-A6C34878D82A}">
                    <a16:rowId xmlns:a16="http://schemas.microsoft.com/office/drawing/2014/main" val="4056878044"/>
                  </a:ext>
                </a:extLst>
              </a:tr>
              <a:tr h="477567">
                <a:tc>
                  <a:txBody>
                    <a:bodyPr/>
                    <a:lstStyle/>
                    <a:p>
                      <a:pPr algn="ctr" fontAlgn="ctr"/>
                      <a:r>
                        <a:rPr lang="en-IN" sz="1400" u="none" strike="noStrike">
                          <a:effectLst/>
                          <a:latin typeface="Arial" panose="020B0604020202020204" pitchFamily="34" charset="0"/>
                          <a:cs typeface="Arial" panose="020B0604020202020204" pitchFamily="34" charset="0"/>
                        </a:rPr>
                        <a:t>4</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dirty="0">
                          <a:effectLst/>
                          <a:latin typeface="Arial" panose="020B0604020202020204" pitchFamily="34" charset="0"/>
                          <a:cs typeface="Arial" panose="020B0604020202020204" pitchFamily="34" charset="0"/>
                        </a:rPr>
                        <a:t>$45,000.00</a:t>
                      </a:r>
                      <a:endParaRPr lang="en-IN" sz="1400" b="0" i="0" u="none" strike="noStrike" dirty="0">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a:effectLst/>
                          <a:latin typeface="Arial" panose="020B0604020202020204" pitchFamily="34" charset="0"/>
                          <a:cs typeface="Arial" panose="020B0604020202020204" pitchFamily="34" charset="0"/>
                        </a:rPr>
                        <a:t>$3,20,000.00</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extLst>
                  <a:ext uri="{0D108BD9-81ED-4DB2-BD59-A6C34878D82A}">
                    <a16:rowId xmlns:a16="http://schemas.microsoft.com/office/drawing/2014/main" val="1476261215"/>
                  </a:ext>
                </a:extLst>
              </a:tr>
              <a:tr h="477567">
                <a:tc>
                  <a:txBody>
                    <a:bodyPr/>
                    <a:lstStyle/>
                    <a:p>
                      <a:pPr algn="ctr" fontAlgn="ctr"/>
                      <a:r>
                        <a:rPr lang="en-IN" sz="1400" u="none" strike="noStrike">
                          <a:effectLst/>
                          <a:latin typeface="Arial" panose="020B0604020202020204" pitchFamily="34" charset="0"/>
                          <a:cs typeface="Arial" panose="020B0604020202020204" pitchFamily="34" charset="0"/>
                        </a:rPr>
                        <a:t>5</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dirty="0">
                          <a:effectLst/>
                          <a:latin typeface="Arial" panose="020B0604020202020204" pitchFamily="34" charset="0"/>
                          <a:cs typeface="Arial" panose="020B0604020202020204" pitchFamily="34" charset="0"/>
                        </a:rPr>
                        <a:t>$45,000.00</a:t>
                      </a:r>
                      <a:endParaRPr lang="en-IN" sz="1400" b="0" i="0" u="none" strike="noStrike" dirty="0">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dirty="0">
                          <a:effectLst/>
                          <a:latin typeface="Arial" panose="020B0604020202020204" pitchFamily="34" charset="0"/>
                          <a:cs typeface="Arial" panose="020B0604020202020204" pitchFamily="34" charset="0"/>
                        </a:rPr>
                        <a:t>$2,75,000.00</a:t>
                      </a:r>
                      <a:endParaRPr lang="en-IN" sz="1400" b="0" i="0" u="none" strike="noStrike" dirty="0">
                        <a:solidFill>
                          <a:srgbClr val="FFFFFF"/>
                        </a:solidFill>
                        <a:effectLst/>
                        <a:latin typeface="Arial" panose="020B0604020202020204" pitchFamily="34" charset="0"/>
                        <a:cs typeface="Arial" panose="020B0604020202020204" pitchFamily="34" charset="0"/>
                      </a:endParaRPr>
                    </a:p>
                  </a:txBody>
                  <a:tcPr marL="0" marR="0" marT="0" marB="0" anchor="ctr"/>
                </a:tc>
                <a:extLst>
                  <a:ext uri="{0D108BD9-81ED-4DB2-BD59-A6C34878D82A}">
                    <a16:rowId xmlns:a16="http://schemas.microsoft.com/office/drawing/2014/main" val="720257825"/>
                  </a:ext>
                </a:extLst>
              </a:tr>
              <a:tr h="477567">
                <a:tc>
                  <a:txBody>
                    <a:bodyPr/>
                    <a:lstStyle/>
                    <a:p>
                      <a:pPr algn="ctr" fontAlgn="ctr"/>
                      <a:r>
                        <a:rPr lang="en-IN" sz="1400" u="none" strike="noStrike">
                          <a:effectLst/>
                          <a:latin typeface="Arial" panose="020B0604020202020204" pitchFamily="34" charset="0"/>
                          <a:cs typeface="Arial" panose="020B0604020202020204" pitchFamily="34" charset="0"/>
                        </a:rPr>
                        <a:t>6</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a:effectLst/>
                          <a:latin typeface="Arial" panose="020B0604020202020204" pitchFamily="34" charset="0"/>
                          <a:cs typeface="Arial" panose="020B0604020202020204" pitchFamily="34" charset="0"/>
                        </a:rPr>
                        <a:t>$45,000.00</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a:effectLst/>
                          <a:latin typeface="Arial" panose="020B0604020202020204" pitchFamily="34" charset="0"/>
                          <a:cs typeface="Arial" panose="020B0604020202020204" pitchFamily="34" charset="0"/>
                        </a:rPr>
                        <a:t>$2,30,000.00</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extLst>
                  <a:ext uri="{0D108BD9-81ED-4DB2-BD59-A6C34878D82A}">
                    <a16:rowId xmlns:a16="http://schemas.microsoft.com/office/drawing/2014/main" val="599985967"/>
                  </a:ext>
                </a:extLst>
              </a:tr>
              <a:tr h="477567">
                <a:tc>
                  <a:txBody>
                    <a:bodyPr/>
                    <a:lstStyle/>
                    <a:p>
                      <a:pPr algn="ctr" fontAlgn="ctr"/>
                      <a:r>
                        <a:rPr lang="en-IN" sz="1400" u="none" strike="noStrike">
                          <a:effectLst/>
                          <a:latin typeface="Arial" panose="020B0604020202020204" pitchFamily="34" charset="0"/>
                          <a:cs typeface="Arial" panose="020B0604020202020204" pitchFamily="34" charset="0"/>
                        </a:rPr>
                        <a:t>7</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a:effectLst/>
                          <a:latin typeface="Arial" panose="020B0604020202020204" pitchFamily="34" charset="0"/>
                          <a:cs typeface="Arial" panose="020B0604020202020204" pitchFamily="34" charset="0"/>
                        </a:rPr>
                        <a:t>$45,000.00</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a:effectLst/>
                          <a:latin typeface="Arial" panose="020B0604020202020204" pitchFamily="34" charset="0"/>
                          <a:cs typeface="Arial" panose="020B0604020202020204" pitchFamily="34" charset="0"/>
                        </a:rPr>
                        <a:t>$1,85,000.00</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extLst>
                  <a:ext uri="{0D108BD9-81ED-4DB2-BD59-A6C34878D82A}">
                    <a16:rowId xmlns:a16="http://schemas.microsoft.com/office/drawing/2014/main" val="2338413097"/>
                  </a:ext>
                </a:extLst>
              </a:tr>
              <a:tr h="477567">
                <a:tc>
                  <a:txBody>
                    <a:bodyPr/>
                    <a:lstStyle/>
                    <a:p>
                      <a:pPr algn="ctr" fontAlgn="ctr"/>
                      <a:r>
                        <a:rPr lang="en-IN" sz="1400" u="none" strike="noStrike">
                          <a:effectLst/>
                          <a:latin typeface="Arial" panose="020B0604020202020204" pitchFamily="34" charset="0"/>
                          <a:cs typeface="Arial" panose="020B0604020202020204" pitchFamily="34" charset="0"/>
                        </a:rPr>
                        <a:t>8</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a:effectLst/>
                          <a:latin typeface="Arial" panose="020B0604020202020204" pitchFamily="34" charset="0"/>
                          <a:cs typeface="Arial" panose="020B0604020202020204" pitchFamily="34" charset="0"/>
                        </a:rPr>
                        <a:t>$45,000.00</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a:effectLst/>
                          <a:latin typeface="Arial" panose="020B0604020202020204" pitchFamily="34" charset="0"/>
                          <a:cs typeface="Arial" panose="020B0604020202020204" pitchFamily="34" charset="0"/>
                        </a:rPr>
                        <a:t>$1,40,000.00</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extLst>
                  <a:ext uri="{0D108BD9-81ED-4DB2-BD59-A6C34878D82A}">
                    <a16:rowId xmlns:a16="http://schemas.microsoft.com/office/drawing/2014/main" val="2604484134"/>
                  </a:ext>
                </a:extLst>
              </a:tr>
              <a:tr h="477567">
                <a:tc>
                  <a:txBody>
                    <a:bodyPr/>
                    <a:lstStyle/>
                    <a:p>
                      <a:pPr algn="ctr" fontAlgn="ctr"/>
                      <a:r>
                        <a:rPr lang="en-IN" sz="1400" u="none" strike="noStrike">
                          <a:effectLst/>
                          <a:latin typeface="Arial" panose="020B0604020202020204" pitchFamily="34" charset="0"/>
                          <a:cs typeface="Arial" panose="020B0604020202020204" pitchFamily="34" charset="0"/>
                        </a:rPr>
                        <a:t>9</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a:effectLst/>
                          <a:latin typeface="Arial" panose="020B0604020202020204" pitchFamily="34" charset="0"/>
                          <a:cs typeface="Arial" panose="020B0604020202020204" pitchFamily="34" charset="0"/>
                        </a:rPr>
                        <a:t>$45,000.00</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a:effectLst/>
                          <a:latin typeface="Arial" panose="020B0604020202020204" pitchFamily="34" charset="0"/>
                          <a:cs typeface="Arial" panose="020B0604020202020204" pitchFamily="34" charset="0"/>
                        </a:rPr>
                        <a:t>$95,000.00</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extLst>
                  <a:ext uri="{0D108BD9-81ED-4DB2-BD59-A6C34878D82A}">
                    <a16:rowId xmlns:a16="http://schemas.microsoft.com/office/drawing/2014/main" val="1964107649"/>
                  </a:ext>
                </a:extLst>
              </a:tr>
              <a:tr h="477567">
                <a:tc>
                  <a:txBody>
                    <a:bodyPr/>
                    <a:lstStyle/>
                    <a:p>
                      <a:pPr algn="ctr" fontAlgn="ctr"/>
                      <a:r>
                        <a:rPr lang="en-IN" sz="1400" u="none" strike="noStrike">
                          <a:effectLst/>
                          <a:latin typeface="Arial" panose="020B0604020202020204" pitchFamily="34" charset="0"/>
                          <a:cs typeface="Arial" panose="020B0604020202020204" pitchFamily="34" charset="0"/>
                        </a:rPr>
                        <a:t>10</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a:effectLst/>
                          <a:latin typeface="Arial" panose="020B0604020202020204" pitchFamily="34" charset="0"/>
                          <a:cs typeface="Arial" panose="020B0604020202020204" pitchFamily="34" charset="0"/>
                        </a:rPr>
                        <a:t>$45,000.00</a:t>
                      </a:r>
                      <a:endParaRPr lang="en-IN" sz="1400" b="0" i="0" u="none" strike="noStrike">
                        <a:solidFill>
                          <a:srgbClr val="FFFFFF"/>
                        </a:solidFill>
                        <a:effectLst/>
                        <a:latin typeface="Arial" panose="020B0604020202020204" pitchFamily="34" charset="0"/>
                        <a:cs typeface="Arial" panose="020B0604020202020204" pitchFamily="34" charset="0"/>
                      </a:endParaRPr>
                    </a:p>
                  </a:txBody>
                  <a:tcPr marL="0" marR="0" marT="0" marB="0" anchor="ctr"/>
                </a:tc>
                <a:tc>
                  <a:txBody>
                    <a:bodyPr/>
                    <a:lstStyle/>
                    <a:p>
                      <a:pPr algn="ctr" fontAlgn="ctr"/>
                      <a:r>
                        <a:rPr lang="en-IN" sz="1400" u="none" strike="noStrike" dirty="0">
                          <a:effectLst/>
                          <a:latin typeface="Arial" panose="020B0604020202020204" pitchFamily="34" charset="0"/>
                          <a:cs typeface="Arial" panose="020B0604020202020204" pitchFamily="34" charset="0"/>
                        </a:rPr>
                        <a:t>$50,000.00</a:t>
                      </a:r>
                      <a:endParaRPr lang="en-IN" sz="1400" b="0" i="0" u="none" strike="noStrike" dirty="0">
                        <a:solidFill>
                          <a:srgbClr val="FFFFFF"/>
                        </a:solidFill>
                        <a:effectLst/>
                        <a:latin typeface="Arial" panose="020B0604020202020204" pitchFamily="34" charset="0"/>
                        <a:cs typeface="Arial" panose="020B0604020202020204" pitchFamily="34" charset="0"/>
                      </a:endParaRPr>
                    </a:p>
                  </a:txBody>
                  <a:tcPr marL="0" marR="0" marT="0" marB="0" anchor="ctr"/>
                </a:tc>
                <a:extLst>
                  <a:ext uri="{0D108BD9-81ED-4DB2-BD59-A6C34878D82A}">
                    <a16:rowId xmlns:a16="http://schemas.microsoft.com/office/drawing/2014/main" val="3660792233"/>
                  </a:ext>
                </a:extLst>
              </a:tr>
            </a:tbl>
          </a:graphicData>
        </a:graphic>
      </p:graphicFrame>
    </p:spTree>
    <p:extLst>
      <p:ext uri="{BB962C8B-B14F-4D97-AF65-F5344CB8AC3E}">
        <p14:creationId xmlns:p14="http://schemas.microsoft.com/office/powerpoint/2010/main" val="288156285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127</TotalTime>
  <Words>1404</Words>
  <Application>Microsoft Office PowerPoint</Application>
  <PresentationFormat>Widescreen</PresentationFormat>
  <Paragraphs>165</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Tw Cen MT</vt:lpstr>
      <vt:lpstr>Droplet</vt:lpstr>
      <vt:lpstr>Comparative Analysis of Depreciation Methods: Straight-Line vs. Diminishing Balance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Pankaj Singh</dc:creator>
  <cp:lastModifiedBy>Pankaj Singh</cp:lastModifiedBy>
  <cp:revision>42</cp:revision>
  <dcterms:created xsi:type="dcterms:W3CDTF">2024-09-05T15:14:17Z</dcterms:created>
  <dcterms:modified xsi:type="dcterms:W3CDTF">2024-09-05T17:22:04Z</dcterms:modified>
</cp:coreProperties>
</file>