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72" r:id="rId4"/>
    <p:sldId id="257" r:id="rId5"/>
    <p:sldId id="334" r:id="rId6"/>
    <p:sldId id="331" r:id="rId7"/>
    <p:sldId id="333" r:id="rId8"/>
    <p:sldId id="336" r:id="rId9"/>
    <p:sldId id="335" r:id="rId10"/>
    <p:sldId id="277" r:id="rId11"/>
    <p:sldId id="270" r:id="rId12"/>
    <p:sldId id="288" r:id="rId13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C41A"/>
    <a:srgbClr val="474747"/>
    <a:srgbClr val="2E2E2E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90" d="100"/>
          <a:sy n="90" d="100"/>
        </p:scale>
        <p:origin x="398" y="-7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863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smtClean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smtClean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smtClean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smtClean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smtClean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197671-BA92-4DA9-956D-40AC483974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49591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E2FAF-1D12-448D-8E9E-0BFF55647D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E2FAF-1D12-448D-8E9E-0BFF55647D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E2FAF-1D12-448D-8E9E-0BFF55647D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9925" y="779463"/>
            <a:ext cx="574675" cy="59213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8" name="组合 8"/>
          <p:cNvGrpSpPr/>
          <p:nvPr userDrawn="1"/>
        </p:nvGrpSpPr>
        <p:grpSpPr>
          <a:xfrm>
            <a:off x="0" y="0"/>
            <a:ext cx="931863" cy="965200"/>
            <a:chOff x="0" y="0"/>
            <a:chExt cx="1251559" cy="1244626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941212" cy="969175"/>
            </a:xfrm>
            <a:prstGeom prst="rect">
              <a:avLst/>
            </a:prstGeom>
            <a:solidFill>
              <a:srgbClr val="47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93501" y="1"/>
              <a:ext cx="447711" cy="652918"/>
            </a:xfrm>
            <a:prstGeom prst="rect">
              <a:avLst/>
            </a:prstGeom>
            <a:solidFill>
              <a:srgbClr val="5EC4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489689"/>
              <a:ext cx="625779" cy="479487"/>
            </a:xfrm>
            <a:prstGeom prst="rect">
              <a:avLst/>
            </a:prstGeom>
            <a:solidFill>
              <a:srgbClr val="5EC4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25779" y="652919"/>
              <a:ext cx="625780" cy="591707"/>
            </a:xfrm>
            <a:prstGeom prst="rect">
              <a:avLst/>
            </a:prstGeom>
            <a:solidFill>
              <a:srgbClr val="47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25779" y="652919"/>
              <a:ext cx="315434" cy="316257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931863" y="750888"/>
            <a:ext cx="3086100" cy="0"/>
          </a:xfrm>
          <a:prstGeom prst="line">
            <a:avLst/>
          </a:prstGeom>
          <a:ln w="19050">
            <a:solidFill>
              <a:srgbClr val="5EC4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E2FAF-1D12-448D-8E9E-0BFF55647D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E2FAF-1D12-448D-8E9E-0BFF55647D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E2FAF-1D12-448D-8E9E-0BFF55647D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E2FAF-1D12-448D-8E9E-0BFF55647D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E2FAF-1D12-448D-8E9E-0BFF55647D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E2FAF-1D12-448D-8E9E-0BFF55647D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E2FAF-1D12-448D-8E9E-0BFF55647D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E2FAF-1D12-448D-8E9E-0BFF55647D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E2FAF-1D12-448D-8E9E-0BFF55647D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3000"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Click="0" advTm="3000">
    <p:wipe/>
  </p:transition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5401"/>
            <a:ext cx="12192000" cy="6858000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0483" name="组合 12"/>
          <p:cNvGrpSpPr/>
          <p:nvPr/>
        </p:nvGrpSpPr>
        <p:grpSpPr>
          <a:xfrm>
            <a:off x="1865630" y="260350"/>
            <a:ext cx="2811780" cy="2626995"/>
            <a:chOff x="154546" y="154545"/>
            <a:chExt cx="4945488" cy="4932610"/>
          </a:xfrm>
        </p:grpSpPr>
        <p:sp>
          <p:nvSpPr>
            <p:cNvPr id="6" name="矩形 5"/>
            <p:cNvSpPr/>
            <p:nvPr/>
          </p:nvSpPr>
          <p:spPr>
            <a:xfrm>
              <a:off x="154546" y="154545"/>
              <a:ext cx="3026537" cy="3026537"/>
            </a:xfrm>
            <a:prstGeom prst="rect">
              <a:avLst/>
            </a:prstGeom>
            <a:solidFill>
              <a:srgbClr val="47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70455" y="257577"/>
              <a:ext cx="1455313" cy="149395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931832" y="1944710"/>
              <a:ext cx="1249252" cy="1236372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181083" y="1944710"/>
              <a:ext cx="1133339" cy="1648496"/>
            </a:xfrm>
            <a:prstGeom prst="rect">
              <a:avLst/>
            </a:prstGeom>
            <a:solidFill>
              <a:srgbClr val="5EC4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931832" y="3181082"/>
              <a:ext cx="1584100" cy="1210614"/>
            </a:xfrm>
            <a:prstGeom prst="rect">
              <a:avLst/>
            </a:prstGeom>
            <a:solidFill>
              <a:srgbClr val="5EC4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515932" y="3593206"/>
              <a:ext cx="1584102" cy="1493949"/>
            </a:xfrm>
            <a:prstGeom prst="rect">
              <a:avLst/>
            </a:prstGeom>
            <a:solidFill>
              <a:srgbClr val="47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515932" y="3593206"/>
              <a:ext cx="798490" cy="79849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484" name="文本框 13"/>
          <p:cNvSpPr txBox="1"/>
          <p:nvPr/>
        </p:nvSpPr>
        <p:spPr>
          <a:xfrm>
            <a:off x="5809615" y="1099323"/>
            <a:ext cx="6451600" cy="1106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66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BEEJ</a:t>
            </a:r>
            <a:r>
              <a:rPr lang="en-US" altLang="zh-CN" sz="6600" b="1" dirty="0" smtClean="0">
                <a:solidFill>
                  <a:srgbClr val="5EC4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GURU</a:t>
            </a:r>
            <a:endParaRPr lang="zh-CN" altLang="en-US" sz="6600" b="1" dirty="0">
              <a:solidFill>
                <a:srgbClr val="5EC41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485" name="文本框 14"/>
          <p:cNvSpPr txBox="1"/>
          <p:nvPr/>
        </p:nvSpPr>
        <p:spPr>
          <a:xfrm>
            <a:off x="5809615" y="2230438"/>
            <a:ext cx="60420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dirty="0" smtClean="0">
                <a:solidFill>
                  <a:srgbClr val="5EC4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FARMER WELLNESS PROJECT</a:t>
            </a:r>
            <a:endParaRPr lang="en-US" altLang="zh-CN" sz="2400" dirty="0">
              <a:solidFill>
                <a:srgbClr val="5EC41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Picture 2" descr="Asset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80415" y="2000885"/>
            <a:ext cx="3200400" cy="5829300"/>
          </a:xfrm>
          <a:prstGeom prst="rect">
            <a:avLst/>
          </a:prstGeom>
        </p:spPr>
      </p:pic>
      <p:sp>
        <p:nvSpPr>
          <p:cNvPr id="5" name="圆角矩形 10"/>
          <p:cNvSpPr/>
          <p:nvPr/>
        </p:nvSpPr>
        <p:spPr>
          <a:xfrm>
            <a:off x="8168640" y="4255135"/>
            <a:ext cx="3669665" cy="53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8282305" y="4300855"/>
            <a:ext cx="32442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MADE BY :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8170545" y="4906010"/>
            <a:ext cx="4196080" cy="92333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Mahendra</a:t>
            </a:r>
            <a:r>
              <a:rPr lang="en-US" dirty="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 </a:t>
            </a:r>
            <a:r>
              <a:rPr lang="en-US" dirty="0" err="1">
                <a:ln w="12700" cmpd="sng">
                  <a:noFill/>
                  <a:prstDash val="solid"/>
                </a:ln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Pankaj</a:t>
            </a:r>
            <a:endParaRPr lang="en-US" dirty="0">
              <a:ln w="12700" cmpd="sng">
                <a:noFill/>
                <a:prstDash val="solid"/>
              </a:ln>
              <a:solidFill>
                <a:schemeClr val="bg1"/>
              </a:solidFill>
              <a:latin typeface="Dubai Medium" panose="020B0603030403030204" charset="0"/>
              <a:cs typeface="Dubai Medium" panose="020B0603030403030204" charset="0"/>
            </a:endParaRPr>
          </a:p>
          <a:p>
            <a:r>
              <a:rPr lang="en-US" dirty="0" err="1">
                <a:ln w="12700" cmpd="sng">
                  <a:noFill/>
                  <a:prstDash val="solid"/>
                </a:ln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Ashutosh</a:t>
            </a:r>
            <a:r>
              <a:rPr lang="en-US" dirty="0">
                <a:ln w="12700" cmpd="sng">
                  <a:noFill/>
                  <a:prstDash val="solid"/>
                </a:ln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 Singh </a:t>
            </a:r>
            <a:r>
              <a:rPr lang="en-US" dirty="0" err="1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Netam</a:t>
            </a:r>
            <a:endParaRPr lang="en-US" dirty="0" smtClean="0">
              <a:ln w="12700" cmpd="sng">
                <a:noFill/>
                <a:prstDash val="solid"/>
              </a:ln>
              <a:solidFill>
                <a:schemeClr val="bg1"/>
              </a:solidFill>
              <a:latin typeface="Dubai Medium" panose="020B0603030403030204" charset="0"/>
              <a:cs typeface="Dubai Medium" panose="020B0603030403030204" charset="0"/>
            </a:endParaRPr>
          </a:p>
          <a:p>
            <a:r>
              <a:rPr lang="en-US" dirty="0" err="1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Janak</a:t>
            </a:r>
            <a:r>
              <a:rPr lang="en-US" dirty="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 </a:t>
            </a:r>
            <a:r>
              <a:rPr lang="en-US" dirty="0" err="1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rajwade</a:t>
            </a:r>
            <a:endParaRPr lang="en-US" dirty="0">
              <a:ln w="12700" cmpd="sng">
                <a:noFill/>
                <a:prstDash val="solid"/>
              </a:ln>
              <a:solidFill>
                <a:schemeClr val="bg1"/>
              </a:solidFill>
              <a:latin typeface="Dubai Medium" panose="020B0603030403030204" charset="0"/>
              <a:cs typeface="Dubai Medium" panose="020B0603030403030204" charset="0"/>
            </a:endParaRPr>
          </a:p>
        </p:txBody>
      </p:sp>
      <p:sp>
        <p:nvSpPr>
          <p:cNvPr id="18" name="圆角矩形 10"/>
          <p:cNvSpPr/>
          <p:nvPr/>
        </p:nvSpPr>
        <p:spPr>
          <a:xfrm>
            <a:off x="2589530" y="4277360"/>
            <a:ext cx="3669665" cy="53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7" name="Text Placeholder 2"/>
          <p:cNvSpPr>
            <a:spLocks noGrp="1"/>
          </p:cNvSpPr>
          <p:nvPr/>
        </p:nvSpPr>
        <p:spPr bwMode="auto">
          <a:xfrm>
            <a:off x="2589530" y="4297680"/>
            <a:ext cx="4333875" cy="50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400" smtClean="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Guided By </a:t>
            </a:r>
            <a:r>
              <a:rPr lang="en-US" altLang="en-GB" sz="2400" smtClean="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:</a:t>
            </a:r>
          </a:p>
        </p:txBody>
      </p:sp>
      <p:sp>
        <p:nvSpPr>
          <p:cNvPr id="19" name="Text Placeholder 2"/>
          <p:cNvSpPr>
            <a:spLocks noGrp="1"/>
          </p:cNvSpPr>
          <p:nvPr/>
        </p:nvSpPr>
        <p:spPr bwMode="auto">
          <a:xfrm>
            <a:off x="2589530" y="5026025"/>
            <a:ext cx="4333875" cy="50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  <a:sym typeface="+mn-ea"/>
              </a:rPr>
              <a:t>Mr. Swatesh Kumar</a:t>
            </a:r>
          </a:p>
          <a:p>
            <a:r>
              <a:rPr lang="en-US" smtClean="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(Ancient Labs )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300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文本框 12"/>
          <p:cNvSpPr txBox="1"/>
          <p:nvPr/>
        </p:nvSpPr>
        <p:spPr>
          <a:xfrm>
            <a:off x="1017588" y="269875"/>
            <a:ext cx="3360737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Conclusion</a:t>
            </a:r>
          </a:p>
        </p:txBody>
      </p:sp>
      <p:sp>
        <p:nvSpPr>
          <p:cNvPr id="3" name="泪滴形 2"/>
          <p:cNvSpPr/>
          <p:nvPr/>
        </p:nvSpPr>
        <p:spPr>
          <a:xfrm rot="8113422">
            <a:off x="228600" y="2173288"/>
            <a:ext cx="3313113" cy="3311525"/>
          </a:xfrm>
          <a:prstGeom prst="teardrop">
            <a:avLst/>
          </a:prstGeom>
          <a:solidFill>
            <a:srgbClr val="5EC4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8200" y="2782888"/>
            <a:ext cx="2089150" cy="2087562"/>
            <a:chOff x="2063552" y="2420888"/>
            <a:chExt cx="2088232" cy="2088232"/>
          </a:xfrm>
        </p:grpSpPr>
        <p:sp>
          <p:nvSpPr>
            <p:cNvPr id="5" name="椭圆 4"/>
            <p:cNvSpPr/>
            <p:nvPr/>
          </p:nvSpPr>
          <p:spPr>
            <a:xfrm>
              <a:off x="2063552" y="2420888"/>
              <a:ext cx="2088232" cy="2088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0978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6829" y="2651117"/>
              <a:ext cx="1621677" cy="1627773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" name="泪滴形 6"/>
          <p:cNvSpPr/>
          <p:nvPr/>
        </p:nvSpPr>
        <p:spPr>
          <a:xfrm rot="8113422">
            <a:off x="3756660" y="3912553"/>
            <a:ext cx="1871663" cy="1871663"/>
          </a:xfrm>
          <a:prstGeom prst="teardrop">
            <a:avLst/>
          </a:prstGeom>
          <a:solidFill>
            <a:srgbClr val="5EC4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101148" y="4257040"/>
            <a:ext cx="1179512" cy="1179513"/>
            <a:chOff x="4602744" y="3536597"/>
            <a:chExt cx="1180305" cy="1180305"/>
          </a:xfrm>
        </p:grpSpPr>
        <p:sp>
          <p:nvSpPr>
            <p:cNvPr id="9" name="椭圆 8"/>
            <p:cNvSpPr/>
            <p:nvPr/>
          </p:nvSpPr>
          <p:spPr>
            <a:xfrm>
              <a:off x="4602744" y="3536597"/>
              <a:ext cx="1180305" cy="118030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0976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70590" y="3705127"/>
              <a:ext cx="863626" cy="86687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2" name="椭圆 11"/>
          <p:cNvSpPr/>
          <p:nvPr/>
        </p:nvSpPr>
        <p:spPr>
          <a:xfrm>
            <a:off x="2741930" y="1830705"/>
            <a:ext cx="1174750" cy="1174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67220" y="773430"/>
            <a:ext cx="4252595" cy="3169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Dubai Medium" panose="020B0603030403030204" charset="0"/>
                <a:ea typeface="Microsoft YaHei" panose="020B0503020204020204" pitchFamily="34" charset="-122"/>
                <a:cs typeface="Dubai Medium" panose="020B0603030403030204" charset="0"/>
              </a:rPr>
              <a:t>At last I come to the conclusion that the model we made can make a big impact on farming industry if  we take it for further more actions to perform.</a:t>
            </a:r>
          </a:p>
          <a:p>
            <a:pPr eaLnBrk="1" hangingPunct="1"/>
            <a:endParaRPr lang="en-US" altLang="zh-CN" sz="2000" dirty="0">
              <a:solidFill>
                <a:schemeClr val="bg1"/>
              </a:solidFill>
              <a:latin typeface="Dubai Medium" panose="020B0603030403030204" charset="0"/>
              <a:ea typeface="Microsoft YaHei" panose="020B0503020204020204" pitchFamily="34" charset="-122"/>
              <a:cs typeface="Dubai Medium" panose="020B0603030403030204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Dubai Medium" panose="020B0603030403030204" charset="0"/>
                <a:ea typeface="Microsoft YaHei" panose="020B0503020204020204" pitchFamily="34" charset="-122"/>
                <a:cs typeface="Dubai Medium" panose="020B0603030403030204" charset="0"/>
              </a:rPr>
              <a:t>This model is accurate for about 92.38% which can predict the seed class which it got by training the model with the same dataset that we have used to train it before.</a:t>
            </a:r>
          </a:p>
        </p:txBody>
      </p:sp>
      <p:sp>
        <p:nvSpPr>
          <p:cNvPr id="2" name="文本框 4"/>
          <p:cNvSpPr txBox="1"/>
          <p:nvPr/>
        </p:nvSpPr>
        <p:spPr>
          <a:xfrm>
            <a:off x="2879090" y="2224405"/>
            <a:ext cx="108013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chemeClr val="tx1"/>
                </a:solidFill>
                <a:latin typeface="Dubai Medium" panose="020B0603030403030204" charset="0"/>
                <a:ea typeface="Microsoft YaHei" panose="020B0503020204020204" pitchFamily="34" charset="-122"/>
                <a:cs typeface="Dubai Medium" panose="020B0603030403030204" charset="0"/>
              </a:rPr>
              <a:t>92.38%</a:t>
            </a:r>
            <a:r>
              <a:rPr lang="en-US" altLang="zh-CN" sz="2000" b="1" dirty="0">
                <a:solidFill>
                  <a:schemeClr val="bg1"/>
                </a:solidFill>
                <a:latin typeface="Dubai Medium" panose="020B0603030403030204" charset="0"/>
                <a:ea typeface="Microsoft YaHei" panose="020B0503020204020204" pitchFamily="34" charset="-122"/>
                <a:cs typeface="Dubai Medium" panose="020B0603030403030204" charset="0"/>
              </a:rPr>
              <a:t> </a:t>
            </a:r>
          </a:p>
        </p:txBody>
      </p:sp>
      <p:pic>
        <p:nvPicPr>
          <p:cNvPr id="6" name="Picture 5" descr="Accuracy"/>
          <p:cNvPicPr>
            <a:picLocks noChangeAspect="1"/>
          </p:cNvPicPr>
          <p:nvPr/>
        </p:nvPicPr>
        <p:blipFill>
          <a:blip r:embed="rId4"/>
          <a:srcRect l="2260" r="42213"/>
          <a:stretch>
            <a:fillRect/>
          </a:stretch>
        </p:blipFill>
        <p:spPr>
          <a:xfrm>
            <a:off x="6483985" y="4518025"/>
            <a:ext cx="5352415" cy="1653540"/>
          </a:xfrm>
          <a:prstGeom prst="rect">
            <a:avLst/>
          </a:prstGeom>
          <a:noFill/>
          <a:ln w="38100">
            <a:solidFill>
              <a:srgbClr val="5EC41A"/>
            </a:solidFill>
          </a:ln>
        </p:spPr>
      </p:pic>
    </p:spTree>
  </p:cSld>
  <p:clrMapOvr>
    <a:masterClrMapping/>
  </p:clrMapOvr>
  <p:transition spd="slow" advClick="0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0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griculture-arable-barley-265216-1-e15549949372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90" y="-76835"/>
            <a:ext cx="12602845" cy="84061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02235" y="-132715"/>
            <a:ext cx="12667615" cy="8435975"/>
          </a:xfrm>
          <a:prstGeom prst="rect">
            <a:avLst/>
          </a:prstGeom>
          <a:solidFill>
            <a:schemeClr val="dk1">
              <a:alpha val="40000"/>
            </a:schemeClr>
          </a:solidFill>
          <a:ln w="349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450" y="1581150"/>
            <a:ext cx="1435100" cy="1416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5295900" y="3078480"/>
            <a:ext cx="265303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982210" y="3467735"/>
            <a:ext cx="255079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600" b="1" dirty="0">
                <a:solidFill>
                  <a:srgbClr val="92D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BeejGuru</a:t>
            </a:r>
            <a:endParaRPr lang="en-US" altLang="zh-CN" sz="3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487863" y="4116388"/>
            <a:ext cx="3340100" cy="0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775994" y="4144963"/>
            <a:ext cx="309721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rgbClr val="92D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Seed Classifier</a:t>
            </a:r>
          </a:p>
        </p:txBody>
      </p:sp>
    </p:spTree>
  </p:cSld>
  <p:clrMapOvr>
    <a:masterClrMapping/>
  </p:clrMapOvr>
  <p:transition spd="slow" advClick="0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095500" y="1476375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defPPr>
              <a:defRPr lang="en-GB"/>
            </a:defPPr>
            <a:lvl1pPr algn="l" defTabSz="44958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ts val="500"/>
              </a:spcBef>
              <a:buSzPct val="100000"/>
            </a:pPr>
            <a:r>
              <a:rPr lang="en-US" altLang="en-US" sz="200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1. Introduction</a:t>
            </a:r>
          </a:p>
          <a:p>
            <a:pPr eaLnBrk="1" hangingPunct="1">
              <a:spcBef>
                <a:spcPts val="500"/>
              </a:spcBef>
              <a:buSzPct val="100000"/>
            </a:pPr>
            <a:r>
              <a:rPr lang="en-US" altLang="en-US" sz="200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2. </a:t>
            </a:r>
            <a:r>
              <a:rPr lang="en-US" altLang="en-US" sz="2000">
                <a:latin typeface="Dubai Medium" panose="020B0603030403030204" charset="0"/>
                <a:cs typeface="Dubai Medium" panose="020B0603030403030204" charset="0"/>
                <a:sym typeface="+mn-ea"/>
              </a:rPr>
              <a:t>Attribute Information</a:t>
            </a:r>
            <a:endParaRPr lang="en-US" altLang="en-US" sz="2000">
              <a:solidFill>
                <a:schemeClr val="bg1"/>
              </a:solidFill>
              <a:latin typeface="Dubai Medium" panose="020B0603030403030204" charset="0"/>
              <a:cs typeface="Dubai Medium" panose="020B0603030403030204" charset="0"/>
            </a:endParaRPr>
          </a:p>
          <a:p>
            <a:pPr eaLnBrk="1" hangingPunct="1">
              <a:spcBef>
                <a:spcPts val="500"/>
              </a:spcBef>
              <a:buSzPct val="100000"/>
            </a:pPr>
            <a:r>
              <a:rPr lang="en-US" altLang="en-US" sz="200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3. Objective</a:t>
            </a:r>
          </a:p>
          <a:p>
            <a:pPr eaLnBrk="1" hangingPunct="1">
              <a:spcBef>
                <a:spcPts val="500"/>
              </a:spcBef>
              <a:buSzPct val="100000"/>
            </a:pPr>
            <a:r>
              <a:rPr lang="en-US" altLang="en-US" sz="200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4. Artificial Neural Networks</a:t>
            </a:r>
          </a:p>
          <a:p>
            <a:pPr eaLnBrk="1" hangingPunct="1">
              <a:spcBef>
                <a:spcPts val="500"/>
              </a:spcBef>
              <a:buSzPct val="100000"/>
            </a:pPr>
            <a:r>
              <a:rPr lang="en-US" altLang="en-US" sz="200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5. Approach</a:t>
            </a:r>
          </a:p>
          <a:p>
            <a:pPr eaLnBrk="1" hangingPunct="1">
              <a:spcBef>
                <a:spcPts val="500"/>
              </a:spcBef>
              <a:buSzPct val="100000"/>
            </a:pPr>
            <a:r>
              <a:rPr lang="en-US" altLang="en-US" sz="200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6. </a:t>
            </a:r>
            <a:r>
              <a:rPr lang="en-US" altLang="en-US" sz="2000">
                <a:latin typeface="Dubai Medium" panose="020B0603030403030204" charset="0"/>
                <a:cs typeface="Dubai Medium" panose="020B0603030403030204" charset="0"/>
                <a:sym typeface="+mn-ea"/>
              </a:rPr>
              <a:t>Build and Train ANN</a:t>
            </a:r>
            <a:endParaRPr lang="en-US" altLang="en-US" sz="2000">
              <a:solidFill>
                <a:schemeClr val="bg1"/>
              </a:solidFill>
              <a:latin typeface="Dubai Medium" panose="020B0603030403030204" charset="0"/>
              <a:cs typeface="Dubai Medium" panose="020B0603030403030204" charset="0"/>
            </a:endParaRPr>
          </a:p>
          <a:p>
            <a:pPr eaLnBrk="1" hangingPunct="1">
              <a:spcBef>
                <a:spcPts val="500"/>
              </a:spcBef>
              <a:buSzPct val="100000"/>
            </a:pPr>
            <a:r>
              <a:rPr lang="en-US" altLang="en-US" sz="200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7. Result</a:t>
            </a:r>
          </a:p>
          <a:p>
            <a:pPr eaLnBrk="1" hangingPunct="1">
              <a:spcBef>
                <a:spcPts val="500"/>
              </a:spcBef>
              <a:buSzPct val="100000"/>
            </a:pPr>
            <a:r>
              <a:rPr lang="en-US" altLang="en-US" sz="200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8. Conclusion</a:t>
            </a:r>
          </a:p>
        </p:txBody>
      </p:sp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964565" y="267494"/>
            <a:ext cx="82296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defPPr>
              <a:defRPr lang="en-GB"/>
            </a:defPPr>
            <a:lvl1pPr algn="l" defTabSz="44958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>
              <a:buSzPct val="100000"/>
            </a:pPr>
            <a:r>
              <a:rPr lang="en-US" altLang="en-US" sz="2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Dubai Medium" panose="020B0603030403030204" charset="0"/>
              </a:rPr>
              <a:t>Table of contents</a:t>
            </a:r>
          </a:p>
        </p:txBody>
      </p:sp>
    </p:spTree>
  </p:cSld>
  <p:clrMapOvr>
    <a:masterClrMapping/>
  </p:clrMapOvr>
  <p:transition spd="slow" advClick="0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12"/>
          <p:cNvSpPr txBox="1"/>
          <p:nvPr/>
        </p:nvSpPr>
        <p:spPr>
          <a:xfrm>
            <a:off x="1017588" y="269875"/>
            <a:ext cx="336073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</a:t>
            </a:r>
          </a:p>
        </p:txBody>
      </p:sp>
      <p:sp>
        <p:nvSpPr>
          <p:cNvPr id="2" name="Subtitle 2"/>
          <p:cNvSpPr>
            <a:spLocks noGrp="1"/>
          </p:cNvSpPr>
          <p:nvPr/>
        </p:nvSpPr>
        <p:spPr bwMode="auto">
          <a:xfrm>
            <a:off x="1783715" y="1118235"/>
            <a:ext cx="9721215" cy="6406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r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fontAlgn="auto" hangingPunct="1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sz="200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The examined group comprised kernels belonging to three different varieties of wheat: Kama, Rosa and Canadian, 70 elements each, randomly selected for the experiment. </a:t>
            </a:r>
          </a:p>
          <a:p>
            <a:pPr algn="just" eaLnBrk="1" fontAlgn="auto" hangingPunct="1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sz="200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High quality visualization of the internal kernel structure was detected using a soft X-ray technique. The images were recorded on 13x18 cm X-ray KODAK plates. Studies were conducted using combine harvested wheat grain originating from experimental fields, explored at the Institute of Agrophysics of the Polish Academy of Sciences in Lublin. </a:t>
            </a:r>
          </a:p>
          <a:p>
            <a:pPr algn="just" eaLnBrk="1" fontAlgn="auto" hangingPunct="1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endParaRPr lang="en-US" sz="2000">
              <a:solidFill>
                <a:schemeClr val="bg1"/>
              </a:solidFill>
              <a:latin typeface="Dubai Medium" panose="020B0603030403030204" charset="0"/>
              <a:cs typeface="Dubai Medium" panose="020B0603030403030204" charset="0"/>
            </a:endParaRPr>
          </a:p>
          <a:p>
            <a:pPr algn="just" eaLnBrk="1" fontAlgn="auto" hangingPunct="1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sz="2000" b="1" dirty="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Seed Classification :</a:t>
            </a:r>
            <a:endParaRPr lang="en-IN" sz="2000" dirty="0">
              <a:solidFill>
                <a:schemeClr val="bg1"/>
              </a:solidFill>
              <a:latin typeface="Dubai Medium" panose="020B0603030403030204" charset="0"/>
              <a:cs typeface="Dubai Medium" panose="020B0603030403030204" charset="0"/>
            </a:endParaRPr>
          </a:p>
          <a:p>
            <a:pPr marL="342900" indent="-342900"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Determine the class and quality of seeds</a:t>
            </a:r>
            <a:endParaRPr lang="en-IN" sz="2000" dirty="0">
              <a:solidFill>
                <a:schemeClr val="bg1"/>
              </a:solidFill>
              <a:latin typeface="Dubai Medium" panose="020B0603030403030204" charset="0"/>
              <a:cs typeface="Dubai Medium" panose="020B0603030403030204" charset="0"/>
            </a:endParaRPr>
          </a:p>
          <a:p>
            <a:pPr marL="342900" indent="-342900"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Selection between a choice and demand of wheat</a:t>
            </a:r>
            <a:endParaRPr lang="en-IN" sz="2000" dirty="0">
              <a:solidFill>
                <a:schemeClr val="bg1"/>
              </a:solidFill>
              <a:latin typeface="Dubai Medium" panose="020B0603030403030204" charset="0"/>
              <a:cs typeface="Dubai Medium" panose="020B0603030403030204" charset="0"/>
            </a:endParaRPr>
          </a:p>
          <a:p>
            <a:pPr marL="342900" indent="-342900"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The user does not claim an identity </a:t>
            </a:r>
            <a:endParaRPr lang="en-IN" sz="2000" dirty="0">
              <a:solidFill>
                <a:schemeClr val="bg1"/>
              </a:solidFill>
              <a:latin typeface="Dubai Medium" panose="020B0603030403030204" charset="0"/>
              <a:cs typeface="Dubai Medium" panose="020B0603030403030204" charset="0"/>
            </a:endParaRPr>
          </a:p>
          <a:p>
            <a:pPr marL="342900" indent="-342900"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Closed set identification – Assume that all speakers are known to the system.</a:t>
            </a:r>
            <a:endParaRPr lang="en-IN" sz="2000" dirty="0">
              <a:solidFill>
                <a:schemeClr val="bg1"/>
              </a:solidFill>
              <a:latin typeface="Dubai Medium" panose="020B0603030403030204" charset="0"/>
              <a:cs typeface="Dubai Medium" panose="020B0603030403030204" charset="0"/>
            </a:endParaRPr>
          </a:p>
          <a:p>
            <a:pPr algn="just" eaLnBrk="1" fontAlgn="auto" hangingPunct="1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endParaRPr lang="en-US" sz="2000" dirty="0" smtClean="0">
              <a:solidFill>
                <a:schemeClr val="bg1"/>
              </a:solidFill>
              <a:latin typeface="Dubai Medium" panose="020B0603030403030204" charset="0"/>
              <a:cs typeface="Dubai Medium" panose="020B0603030403030204" charset="0"/>
            </a:endParaRPr>
          </a:p>
          <a:p>
            <a:pPr algn="just" eaLnBrk="1" fontAlgn="auto" hangingPunct="1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endParaRPr lang="en-US" sz="2000" dirty="0">
              <a:solidFill>
                <a:schemeClr val="bg1"/>
              </a:solidFill>
              <a:latin typeface="Dubai Medium" panose="020B0603030403030204" charset="0"/>
              <a:cs typeface="Dubai Medium" panose="020B0603030403030204" charset="0"/>
            </a:endParaRPr>
          </a:p>
          <a:p>
            <a:pPr algn="just" eaLnBrk="1" fontAlgn="auto" hangingPunct="1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endParaRPr lang="en-I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endParaRPr lang="en-I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 advTm="3000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12"/>
          <p:cNvSpPr txBox="1"/>
          <p:nvPr/>
        </p:nvSpPr>
        <p:spPr>
          <a:xfrm>
            <a:off x="1017588" y="269875"/>
            <a:ext cx="3360737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Attribute Information</a:t>
            </a:r>
          </a:p>
        </p:txBody>
      </p:sp>
      <p:sp>
        <p:nvSpPr>
          <p:cNvPr id="2" name="Content Placeholder 2"/>
          <p:cNvSpPr>
            <a:spLocks noGrp="1"/>
          </p:cNvSpPr>
          <p:nvPr/>
        </p:nvSpPr>
        <p:spPr bwMode="auto">
          <a:xfrm>
            <a:off x="2921794" y="1905000"/>
            <a:ext cx="63484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buFont typeface="Wingdings 3" panose="05040102010807070707" pitchFamily="18" charset="2"/>
              <a:buChar char=""/>
              <a:defRPr/>
            </a:pPr>
            <a:endParaRPr lang="en-IN" sz="2000" dirty="0">
              <a:solidFill>
                <a:schemeClr val="bg1"/>
              </a:solidFill>
              <a:latin typeface="Dubai Medium" panose="020B0603030403030204" charset="0"/>
              <a:cs typeface="Dubai Medium" panose="020B0603030403030204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4826000" y="8902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565275" y="1612265"/>
            <a:ext cx="9905365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To construct the data, seven geometric parameters of wheat kernels were measured:</a:t>
            </a:r>
          </a:p>
          <a:p>
            <a:r>
              <a:rPr lang="en-US" sz="220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 </a:t>
            </a:r>
          </a:p>
          <a:p>
            <a:pPr marL="285750" indent="-285750">
              <a:buClr>
                <a:srgbClr val="5EC41A"/>
              </a:buClr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Area A,</a:t>
            </a:r>
          </a:p>
          <a:p>
            <a:pPr marL="285750" indent="-285750">
              <a:buClr>
                <a:srgbClr val="5EC41A"/>
              </a:buClr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Perimeter P,  </a:t>
            </a:r>
          </a:p>
          <a:p>
            <a:pPr marL="285750" indent="-285750">
              <a:buClr>
                <a:srgbClr val="5EC41A"/>
              </a:buClr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Compactness C = 4*pi*A/P^2, </a:t>
            </a:r>
          </a:p>
          <a:p>
            <a:pPr marL="285750" indent="-285750">
              <a:buClr>
                <a:srgbClr val="5EC41A"/>
              </a:buClr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Length of kernel, </a:t>
            </a:r>
          </a:p>
          <a:p>
            <a:pPr marL="285750" indent="-285750">
              <a:buClr>
                <a:srgbClr val="5EC41A"/>
              </a:buClr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Width of kernel, </a:t>
            </a:r>
          </a:p>
          <a:p>
            <a:pPr marL="285750" indent="-285750">
              <a:buClr>
                <a:srgbClr val="5EC41A"/>
              </a:buClr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Asymmetry coefficient ,</a:t>
            </a:r>
          </a:p>
          <a:p>
            <a:pPr marL="285750" indent="-285750">
              <a:buClr>
                <a:srgbClr val="5EC41A"/>
              </a:buClr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Length of kernel groove. </a:t>
            </a:r>
          </a:p>
          <a:p>
            <a:pPr>
              <a:buClr>
                <a:srgbClr val="5EC41A"/>
              </a:buClr>
            </a:pPr>
            <a:r>
              <a:rPr lang="en-US" sz="220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       </a:t>
            </a:r>
          </a:p>
          <a:p>
            <a:pPr>
              <a:buClr>
                <a:srgbClr val="5EC41A"/>
              </a:buClr>
            </a:pPr>
            <a:r>
              <a:rPr lang="en-US" sz="220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All of these parameters were real-valued continuous.</a:t>
            </a:r>
          </a:p>
        </p:txBody>
      </p:sp>
    </p:spTree>
  </p:cSld>
  <p:clrMapOvr>
    <a:masterClrMapping/>
  </p:clrMapOvr>
  <p:transition spd="slow" advClick="0" advTm="3000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12"/>
          <p:cNvSpPr txBox="1"/>
          <p:nvPr/>
        </p:nvSpPr>
        <p:spPr>
          <a:xfrm>
            <a:off x="1017588" y="269875"/>
            <a:ext cx="3360737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Objective</a:t>
            </a:r>
          </a:p>
        </p:txBody>
      </p:sp>
      <p:sp>
        <p:nvSpPr>
          <p:cNvPr id="2" name="Content Placeholder 2"/>
          <p:cNvSpPr>
            <a:spLocks noGrp="1"/>
          </p:cNvSpPr>
          <p:nvPr/>
        </p:nvSpPr>
        <p:spPr bwMode="auto">
          <a:xfrm>
            <a:off x="2921794" y="1905000"/>
            <a:ext cx="63484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buFont typeface="Wingdings 3" panose="05040102010807070707" pitchFamily="18" charset="2"/>
              <a:buChar char=""/>
              <a:defRPr/>
            </a:pPr>
            <a:endParaRPr lang="en-IN" sz="2000" dirty="0">
              <a:solidFill>
                <a:schemeClr val="bg1"/>
              </a:solidFill>
              <a:latin typeface="Dubai Medium" panose="020B0603030403030204" charset="0"/>
              <a:cs typeface="Dubai Medium" panose="020B0603030403030204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4826000" y="8902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6681470" y="1483360"/>
            <a:ext cx="520763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The main objective of application of this model is to help in the mass distribution or other commercial ventures to provide them a classification of seeds about what they are using to do the work.</a:t>
            </a:r>
          </a:p>
          <a:p>
            <a:endParaRPr lang="en-US" sz="2200">
              <a:solidFill>
                <a:schemeClr val="bg1"/>
              </a:solidFill>
              <a:latin typeface="Dubai Medium" panose="020B0603030403030204" charset="0"/>
              <a:cs typeface="Dubai Medium" panose="020B0603030403030204" charset="0"/>
            </a:endParaRPr>
          </a:p>
          <a:p>
            <a:r>
              <a:rPr lang="en-US" sz="220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                This model helps to classify the seeds according to several aspects of their quality and Other properties they showcase which can occur like a problem to their business and can leads them towards a big loss or misconcious business. So to avoid this problem we have worked on this model.</a:t>
            </a:r>
          </a:p>
        </p:txBody>
      </p:sp>
      <p:pic>
        <p:nvPicPr>
          <p:cNvPr id="3" name="Picture 2" descr="capture"/>
          <p:cNvPicPr>
            <a:picLocks noChangeAspect="1"/>
          </p:cNvPicPr>
          <p:nvPr/>
        </p:nvPicPr>
        <p:blipFill>
          <a:blip r:embed="rId2"/>
          <a:srcRect l="15348" t="1424" r="18927"/>
          <a:stretch>
            <a:fillRect/>
          </a:stretch>
        </p:blipFill>
        <p:spPr>
          <a:xfrm>
            <a:off x="268605" y="1457960"/>
            <a:ext cx="5935980" cy="4924425"/>
          </a:xfrm>
          <a:prstGeom prst="rect">
            <a:avLst/>
          </a:prstGeom>
          <a:ln w="38100" cmpd="sng">
            <a:solidFill>
              <a:srgbClr val="5EC41A"/>
            </a:solidFill>
            <a:prstDash val="solid"/>
          </a:ln>
        </p:spPr>
      </p:pic>
    </p:spTree>
  </p:cSld>
  <p:clrMapOvr>
    <a:masterClrMapping/>
  </p:clrMapOvr>
  <p:transition spd="slow" advClick="0" advTm="3000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6"/>
          <p:cNvSpPr txBox="1"/>
          <p:nvPr/>
        </p:nvSpPr>
        <p:spPr>
          <a:xfrm>
            <a:off x="4826000" y="8902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/>
          </a:p>
        </p:txBody>
      </p:sp>
      <p:pic>
        <p:nvPicPr>
          <p:cNvPr id="3" name="Picture 2" descr="artificial_neural_network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00" y="1816100"/>
            <a:ext cx="7030720" cy="4567555"/>
          </a:xfrm>
          <a:prstGeom prst="rect">
            <a:avLst/>
          </a:prstGeom>
          <a:ln w="38100">
            <a:solidFill>
              <a:srgbClr val="5EC41A"/>
            </a:solidFill>
          </a:ln>
        </p:spPr>
      </p:pic>
      <p:sp>
        <p:nvSpPr>
          <p:cNvPr id="4" name="文本框 12"/>
          <p:cNvSpPr txBox="1"/>
          <p:nvPr/>
        </p:nvSpPr>
        <p:spPr>
          <a:xfrm>
            <a:off x="1017905" y="269875"/>
            <a:ext cx="380809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Artificial Neural Networks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518160" y="1597660"/>
            <a:ext cx="337248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An artificial neuron network (ANN) is a computational model based on the structure and functions of biological neural networks. Information that flows through the network affects the structure of the ANN because a neural network changes - or learns, in a sense - based on that input and output.</a:t>
            </a:r>
          </a:p>
        </p:txBody>
      </p:sp>
    </p:spTree>
  </p:cSld>
  <p:clrMapOvr>
    <a:masterClrMapping/>
  </p:clrMapOvr>
  <p:transition spd="slow" advClick="0" advTm="300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6"/>
          <p:cNvSpPr txBox="1"/>
          <p:nvPr/>
        </p:nvSpPr>
        <p:spPr>
          <a:xfrm>
            <a:off x="4826000" y="8902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/>
          </a:p>
        </p:txBody>
      </p:sp>
      <p:sp>
        <p:nvSpPr>
          <p:cNvPr id="4" name="文本框 12"/>
          <p:cNvSpPr txBox="1"/>
          <p:nvPr/>
        </p:nvSpPr>
        <p:spPr>
          <a:xfrm>
            <a:off x="1017905" y="269875"/>
            <a:ext cx="380809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Approach</a:t>
            </a:r>
          </a:p>
        </p:txBody>
      </p:sp>
      <p:pic>
        <p:nvPicPr>
          <p:cNvPr id="3" name="Picture 2" descr="Capture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05" y="3016885"/>
            <a:ext cx="4258945" cy="3528695"/>
          </a:xfrm>
          <a:prstGeom prst="rect">
            <a:avLst/>
          </a:prstGeom>
          <a:ln w="38100">
            <a:solidFill>
              <a:srgbClr val="5EC41A"/>
            </a:solidFill>
          </a:ln>
        </p:spPr>
      </p:pic>
      <p:pic>
        <p:nvPicPr>
          <p:cNvPr id="6" name="Picture 5" descr="Grap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50" y="1424940"/>
            <a:ext cx="5835650" cy="5120640"/>
          </a:xfrm>
          <a:prstGeom prst="rect">
            <a:avLst/>
          </a:prstGeom>
          <a:ln w="38100">
            <a:solidFill>
              <a:srgbClr val="5EC41A"/>
            </a:solidFill>
          </a:ln>
        </p:spPr>
      </p:pic>
      <p:sp>
        <p:nvSpPr>
          <p:cNvPr id="2" name="Text Box 1"/>
          <p:cNvSpPr txBox="1"/>
          <p:nvPr/>
        </p:nvSpPr>
        <p:spPr>
          <a:xfrm>
            <a:off x="951865" y="1557655"/>
            <a:ext cx="44792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Here we are showing some parameters graph of the seeds where it definening the seeds according their properties.</a:t>
            </a:r>
          </a:p>
        </p:txBody>
      </p:sp>
    </p:spTree>
  </p:cSld>
  <p:clrMapOvr>
    <a:masterClrMapping/>
  </p:clrMapOvr>
  <p:transition spd="slow" advClick="0" advTm="300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6"/>
          <p:cNvSpPr txBox="1"/>
          <p:nvPr/>
        </p:nvSpPr>
        <p:spPr>
          <a:xfrm>
            <a:off x="4826000" y="8902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/>
          </a:p>
        </p:txBody>
      </p:sp>
      <p:sp>
        <p:nvSpPr>
          <p:cNvPr id="4" name="文本框 12"/>
          <p:cNvSpPr txBox="1"/>
          <p:nvPr/>
        </p:nvSpPr>
        <p:spPr>
          <a:xfrm>
            <a:off x="1017905" y="269875"/>
            <a:ext cx="380809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Build and Train ANN</a:t>
            </a:r>
          </a:p>
        </p:txBody>
      </p:sp>
      <p:pic>
        <p:nvPicPr>
          <p:cNvPr id="2" name="Picture 1" descr="C:\Users\User\Pictures\Annotation 2019-08-31 132452.pngAnnotation 2019-08-31 132452"/>
          <p:cNvPicPr>
            <a:picLocks noChangeAspect="1"/>
          </p:cNvPicPr>
          <p:nvPr/>
        </p:nvPicPr>
        <p:blipFill>
          <a:blip r:embed="rId3"/>
          <a:srcRect t="-338" b="15"/>
          <a:stretch>
            <a:fillRect/>
          </a:stretch>
        </p:blipFill>
        <p:spPr>
          <a:xfrm>
            <a:off x="464185" y="1247140"/>
            <a:ext cx="5332730" cy="5234305"/>
          </a:xfrm>
          <a:prstGeom prst="rect">
            <a:avLst/>
          </a:prstGeom>
          <a:ln w="38100">
            <a:solidFill>
              <a:srgbClr val="5EC41A"/>
            </a:solidFill>
          </a:ln>
        </p:spPr>
      </p:pic>
      <p:sp>
        <p:nvSpPr>
          <p:cNvPr id="5" name="Content Placeholder 2"/>
          <p:cNvSpPr>
            <a:spLocks noGrp="1"/>
          </p:cNvSpPr>
          <p:nvPr/>
        </p:nvSpPr>
        <p:spPr bwMode="auto">
          <a:xfrm>
            <a:off x="6762115" y="1461770"/>
            <a:ext cx="3874135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fontAlgn="auto" hangingPunct="1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sz="2000" dirty="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Our approach for this model is to train it from the sample dataset with 100 epochs.Which ensure the continuity of training of the model for its better prediction.</a:t>
            </a:r>
          </a:p>
        </p:txBody>
      </p:sp>
      <p:pic>
        <p:nvPicPr>
          <p:cNvPr id="3" name="Picture 2" descr="model2"/>
          <p:cNvPicPr>
            <a:picLocks noChangeAspect="1"/>
          </p:cNvPicPr>
          <p:nvPr/>
        </p:nvPicPr>
        <p:blipFill>
          <a:blip r:embed="rId2"/>
          <a:srcRect l="601" r="36111"/>
          <a:stretch>
            <a:fillRect/>
          </a:stretch>
        </p:blipFill>
        <p:spPr>
          <a:xfrm>
            <a:off x="6521450" y="3585210"/>
            <a:ext cx="5280660" cy="2880360"/>
          </a:xfrm>
          <a:prstGeom prst="rect">
            <a:avLst/>
          </a:prstGeom>
          <a:ln w="38100" cmpd="sng">
            <a:solidFill>
              <a:srgbClr val="5EC41A"/>
            </a:solidFill>
            <a:prstDash val="solid"/>
          </a:ln>
        </p:spPr>
      </p:pic>
    </p:spTree>
  </p:cSld>
  <p:clrMapOvr>
    <a:masterClrMapping/>
  </p:clrMapOvr>
  <p:transition spd="slow" advClick="0" advTm="3000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文本框 12"/>
          <p:cNvSpPr txBox="1"/>
          <p:nvPr/>
        </p:nvSpPr>
        <p:spPr>
          <a:xfrm>
            <a:off x="1017588" y="269875"/>
            <a:ext cx="3360737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Result</a:t>
            </a:r>
          </a:p>
        </p:txBody>
      </p:sp>
      <p:sp>
        <p:nvSpPr>
          <p:cNvPr id="4" name="矩形 3"/>
          <p:cNvSpPr/>
          <p:nvPr/>
        </p:nvSpPr>
        <p:spPr>
          <a:xfrm>
            <a:off x="8013700" y="1524000"/>
            <a:ext cx="2676525" cy="576263"/>
          </a:xfrm>
          <a:prstGeom prst="rect">
            <a:avLst/>
          </a:prstGeom>
          <a:solidFill>
            <a:srgbClr val="5EC4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47075" y="1636713"/>
            <a:ext cx="21336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Result </a:t>
            </a:r>
          </a:p>
        </p:txBody>
      </p:sp>
      <p:sp>
        <p:nvSpPr>
          <p:cNvPr id="6" name="TextBox 35"/>
          <p:cNvSpPr txBox="1"/>
          <p:nvPr/>
        </p:nvSpPr>
        <p:spPr>
          <a:xfrm>
            <a:off x="8020050" y="2528888"/>
            <a:ext cx="2808288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endParaRPr lang="zh-CN" altLang="en-US" sz="1200" dirty="0">
              <a:solidFill>
                <a:schemeClr val="bg1"/>
              </a:solidFill>
              <a:latin typeface="Dubai Medium" panose="020B0603030403030204" charset="0"/>
              <a:ea typeface="Microsoft YaHei" panose="020B0503020204020204" pitchFamily="34" charset="-122"/>
              <a:cs typeface="Dubai Medium" panose="020B0603030403030204" charset="0"/>
            </a:endParaRPr>
          </a:p>
        </p:txBody>
      </p:sp>
      <p:pic>
        <p:nvPicPr>
          <p:cNvPr id="2" name="Picture 1" descr="35468706-b3995bba-02d8-11e8-8454-cfbcd0cb00cd"/>
          <p:cNvPicPr>
            <a:picLocks noChangeAspect="1"/>
          </p:cNvPicPr>
          <p:nvPr/>
        </p:nvPicPr>
        <p:blipFill>
          <a:blip r:embed="rId2"/>
          <a:srcRect l="7457" t="7657" r="10431"/>
          <a:stretch>
            <a:fillRect/>
          </a:stretch>
        </p:blipFill>
        <p:spPr>
          <a:xfrm>
            <a:off x="1056640" y="1574800"/>
            <a:ext cx="4943475" cy="4449445"/>
          </a:xfrm>
          <a:prstGeom prst="rect">
            <a:avLst/>
          </a:prstGeom>
          <a:ln w="38100">
            <a:solidFill>
              <a:srgbClr val="5EC41A"/>
            </a:solidFill>
          </a:ln>
        </p:spPr>
      </p:pic>
      <p:sp>
        <p:nvSpPr>
          <p:cNvPr id="3" name="Text Box 2"/>
          <p:cNvSpPr txBox="1"/>
          <p:nvPr/>
        </p:nvSpPr>
        <p:spPr>
          <a:xfrm>
            <a:off x="8041005" y="2371090"/>
            <a:ext cx="345186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We have given the model a dataset of wheat which includes 3 classes of seeds to train.</a:t>
            </a:r>
          </a:p>
          <a:p>
            <a:endParaRPr lang="en-US" dirty="0">
              <a:solidFill>
                <a:schemeClr val="bg1"/>
              </a:solidFill>
              <a:latin typeface="Dubai Medium" panose="020B0603030403030204" charset="0"/>
              <a:cs typeface="Dubai Medium" panose="020B060303040303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After the training when we give the model certain properties of the </a:t>
            </a:r>
            <a:r>
              <a:rPr lang="en-US" dirty="0" smtClean="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seed </a:t>
            </a:r>
            <a:r>
              <a:rPr lang="en-US" dirty="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then it shows which class of </a:t>
            </a:r>
            <a:r>
              <a:rPr lang="en-US" dirty="0" smtClean="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seeds </a:t>
            </a:r>
            <a:r>
              <a:rPr lang="en-US" dirty="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it </a:t>
            </a:r>
            <a:r>
              <a:rPr lang="en-US" dirty="0" err="1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belogs</a:t>
            </a:r>
            <a:r>
              <a:rPr lang="en-US" dirty="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 to </a:t>
            </a:r>
            <a:r>
              <a:rPr lang="en-US" dirty="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  <a:sym typeface="+mn-ea"/>
              </a:rPr>
              <a:t>Kama, Rosa and Canadian.</a:t>
            </a:r>
            <a:r>
              <a:rPr lang="en-US" dirty="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 </a:t>
            </a:r>
          </a:p>
        </p:txBody>
      </p:sp>
    </p:spTree>
  </p:cSld>
  <p:clrMapOvr>
    <a:masterClrMapping/>
  </p:clrMapOvr>
  <p:transition spd="slow" advClick="0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557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Microsoft YaHei</vt:lpstr>
      <vt:lpstr>宋体</vt:lpstr>
      <vt:lpstr>宋体</vt:lpstr>
      <vt:lpstr>Arial</vt:lpstr>
      <vt:lpstr>Calibri</vt:lpstr>
      <vt:lpstr>Calibri Light</vt:lpstr>
      <vt:lpstr>Dubai Medium</vt:lpstr>
      <vt:lpstr>Times New Roman</vt:lpstr>
      <vt:lpstr>Wingdings 3</vt:lpstr>
      <vt:lpstr>Office 主题</vt:lpstr>
      <vt:lpstr>8_Office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http://www.deepbbs.org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deeplm</dc:creator>
  <cp:lastModifiedBy>MP</cp:lastModifiedBy>
  <cp:revision>31</cp:revision>
  <dcterms:created xsi:type="dcterms:W3CDTF">2014-05-16T08:32:00Z</dcterms:created>
  <dcterms:modified xsi:type="dcterms:W3CDTF">2021-02-20T18:05:42Z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1033-11.2.0.8934</vt:lpwstr>
  </property>
</Properties>
</file>