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4" r:id="rId4"/>
    <p:sldId id="265" r:id="rId5"/>
    <p:sldId id="273" r:id="rId6"/>
    <p:sldId id="258" r:id="rId7"/>
    <p:sldId id="270" r:id="rId8"/>
    <p:sldId id="271" r:id="rId9"/>
    <p:sldId id="261" r:id="rId10"/>
    <p:sldId id="262" r:id="rId11"/>
    <p:sldId id="263" r:id="rId12"/>
    <p:sldId id="272" r:id="rId13"/>
    <p:sldId id="260"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01"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366-4A29-400E-9D2D-7D1C8D1EA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6C2451-79CF-43A3-9B9A-93B85E096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972CF9-9237-4987-B9E9-677144E1510D}"/>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D3CE345F-53C2-4B25-80EA-473DD1EB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A3E24-9201-4E0F-9FBE-86FF16353B96}"/>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00252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4A0E-E468-49F7-B255-8AC08C514E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941DD9-0AB1-42B5-94A4-96846E603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4A056-D4DC-461C-AC70-D7FFFF8BD990}"/>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F40A16F9-AB4E-4620-920F-D3ACDEA0B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19661-E886-4B1B-903A-B0F5C7D8BCA5}"/>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9680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554EA-341E-4833-A660-4FD37E642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AD814-D4E0-400E-882D-87F066CA20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24A7C9-1E60-413D-91D0-83F06AFDD449}"/>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50D19DF7-77E5-4959-888D-025828B2F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6857D-9914-49DB-88D6-14725D9577F5}"/>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310198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C082-33FF-476E-93BB-1FE846957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B0745C-129C-423A-882A-16BBC8F57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54E12-3061-47C9-9088-8C75DBFAD495}"/>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C208D644-BA6D-44FF-988B-2430E693D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C470D-7EAE-4F4C-9926-A48E5D206832}"/>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10489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84A8-9F0A-4691-AE1A-7464F56CC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E48A7A-D1AA-4700-AE1A-A421E661A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6BB18-E857-4282-9DE8-75A57C5898EC}"/>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A11CC7AE-B362-4D58-B68E-42E568FF1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AACC6-13E2-47F0-B8F5-8079C7194FF5}"/>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23469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9A82-B6A6-4378-B8A4-0739459EB5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CE211-FD14-4BA0-8D01-4CC728138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5CE643-B6B2-47A7-B5A3-CB5E86086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76A009-29CE-4384-B11C-61ACFF406451}"/>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6" name="Footer Placeholder 5">
            <a:extLst>
              <a:ext uri="{FF2B5EF4-FFF2-40B4-BE49-F238E27FC236}">
                <a16:creationId xmlns:a16="http://schemas.microsoft.com/office/drawing/2014/main" id="{8CAD477B-FDEE-41D5-B3C0-1115041F0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FADA8-6DF6-4F9A-BE89-563685495221}"/>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51596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25FE-2E16-4749-A9C7-69C467D9D7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C062A8-CB7E-4336-A258-D8C5593B6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BE4E8-C660-44AD-8C64-5561693D6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5D12BF-AD09-460E-B653-B064E9DD7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F9FF7-91F2-4ED9-BB66-32A01B8C6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32A37C-170D-4DA8-AF37-4582FCB93D41}"/>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8" name="Footer Placeholder 7">
            <a:extLst>
              <a:ext uri="{FF2B5EF4-FFF2-40B4-BE49-F238E27FC236}">
                <a16:creationId xmlns:a16="http://schemas.microsoft.com/office/drawing/2014/main" id="{8422D8C9-FBEC-4C96-921E-26A3D00006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093E56-254A-441C-B92B-D11FAF14F785}"/>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52122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CC86-B41B-462E-BEF7-0DDA38F1A0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3DA1C6-6606-4437-A39F-6AAD35C5FA93}"/>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4" name="Footer Placeholder 3">
            <a:extLst>
              <a:ext uri="{FF2B5EF4-FFF2-40B4-BE49-F238E27FC236}">
                <a16:creationId xmlns:a16="http://schemas.microsoft.com/office/drawing/2014/main" id="{343768AB-2D7A-40BA-9A89-38B328536F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5DD4C-B586-4EC0-8D08-8E2B737DAFAC}"/>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406624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94AA8-5C05-4741-AA0E-6E8DFB2E1E80}"/>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3" name="Footer Placeholder 2">
            <a:extLst>
              <a:ext uri="{FF2B5EF4-FFF2-40B4-BE49-F238E27FC236}">
                <a16:creationId xmlns:a16="http://schemas.microsoft.com/office/drawing/2014/main" id="{0CC37C99-1F74-47F6-A1F2-27D1211F52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5D6300-967E-43EA-91D3-4126FE4F252C}"/>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95716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DF9C-D061-4BA4-8FED-E9924E149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3FE7B3-5467-4C57-993A-258798450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E784D-2BBC-487D-A6CC-7AA17B652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26400-7C23-4952-B3A1-849A90FADC2E}"/>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6" name="Footer Placeholder 5">
            <a:extLst>
              <a:ext uri="{FF2B5EF4-FFF2-40B4-BE49-F238E27FC236}">
                <a16:creationId xmlns:a16="http://schemas.microsoft.com/office/drawing/2014/main" id="{4AB0AC83-39D8-4D2F-BBAB-43C9D832C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14A0D-61B3-4084-9167-12E6BF92DECC}"/>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35075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A81C-6324-4E0A-A4DC-60EBDD713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9155A7-EB2B-4599-96E4-04B551172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B79A2A-E15D-4782-9EEA-C8A759CB9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BB5A7-7B44-4B13-98E7-9930F61AB7A2}"/>
              </a:ext>
            </a:extLst>
          </p:cNvPr>
          <p:cNvSpPr>
            <a:spLocks noGrp="1"/>
          </p:cNvSpPr>
          <p:nvPr>
            <p:ph type="dt" sz="half" idx="10"/>
          </p:nvPr>
        </p:nvSpPr>
        <p:spPr/>
        <p:txBody>
          <a:bodyPr/>
          <a:lstStyle/>
          <a:p>
            <a:fld id="{E48F0525-60C6-4AD8-83B9-A286A01C1396}" type="datetimeFigureOut">
              <a:rPr lang="en-IN" smtClean="0"/>
              <a:t>16-06-2023</a:t>
            </a:fld>
            <a:endParaRPr lang="en-IN"/>
          </a:p>
        </p:txBody>
      </p:sp>
      <p:sp>
        <p:nvSpPr>
          <p:cNvPr id="6" name="Footer Placeholder 5">
            <a:extLst>
              <a:ext uri="{FF2B5EF4-FFF2-40B4-BE49-F238E27FC236}">
                <a16:creationId xmlns:a16="http://schemas.microsoft.com/office/drawing/2014/main" id="{3A9E3EB2-42C3-4007-8895-47053D611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AE0181-4411-4F64-B794-E991D9E70D84}"/>
              </a:ext>
            </a:extLst>
          </p:cNvPr>
          <p:cNvSpPr>
            <a:spLocks noGrp="1"/>
          </p:cNvSpPr>
          <p:nvPr>
            <p:ph type="sldNum" sz="quarter" idx="12"/>
          </p:nvPr>
        </p:nvSpPr>
        <p:spPr/>
        <p:txBody>
          <a:bodyPr/>
          <a:lstStyle/>
          <a:p>
            <a:fld id="{CC3B079E-6E7C-470A-9CF2-1855912962E5}" type="slidenum">
              <a:rPr lang="en-IN" smtClean="0"/>
              <a:t>‹#›</a:t>
            </a:fld>
            <a:endParaRPr lang="en-IN"/>
          </a:p>
        </p:txBody>
      </p:sp>
    </p:spTree>
    <p:extLst>
      <p:ext uri="{BB962C8B-B14F-4D97-AF65-F5344CB8AC3E}">
        <p14:creationId xmlns:p14="http://schemas.microsoft.com/office/powerpoint/2010/main" val="131094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FE532-75AF-4EDF-B780-8A7CDBFDD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C88824-CC2C-4F20-930F-D6CFE7D95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B83D3-6C57-4E0D-A40F-C42442D6C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F0525-60C6-4AD8-83B9-A286A01C1396}" type="datetimeFigureOut">
              <a:rPr lang="en-IN" smtClean="0"/>
              <a:t>16-06-2023</a:t>
            </a:fld>
            <a:endParaRPr lang="en-IN"/>
          </a:p>
        </p:txBody>
      </p:sp>
      <p:sp>
        <p:nvSpPr>
          <p:cNvPr id="5" name="Footer Placeholder 4">
            <a:extLst>
              <a:ext uri="{FF2B5EF4-FFF2-40B4-BE49-F238E27FC236}">
                <a16:creationId xmlns:a16="http://schemas.microsoft.com/office/drawing/2014/main" id="{5BEDF8AA-32EA-4BCF-A19D-67B37AEBB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BDE173-A1AF-4F76-B35A-593026A97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B079E-6E7C-470A-9CF2-1855912962E5}" type="slidenum">
              <a:rPr lang="en-IN" smtClean="0"/>
              <a:t>‹#›</a:t>
            </a:fld>
            <a:endParaRPr lang="en-IN"/>
          </a:p>
        </p:txBody>
      </p:sp>
    </p:spTree>
    <p:extLst>
      <p:ext uri="{BB962C8B-B14F-4D97-AF65-F5344CB8AC3E}">
        <p14:creationId xmlns:p14="http://schemas.microsoft.com/office/powerpoint/2010/main" val="414114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ABE68-4793-4823-8507-62A4146A9AB2}"/>
              </a:ext>
            </a:extLst>
          </p:cNvPr>
          <p:cNvSpPr txBox="1"/>
          <p:nvPr/>
        </p:nvSpPr>
        <p:spPr>
          <a:xfrm>
            <a:off x="2115671" y="1344706"/>
            <a:ext cx="7521388" cy="3693319"/>
          </a:xfrm>
          <a:prstGeom prst="rect">
            <a:avLst/>
          </a:prstGeom>
          <a:noFill/>
        </p:spPr>
        <p:txBody>
          <a:bodyPr wrap="square">
            <a:spAutoFit/>
          </a:bodyPr>
          <a:lstStyle/>
          <a:p>
            <a:r>
              <a:rPr lang="en-US" altLang="zh-TW" b="1" dirty="0">
                <a:latin typeface="Times New Roman" panose="02020603050405020304" pitchFamily="18" charset="0"/>
                <a:cs typeface="Times New Roman" panose="02020603050405020304" pitchFamily="18" charset="0"/>
              </a:rPr>
              <a:t>Infiniband (IB)</a:t>
            </a:r>
          </a:p>
          <a:p>
            <a:endParaRPr lang="en-US" altLang="zh-TW" dirty="0">
              <a:latin typeface="Times New Roman" panose="02020603050405020304" pitchFamily="18" charset="0"/>
              <a:cs typeface="Times New Roman" panose="02020603050405020304" pitchFamily="18" charset="0"/>
            </a:endParaRPr>
          </a:p>
          <a:p>
            <a:pPr marL="285750" indent="-285750">
              <a:buFontTx/>
              <a:buChar char="-"/>
            </a:pPr>
            <a:r>
              <a:rPr lang="en-US" altLang="zh-TW" dirty="0">
                <a:latin typeface="Times New Roman" panose="02020603050405020304" pitchFamily="18" charset="0"/>
                <a:cs typeface="Times New Roman" panose="02020603050405020304" pitchFamily="18" charset="0"/>
              </a:rPr>
              <a:t>The InfiniBand Architecture (IBA) is a new industry-standard architecture for server I/O and inter-server communication.</a:t>
            </a:r>
          </a:p>
          <a:p>
            <a:endParaRPr lang="en-US" altLang="zh-TW" dirty="0">
              <a:latin typeface="Times New Roman" panose="02020603050405020304" pitchFamily="18" charset="0"/>
              <a:cs typeface="Times New Roman" panose="02020603050405020304" pitchFamily="18" charset="0"/>
            </a:endParaRPr>
          </a:p>
          <a:p>
            <a:pPr marL="285750" indent="-285750">
              <a:buFontTx/>
              <a:buChar char="-"/>
            </a:pPr>
            <a:r>
              <a:rPr lang="en-US" b="0" i="0" dirty="0">
                <a:effectLst/>
                <a:latin typeface="Times New Roman" panose="02020603050405020304" pitchFamily="18" charset="0"/>
                <a:cs typeface="Times New Roman" panose="02020603050405020304" pitchFamily="18" charset="0"/>
              </a:rPr>
              <a:t>InfiniBand is a high-performance interconnect technology</a:t>
            </a:r>
          </a:p>
          <a:p>
            <a:endParaRPr lang="en-US" b="0" i="0" dirty="0">
              <a:effectLst/>
              <a:latin typeface="Times New Roman" panose="02020603050405020304" pitchFamily="18" charset="0"/>
              <a:cs typeface="Times New Roman" panose="02020603050405020304" pitchFamily="18" charset="0"/>
            </a:endParaRPr>
          </a:p>
          <a:p>
            <a:pPr marL="285750" indent="-285750">
              <a:buFontTx/>
              <a:buChar char="-"/>
            </a:pPr>
            <a:r>
              <a:rPr lang="en-US" altLang="zh-TW" dirty="0">
                <a:latin typeface="Times New Roman" panose="02020603050405020304" pitchFamily="18" charset="0"/>
                <a:cs typeface="Times New Roman" panose="02020603050405020304" pitchFamily="18" charset="0"/>
              </a:rPr>
              <a:t>Developed by InfiniBand Trade Association (IBTA).</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It defines a switch-based, point-to-point interconnection network that enables </a:t>
            </a:r>
          </a:p>
          <a:p>
            <a:pPr marL="742950" lvl="1"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High-speed </a:t>
            </a:r>
          </a:p>
          <a:p>
            <a:pPr marL="742950" lvl="1"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Low-latency </a:t>
            </a:r>
          </a:p>
          <a:p>
            <a:pPr marL="0" lvl="1" indent="0">
              <a:buClr>
                <a:schemeClr val="accent1">
                  <a:lumMod val="75000"/>
                </a:schemeClr>
              </a:buClr>
              <a:buNone/>
            </a:pPr>
            <a:r>
              <a:rPr lang="en-US" altLang="zh-TW" dirty="0">
                <a:latin typeface="Times New Roman" panose="02020603050405020304" pitchFamily="18" charset="0"/>
                <a:cs typeface="Times New Roman" panose="02020603050405020304" pitchFamily="18" charset="0"/>
              </a:rPr>
              <a:t>     communication between connected devices.</a:t>
            </a:r>
          </a:p>
        </p:txBody>
      </p:sp>
    </p:spTree>
    <p:extLst>
      <p:ext uri="{BB962C8B-B14F-4D97-AF65-F5344CB8AC3E}">
        <p14:creationId xmlns:p14="http://schemas.microsoft.com/office/powerpoint/2010/main" val="242055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34772-9A0A-47C0-9693-9AD19F5E3845}"/>
              </a:ext>
            </a:extLst>
          </p:cNvPr>
          <p:cNvSpPr txBox="1"/>
          <p:nvPr/>
        </p:nvSpPr>
        <p:spPr>
          <a:xfrm>
            <a:off x="1524777" y="1188910"/>
            <a:ext cx="8257592" cy="258532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IB Cables</a:t>
            </a:r>
          </a:p>
          <a:p>
            <a:pPr algn="just"/>
            <a:endParaRPr lang="en-IN"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Copper Cables</a:t>
            </a:r>
            <a:r>
              <a:rPr lang="en-US" b="0" i="0" dirty="0">
                <a:effectLst/>
                <a:latin typeface="Times New Roman" panose="02020603050405020304" pitchFamily="18" charset="0"/>
                <a:cs typeface="Times New Roman" panose="02020603050405020304" pitchFamily="18" charset="0"/>
              </a:rPr>
              <a:t>: InfiniBand copper cables are commonly used for short-range connections within a rack or between adjacent racks. They are typically constructed with high-quality copper conductors and insulation. Copper cables are cost-effective and offer lower power consumption compared to optical cables. They are available in various lengths, such as 1 meter, 3 meters, or longer, to accommodate different network setups.</a:t>
            </a:r>
          </a:p>
          <a:p>
            <a:endParaRPr lang="en-IN" dirty="0"/>
          </a:p>
        </p:txBody>
      </p:sp>
      <p:pic>
        <p:nvPicPr>
          <p:cNvPr id="1026" name="Picture 2" descr="Why Fiber Optic Technology Is Faster than Copper | IE">
            <a:extLst>
              <a:ext uri="{FF2B5EF4-FFF2-40B4-BE49-F238E27FC236}">
                <a16:creationId xmlns:a16="http://schemas.microsoft.com/office/drawing/2014/main" id="{E6F50417-D9D4-46BA-87CA-63C123DE6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008" y="3522306"/>
            <a:ext cx="4822371" cy="271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7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7C925-1C82-461B-9D1F-554DA54A05D8}"/>
              </a:ext>
            </a:extLst>
          </p:cNvPr>
          <p:cNvSpPr txBox="1"/>
          <p:nvPr/>
        </p:nvSpPr>
        <p:spPr>
          <a:xfrm>
            <a:off x="1474236" y="1352939"/>
            <a:ext cx="8714793" cy="2031325"/>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Optical Fiber Cables</a:t>
            </a:r>
            <a:r>
              <a:rPr lang="en-US" b="0" i="0" dirty="0">
                <a:effectLst/>
                <a:latin typeface="Times New Roman" panose="02020603050405020304" pitchFamily="18" charset="0"/>
                <a:cs typeface="Times New Roman" panose="02020603050405020304" pitchFamily="18" charset="0"/>
              </a:rPr>
              <a:t>: </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InfiniBand optical fiber cables are used for longer-range connections, typically spanning multiple racks or floors in a data center. They utilize optical fibers to transmit data signals using light instead of electrical signals. Optical fiber cables offer higher bandwidth and longer reach compared to copper cables. They provide enhanced signal integrity over longer distances</a:t>
            </a:r>
            <a:r>
              <a:rPr lang="en-US" b="0" i="0" dirty="0">
                <a:effectLst/>
                <a:latin typeface="Söhne"/>
              </a:rPr>
              <a:t>.</a:t>
            </a:r>
          </a:p>
        </p:txBody>
      </p:sp>
      <p:pic>
        <p:nvPicPr>
          <p:cNvPr id="5" name="Picture 4">
            <a:extLst>
              <a:ext uri="{FF2B5EF4-FFF2-40B4-BE49-F238E27FC236}">
                <a16:creationId xmlns:a16="http://schemas.microsoft.com/office/drawing/2014/main" id="{71A00938-D1FB-422E-9F61-8BD6D2F11293}"/>
              </a:ext>
            </a:extLst>
          </p:cNvPr>
          <p:cNvPicPr>
            <a:picLocks noChangeAspect="1"/>
          </p:cNvPicPr>
          <p:nvPr/>
        </p:nvPicPr>
        <p:blipFill>
          <a:blip r:embed="rId2"/>
          <a:stretch>
            <a:fillRect/>
          </a:stretch>
        </p:blipFill>
        <p:spPr>
          <a:xfrm>
            <a:off x="3825682" y="3384264"/>
            <a:ext cx="3899935" cy="3108735"/>
          </a:xfrm>
          <a:prstGeom prst="rect">
            <a:avLst/>
          </a:prstGeom>
        </p:spPr>
      </p:pic>
    </p:spTree>
    <p:extLst>
      <p:ext uri="{BB962C8B-B14F-4D97-AF65-F5344CB8AC3E}">
        <p14:creationId xmlns:p14="http://schemas.microsoft.com/office/powerpoint/2010/main" val="367555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4F979-D9E5-4209-86FA-AC8FD86F8F6F}"/>
              </a:ext>
            </a:extLst>
          </p:cNvPr>
          <p:cNvSpPr txBox="1"/>
          <p:nvPr/>
        </p:nvSpPr>
        <p:spPr>
          <a:xfrm>
            <a:off x="1875453" y="1164294"/>
            <a:ext cx="32843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Switches</a:t>
            </a:r>
          </a:p>
        </p:txBody>
      </p:sp>
      <p:sp>
        <p:nvSpPr>
          <p:cNvPr id="3" name="TextBox 2">
            <a:extLst>
              <a:ext uri="{FF2B5EF4-FFF2-40B4-BE49-F238E27FC236}">
                <a16:creationId xmlns:a16="http://schemas.microsoft.com/office/drawing/2014/main" id="{73F13139-707B-495D-BEF5-D0BBC3572439}"/>
              </a:ext>
            </a:extLst>
          </p:cNvPr>
          <p:cNvSpPr txBox="1"/>
          <p:nvPr/>
        </p:nvSpPr>
        <p:spPr>
          <a:xfrm>
            <a:off x="1875453" y="1772816"/>
            <a:ext cx="8154955"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device that moves packets from one link to another link of the same IB Subnet</a:t>
            </a: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IBA switches route messages from their source to their destination based on routing tables</a:t>
            </a:r>
          </a:p>
          <a:p>
            <a:pPr marL="285750" indent="-285750" eaLnBrk="1" fontAlgn="auto" hangingPunct="1">
              <a:spcAft>
                <a:spcPts val="0"/>
              </a:spcAft>
              <a:buFont typeface="Arial" panose="020B0604020202020204" pitchFamily="34" charset="0"/>
              <a:buChar char="•"/>
              <a:defRPr/>
            </a:pPr>
            <a:r>
              <a:rPr lang="en-US" altLang="zh-TW" dirty="0">
                <a:latin typeface="Times New Roman" panose="02020603050405020304" pitchFamily="18" charset="0"/>
                <a:cs typeface="Times New Roman" panose="02020603050405020304" pitchFamily="18" charset="0"/>
              </a:rPr>
              <a:t>Switch size denotes the number of ports</a:t>
            </a:r>
          </a:p>
          <a:p>
            <a:pPr lvl="1" eaLnBrk="1" fontAlgn="auto" hangingPunct="1">
              <a:spcAft>
                <a:spcPts val="0"/>
              </a:spcAft>
              <a:buFont typeface="Arial"/>
              <a:buChar char="–"/>
              <a:defRPr/>
            </a:pPr>
            <a:r>
              <a:rPr lang="en-US" altLang="zh-TW" dirty="0">
                <a:latin typeface="Times New Roman" panose="02020603050405020304" pitchFamily="18" charset="0"/>
                <a:cs typeface="Times New Roman" panose="02020603050405020304" pitchFamily="18" charset="0"/>
              </a:rPr>
              <a:t>The maximum switch size supported is one with 256 ports</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6097FD-E9A9-4E71-9903-1ADA32A8B51C}"/>
              </a:ext>
            </a:extLst>
          </p:cNvPr>
          <p:cNvPicPr>
            <a:picLocks noChangeAspect="1"/>
          </p:cNvPicPr>
          <p:nvPr/>
        </p:nvPicPr>
        <p:blipFill>
          <a:blip r:embed="rId2"/>
          <a:stretch>
            <a:fillRect/>
          </a:stretch>
        </p:blipFill>
        <p:spPr>
          <a:xfrm>
            <a:off x="3468734" y="3636190"/>
            <a:ext cx="5254531" cy="1243007"/>
          </a:xfrm>
          <a:prstGeom prst="rect">
            <a:avLst/>
          </a:prstGeom>
        </p:spPr>
      </p:pic>
    </p:spTree>
    <p:extLst>
      <p:ext uri="{BB962C8B-B14F-4D97-AF65-F5344CB8AC3E}">
        <p14:creationId xmlns:p14="http://schemas.microsoft.com/office/powerpoint/2010/main" val="145759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C6DD0-C87B-4764-8B5B-995CEC8A4784}"/>
              </a:ext>
            </a:extLst>
          </p:cNvPr>
          <p:cNvPicPr>
            <a:picLocks noChangeAspect="1"/>
          </p:cNvPicPr>
          <p:nvPr/>
        </p:nvPicPr>
        <p:blipFill>
          <a:blip r:embed="rId2"/>
          <a:stretch>
            <a:fillRect/>
          </a:stretch>
        </p:blipFill>
        <p:spPr>
          <a:xfrm>
            <a:off x="1221022" y="336045"/>
            <a:ext cx="4618120" cy="2080440"/>
          </a:xfrm>
          <a:prstGeom prst="rect">
            <a:avLst/>
          </a:prstGeom>
        </p:spPr>
      </p:pic>
      <p:pic>
        <p:nvPicPr>
          <p:cNvPr id="5" name="Picture 4">
            <a:extLst>
              <a:ext uri="{FF2B5EF4-FFF2-40B4-BE49-F238E27FC236}">
                <a16:creationId xmlns:a16="http://schemas.microsoft.com/office/drawing/2014/main" id="{1063DB68-D405-431F-BF04-386C0B3C48BA}"/>
              </a:ext>
            </a:extLst>
          </p:cNvPr>
          <p:cNvPicPr>
            <a:picLocks noChangeAspect="1"/>
          </p:cNvPicPr>
          <p:nvPr/>
        </p:nvPicPr>
        <p:blipFill>
          <a:blip r:embed="rId3"/>
          <a:stretch>
            <a:fillRect/>
          </a:stretch>
        </p:blipFill>
        <p:spPr>
          <a:xfrm>
            <a:off x="5946294" y="648492"/>
            <a:ext cx="2408129" cy="1455546"/>
          </a:xfrm>
          <a:prstGeom prst="rect">
            <a:avLst/>
          </a:prstGeom>
        </p:spPr>
      </p:pic>
      <p:graphicFrame>
        <p:nvGraphicFramePr>
          <p:cNvPr id="6" name="Table 6">
            <a:extLst>
              <a:ext uri="{FF2B5EF4-FFF2-40B4-BE49-F238E27FC236}">
                <a16:creationId xmlns:a16="http://schemas.microsoft.com/office/drawing/2014/main" id="{4393CE99-4B28-4300-A38E-AE695AA29DC8}"/>
              </a:ext>
            </a:extLst>
          </p:cNvPr>
          <p:cNvGraphicFramePr>
            <a:graphicFrameLocks noGrp="1"/>
          </p:cNvGraphicFramePr>
          <p:nvPr>
            <p:extLst>
              <p:ext uri="{D42A27DB-BD31-4B8C-83A1-F6EECF244321}">
                <p14:modId xmlns:p14="http://schemas.microsoft.com/office/powerpoint/2010/main" val="1009823059"/>
              </p:ext>
            </p:extLst>
          </p:nvPr>
        </p:nvGraphicFramePr>
        <p:xfrm>
          <a:off x="989047" y="2724539"/>
          <a:ext cx="10814178" cy="2900679"/>
        </p:xfrm>
        <a:graphic>
          <a:graphicData uri="http://schemas.openxmlformats.org/drawingml/2006/table">
            <a:tbl>
              <a:tblPr firstRow="1" bandRow="1">
                <a:tableStyleId>{69CF1AB2-1976-4502-BF36-3FF5EA218861}</a:tableStyleId>
              </a:tblPr>
              <a:tblGrid>
                <a:gridCol w="1143266">
                  <a:extLst>
                    <a:ext uri="{9D8B030D-6E8A-4147-A177-3AD203B41FA5}">
                      <a16:colId xmlns:a16="http://schemas.microsoft.com/office/drawing/2014/main" val="4120464595"/>
                    </a:ext>
                  </a:extLst>
                </a:gridCol>
                <a:gridCol w="1458781">
                  <a:extLst>
                    <a:ext uri="{9D8B030D-6E8A-4147-A177-3AD203B41FA5}">
                      <a16:colId xmlns:a16="http://schemas.microsoft.com/office/drawing/2014/main" val="3499065865"/>
                    </a:ext>
                  </a:extLst>
                </a:gridCol>
                <a:gridCol w="1273342">
                  <a:extLst>
                    <a:ext uri="{9D8B030D-6E8A-4147-A177-3AD203B41FA5}">
                      <a16:colId xmlns:a16="http://schemas.microsoft.com/office/drawing/2014/main" val="24378871"/>
                    </a:ext>
                  </a:extLst>
                </a:gridCol>
                <a:gridCol w="6938789">
                  <a:extLst>
                    <a:ext uri="{9D8B030D-6E8A-4147-A177-3AD203B41FA5}">
                      <a16:colId xmlns:a16="http://schemas.microsoft.com/office/drawing/2014/main" val="1540787380"/>
                    </a:ext>
                  </a:extLst>
                </a:gridCol>
              </a:tblGrid>
              <a:tr h="363894">
                <a:tc>
                  <a:txBody>
                    <a:bodyPr/>
                    <a:lstStyle/>
                    <a:p>
                      <a:pPr algn="ctr"/>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LED Color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rtl="0" fontAlgn="b"/>
                      <a:r>
                        <a:rPr lang="en-IN" sz="1600" dirty="0">
                          <a:effectLst/>
                          <a:latin typeface="Times New Roman" panose="02020603050405020304" pitchFamily="18" charset="0"/>
                          <a:cs typeface="Times New Roman" panose="02020603050405020304" pitchFamily="18" charset="0"/>
                        </a:rPr>
                        <a:t>LED Name</a:t>
                      </a:r>
                    </a:p>
                  </a:txBody>
                  <a:tcPr marL="38100" marR="38100" marT="38100" marB="38100" anchor="b"/>
                </a:tc>
                <a:tc>
                  <a:txBody>
                    <a:bodyPr/>
                    <a:lstStyle/>
                    <a:p>
                      <a:pPr algn="ctr" rtl="0" fontAlgn="b"/>
                      <a:r>
                        <a:rPr lang="en-IN" sz="1600" dirty="0">
                          <a:effectLst/>
                          <a:latin typeface="Times New Roman" panose="02020603050405020304" pitchFamily="18" charset="0"/>
                          <a:cs typeface="Times New Roman" panose="02020603050405020304" pitchFamily="18" charset="0"/>
                        </a:rPr>
                        <a:t>LED State</a:t>
                      </a:r>
                    </a:p>
                  </a:txBody>
                  <a:tcPr marL="38100" marR="38100" marT="38100" marB="38100" anchor="b"/>
                </a:tc>
                <a:tc>
                  <a:txBody>
                    <a:bodyPr/>
                    <a:lstStyle/>
                    <a:p>
                      <a:pPr algn="ctr" rtl="0" fontAlgn="b"/>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Meaning</a:t>
                      </a:r>
                      <a:endParaRPr lang="en-IN" sz="1600" dirty="0">
                        <a:effectLst/>
                        <a:latin typeface="Times New Roman" panose="02020603050405020304" pitchFamily="18"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3454392853"/>
                  </a:ext>
                </a:extLst>
              </a:tr>
              <a:tr h="904727">
                <a:tc>
                  <a:txBody>
                    <a:bodyPr/>
                    <a:lstStyle/>
                    <a:p>
                      <a:pPr algn="ctr" rtl="0" fontAlgn="t"/>
                      <a:r>
                        <a:rPr lang="en-IN" sz="1600">
                          <a:effectLst/>
                          <a:latin typeface="Times New Roman" panose="02020603050405020304" pitchFamily="18" charset="0"/>
                          <a:cs typeface="Times New Roman" panose="02020603050405020304" pitchFamily="18" charset="0"/>
                        </a:rPr>
                        <a:t>Green</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Physical Link</a:t>
                      </a:r>
                    </a:p>
                  </a:txBody>
                  <a:tcPr marL="38100" marR="38100" marT="38100" marB="38100"/>
                </a:tc>
                <a:tc>
                  <a:txBody>
                    <a:bodyPr/>
                    <a:lstStyle/>
                    <a:p>
                      <a:pPr algn="ctr" rtl="0" fontAlgn="t"/>
                      <a:r>
                        <a:rPr lang="en-IN" sz="1600" dirty="0">
                          <a:effectLst/>
                          <a:latin typeface="Times New Roman" panose="02020603050405020304" pitchFamily="18" charset="0"/>
                          <a:cs typeface="Times New Roman" panose="02020603050405020304" pitchFamily="18" charset="0"/>
                        </a:rPr>
                        <a:t>Lit</a:t>
                      </a:r>
                    </a:p>
                  </a:txBody>
                  <a:tcPr marL="38100" marR="38100" marT="38100" marB="38100"/>
                </a:tc>
                <a:tc>
                  <a:txBody>
                    <a:bodyPr/>
                    <a:lstStyle/>
                    <a:p>
                      <a:pPr rtl="0" fontAlgn="t"/>
                      <a:r>
                        <a:rPr lang="en-US" sz="1600" dirty="0">
                          <a:effectLst/>
                          <a:latin typeface="Times New Roman" panose="02020603050405020304" pitchFamily="18" charset="0"/>
                          <a:cs typeface="Times New Roman" panose="02020603050405020304" pitchFamily="18" charset="0"/>
                        </a:rPr>
                        <a:t>The link bring-up process has been successfully completed and the link width, link speed, link polarity, and link reversal have been negotiated with the neighbor port on the other end of the cable.</a:t>
                      </a:r>
                    </a:p>
                  </a:txBody>
                  <a:tcPr marL="38100" marR="38100" marT="38100" marB="38100"/>
                </a:tc>
                <a:extLst>
                  <a:ext uri="{0D108BD9-81ED-4DB2-BD59-A6C34878D82A}">
                    <a16:rowId xmlns:a16="http://schemas.microsoft.com/office/drawing/2014/main" val="2511381652"/>
                  </a:ext>
                </a:extLst>
              </a:tr>
              <a:tr h="355276">
                <a:tc>
                  <a:txBody>
                    <a:bodyPr/>
                    <a:lstStyle/>
                    <a:p>
                      <a:pPr algn="ctr" rtl="0" fontAlgn="t"/>
                      <a:r>
                        <a:rPr lang="en-IN" sz="160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Unlit</a:t>
                      </a:r>
                    </a:p>
                  </a:txBody>
                  <a:tcPr marL="38100" marR="38100" marT="38100" marB="38100"/>
                </a:tc>
                <a:tc>
                  <a:txBody>
                    <a:bodyPr/>
                    <a:lstStyle/>
                    <a:p>
                      <a:pPr rtl="0" fontAlgn="t"/>
                      <a:r>
                        <a:rPr lang="en-US" sz="1600" dirty="0">
                          <a:effectLst/>
                          <a:latin typeface="Times New Roman" panose="02020603050405020304" pitchFamily="18" charset="0"/>
                          <a:cs typeface="Times New Roman" panose="02020603050405020304" pitchFamily="18" charset="0"/>
                        </a:rPr>
                        <a:t>A physical connection has not been established.</a:t>
                      </a:r>
                    </a:p>
                  </a:txBody>
                  <a:tcPr marL="38100" marR="38100" marT="38100" marB="38100"/>
                </a:tc>
                <a:extLst>
                  <a:ext uri="{0D108BD9-81ED-4DB2-BD59-A6C34878D82A}">
                    <a16:rowId xmlns:a16="http://schemas.microsoft.com/office/drawing/2014/main" val="2961833466"/>
                  </a:ext>
                </a:extLst>
              </a:tr>
              <a:tr h="351004">
                <a:tc>
                  <a:txBody>
                    <a:bodyPr/>
                    <a:lstStyle/>
                    <a:p>
                      <a:pPr algn="ctr" rtl="0" fontAlgn="t"/>
                      <a:r>
                        <a:rPr lang="en-IN" sz="1600">
                          <a:effectLst/>
                          <a:latin typeface="Times New Roman" panose="02020603050405020304" pitchFamily="18" charset="0"/>
                          <a:cs typeface="Times New Roman" panose="02020603050405020304" pitchFamily="18" charset="0"/>
                        </a:rPr>
                        <a:t>Amber</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Data Activity</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Steady light</a:t>
                      </a:r>
                    </a:p>
                  </a:txBody>
                  <a:tcPr marL="38100" marR="38100" marT="38100" marB="38100"/>
                </a:tc>
                <a:tc>
                  <a:txBody>
                    <a:bodyPr/>
                    <a:lstStyle/>
                    <a:p>
                      <a:pPr rtl="0" fontAlgn="t"/>
                      <a:r>
                        <a:rPr lang="en-US" sz="1600" dirty="0">
                          <a:effectLst/>
                          <a:latin typeface="Times New Roman" panose="02020603050405020304" pitchFamily="18" charset="0"/>
                          <a:cs typeface="Times New Roman" panose="02020603050405020304" pitchFamily="18" charset="0"/>
                        </a:rPr>
                        <a:t>Infiniband is discovered over the physical link, but no data is being passed.</a:t>
                      </a:r>
                    </a:p>
                  </a:txBody>
                  <a:tcPr marL="38100" marR="38100" marT="38100" marB="38100"/>
                </a:tc>
                <a:extLst>
                  <a:ext uri="{0D108BD9-81ED-4DB2-BD59-A6C34878D82A}">
                    <a16:rowId xmlns:a16="http://schemas.microsoft.com/office/drawing/2014/main" val="1045035020"/>
                  </a:ext>
                </a:extLst>
              </a:tr>
              <a:tr h="355276">
                <a:tc>
                  <a:txBody>
                    <a:bodyPr/>
                    <a:lstStyle/>
                    <a:p>
                      <a:pPr algn="ctr" rtl="0" fontAlgn="t"/>
                      <a:r>
                        <a:rPr lang="en-IN" sz="1600" dirty="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Blinking light</a:t>
                      </a:r>
                    </a:p>
                  </a:txBody>
                  <a:tcPr marL="38100" marR="38100" marT="38100" marB="38100"/>
                </a:tc>
                <a:tc>
                  <a:txBody>
                    <a:bodyPr/>
                    <a:lstStyle/>
                    <a:p>
                      <a:pPr rtl="0" fontAlgn="t"/>
                      <a:r>
                        <a:rPr lang="en-IN" sz="1600" dirty="0">
                          <a:effectLst/>
                          <a:latin typeface="Times New Roman" panose="02020603050405020304" pitchFamily="18" charset="0"/>
                          <a:cs typeface="Times New Roman" panose="02020603050405020304" pitchFamily="18" charset="0"/>
                        </a:rPr>
                        <a:t>Data is being passed.</a:t>
                      </a:r>
                    </a:p>
                  </a:txBody>
                  <a:tcPr marL="38100" marR="38100" marT="38100" marB="38100"/>
                </a:tc>
                <a:extLst>
                  <a:ext uri="{0D108BD9-81ED-4DB2-BD59-A6C34878D82A}">
                    <a16:rowId xmlns:a16="http://schemas.microsoft.com/office/drawing/2014/main" val="2539052328"/>
                  </a:ext>
                </a:extLst>
              </a:tr>
              <a:tr h="355276">
                <a:tc>
                  <a:txBody>
                    <a:bodyPr/>
                    <a:lstStyle/>
                    <a:p>
                      <a:pPr algn="ctr" rtl="0" fontAlgn="t"/>
                      <a:r>
                        <a:rPr lang="en-IN" sz="1600" dirty="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a:effectLst/>
                          <a:latin typeface="Times New Roman" panose="02020603050405020304" pitchFamily="18" charset="0"/>
                          <a:cs typeface="Times New Roman" panose="02020603050405020304" pitchFamily="18" charset="0"/>
                        </a:rPr>
                        <a:t> </a:t>
                      </a:r>
                    </a:p>
                  </a:txBody>
                  <a:tcPr marL="38100" marR="38100" marT="38100" marB="38100"/>
                </a:tc>
                <a:tc>
                  <a:txBody>
                    <a:bodyPr/>
                    <a:lstStyle/>
                    <a:p>
                      <a:pPr algn="ctr" rtl="0" fontAlgn="t"/>
                      <a:r>
                        <a:rPr lang="en-IN" sz="1600" dirty="0">
                          <a:effectLst/>
                          <a:latin typeface="Times New Roman" panose="02020603050405020304" pitchFamily="18" charset="0"/>
                          <a:cs typeface="Times New Roman" panose="02020603050405020304" pitchFamily="18" charset="0"/>
                        </a:rPr>
                        <a:t>Unlit</a:t>
                      </a:r>
                    </a:p>
                  </a:txBody>
                  <a:tcPr marL="38100" marR="38100" marT="38100" marB="38100"/>
                </a:tc>
                <a:tc>
                  <a:txBody>
                    <a:bodyPr/>
                    <a:lstStyle/>
                    <a:p>
                      <a:pPr rtl="0" fontAlgn="t"/>
                      <a:r>
                        <a:rPr lang="en-US" sz="1600" dirty="0">
                          <a:effectLst/>
                          <a:latin typeface="Times New Roman" panose="02020603050405020304" pitchFamily="18" charset="0"/>
                          <a:cs typeface="Times New Roman" panose="02020603050405020304" pitchFamily="18" charset="0"/>
                        </a:rPr>
                        <a:t>A physical or logical connection (or both) has not been established.</a:t>
                      </a:r>
                    </a:p>
                  </a:txBody>
                  <a:tcPr marL="38100" marR="38100" marT="38100" marB="38100"/>
                </a:tc>
                <a:extLst>
                  <a:ext uri="{0D108BD9-81ED-4DB2-BD59-A6C34878D82A}">
                    <a16:rowId xmlns:a16="http://schemas.microsoft.com/office/drawing/2014/main" val="3066231912"/>
                  </a:ext>
                </a:extLst>
              </a:tr>
            </a:tbl>
          </a:graphicData>
        </a:graphic>
      </p:graphicFrame>
    </p:spTree>
    <p:extLst>
      <p:ext uri="{BB962C8B-B14F-4D97-AF65-F5344CB8AC3E}">
        <p14:creationId xmlns:p14="http://schemas.microsoft.com/office/powerpoint/2010/main" val="30405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3">
            <a:extLst>
              <a:ext uri="{FF2B5EF4-FFF2-40B4-BE49-F238E27FC236}">
                <a16:creationId xmlns:a16="http://schemas.microsoft.com/office/drawing/2014/main" id="{CA47A37D-040F-4653-B64B-5EC0D5CC321F}"/>
              </a:ext>
            </a:extLst>
          </p:cNvPr>
          <p:cNvGraphicFramePr>
            <a:graphicFrameLocks/>
          </p:cNvGraphicFramePr>
          <p:nvPr>
            <p:extLst>
              <p:ext uri="{D42A27DB-BD31-4B8C-83A1-F6EECF244321}">
                <p14:modId xmlns:p14="http://schemas.microsoft.com/office/powerpoint/2010/main" val="2070152569"/>
              </p:ext>
            </p:extLst>
          </p:nvPr>
        </p:nvGraphicFramePr>
        <p:xfrm>
          <a:off x="1959429" y="2029573"/>
          <a:ext cx="8246989" cy="3439851"/>
        </p:xfrm>
        <a:graphic>
          <a:graphicData uri="http://schemas.openxmlformats.org/drawingml/2006/table">
            <a:tbl>
              <a:tblPr firstRow="1" bandRow="1">
                <a:tableStyleId>{5C22544A-7EE6-4342-B048-85BDC9FD1C3A}</a:tableStyleId>
              </a:tblPr>
              <a:tblGrid>
                <a:gridCol w="2453445">
                  <a:extLst>
                    <a:ext uri="{9D8B030D-6E8A-4147-A177-3AD203B41FA5}">
                      <a16:colId xmlns:a16="http://schemas.microsoft.com/office/drawing/2014/main" val="20000"/>
                    </a:ext>
                  </a:extLst>
                </a:gridCol>
                <a:gridCol w="2896772">
                  <a:extLst>
                    <a:ext uri="{9D8B030D-6E8A-4147-A177-3AD203B41FA5}">
                      <a16:colId xmlns:a16="http://schemas.microsoft.com/office/drawing/2014/main" val="20001"/>
                    </a:ext>
                  </a:extLst>
                </a:gridCol>
                <a:gridCol w="2896772">
                  <a:extLst>
                    <a:ext uri="{9D8B030D-6E8A-4147-A177-3AD203B41FA5}">
                      <a16:colId xmlns:a16="http://schemas.microsoft.com/office/drawing/2014/main" val="20002"/>
                    </a:ext>
                  </a:extLst>
                </a:gridCol>
              </a:tblGrid>
              <a:tr h="456619">
                <a:tc>
                  <a:txBody>
                    <a:bodyPr/>
                    <a:lstStyle/>
                    <a:p>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latin typeface="Times New Roman" panose="02020603050405020304" pitchFamily="18" charset="0"/>
                          <a:cs typeface="Times New Roman" panose="02020603050405020304" pitchFamily="18" charset="0"/>
                        </a:rPr>
                        <a:t>Ethernet</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err="1">
                          <a:latin typeface="Times New Roman" panose="02020603050405020304" pitchFamily="18" charset="0"/>
                          <a:cs typeface="Times New Roman" panose="02020603050405020304" pitchFamily="18" charset="0"/>
                        </a:rPr>
                        <a:t>InfiniBand</a:t>
                      </a:r>
                      <a:endParaRPr lang="zh-TW" altLang="en-US" sz="1800" dirty="0">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0"/>
                  </a:ext>
                </a:extLst>
              </a:tr>
              <a:tr h="1004542">
                <a:tc>
                  <a:txBody>
                    <a:bodyPr/>
                    <a:lstStyle/>
                    <a:p>
                      <a:pPr algn="l"/>
                      <a:r>
                        <a:rPr lang="en-US" altLang="zh-TW" sz="1800" dirty="0">
                          <a:latin typeface="Times New Roman" panose="02020603050405020304" pitchFamily="18" charset="0"/>
                          <a:cs typeface="Times New Roman" panose="02020603050405020304" pitchFamily="18" charset="0"/>
                        </a:rPr>
                        <a:t>Commonly</a:t>
                      </a:r>
                      <a:r>
                        <a:rPr lang="en-US" altLang="zh-TW" sz="1800" baseline="0" dirty="0">
                          <a:latin typeface="Times New Roman" panose="02020603050405020304" pitchFamily="18" charset="0"/>
                          <a:cs typeface="Times New Roman" panose="02020603050405020304" pitchFamily="18" charset="0"/>
                        </a:rPr>
                        <a:t> used in what kinds of</a:t>
                      </a:r>
                      <a:r>
                        <a:rPr lang="en-US" altLang="zh-TW" sz="1800" dirty="0">
                          <a:latin typeface="Times New Roman" panose="02020603050405020304" pitchFamily="18" charset="0"/>
                          <a:cs typeface="Times New Roman" panose="02020603050405020304" pitchFamily="18" charset="0"/>
                        </a:rPr>
                        <a:t> network</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Local</a:t>
                      </a:r>
                      <a:r>
                        <a:rPr lang="en-US" altLang="zh-TW" sz="1800" baseline="0" dirty="0">
                          <a:solidFill>
                            <a:srgbClr val="002060"/>
                          </a:solidFill>
                          <a:latin typeface="Times New Roman" panose="02020603050405020304" pitchFamily="18" charset="0"/>
                          <a:cs typeface="Times New Roman" panose="02020603050405020304" pitchFamily="18" charset="0"/>
                        </a:rPr>
                        <a:t> area network(LAN) or </a:t>
                      </a:r>
                    </a:p>
                    <a:p>
                      <a:pPr algn="ctr"/>
                      <a:r>
                        <a:rPr lang="en-US" altLang="zh-TW" sz="1800" baseline="0" dirty="0">
                          <a:solidFill>
                            <a:srgbClr val="002060"/>
                          </a:solidFill>
                          <a:latin typeface="Times New Roman" panose="02020603050405020304" pitchFamily="18" charset="0"/>
                          <a:cs typeface="Times New Roman" panose="02020603050405020304" pitchFamily="18" charset="0"/>
                        </a:rPr>
                        <a:t>wide area network(WAN)</a:t>
                      </a:r>
                      <a:r>
                        <a:rPr lang="en-US" altLang="zh-TW" sz="1800" dirty="0">
                          <a:solidFill>
                            <a:srgbClr val="002060"/>
                          </a:solidFill>
                          <a:latin typeface="Times New Roman" panose="02020603050405020304" pitchFamily="18" charset="0"/>
                          <a:cs typeface="Times New Roman" panose="02020603050405020304" pitchFamily="18" charset="0"/>
                        </a:rPr>
                        <a:t> </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err="1">
                          <a:solidFill>
                            <a:srgbClr val="002060"/>
                          </a:solidFill>
                          <a:latin typeface="Times New Roman" panose="02020603050405020304" pitchFamily="18" charset="0"/>
                          <a:cs typeface="Times New Roman" panose="02020603050405020304" pitchFamily="18" charset="0"/>
                        </a:rPr>
                        <a:t>Interprocess</a:t>
                      </a:r>
                      <a:r>
                        <a:rPr lang="en-US" altLang="zh-TW" sz="1800" dirty="0">
                          <a:solidFill>
                            <a:srgbClr val="002060"/>
                          </a:solidFill>
                          <a:latin typeface="Times New Roman" panose="02020603050405020304" pitchFamily="18" charset="0"/>
                          <a:cs typeface="Times New Roman" panose="02020603050405020304" pitchFamily="18" charset="0"/>
                        </a:rPr>
                        <a:t> communication (IPC) network</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1"/>
                  </a:ext>
                </a:extLst>
              </a:tr>
              <a:tr h="395738">
                <a:tc>
                  <a:txBody>
                    <a:bodyPr/>
                    <a:lstStyle/>
                    <a:p>
                      <a:pPr algn="just"/>
                      <a:r>
                        <a:rPr lang="en-US" altLang="zh-TW" sz="1800" dirty="0">
                          <a:latin typeface="Times New Roman" panose="02020603050405020304" pitchFamily="18" charset="0"/>
                          <a:cs typeface="Times New Roman" panose="02020603050405020304" pitchFamily="18" charset="0"/>
                        </a:rPr>
                        <a:t>Transmission medium</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Copper/optical</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002060"/>
                          </a:solidFill>
                          <a:latin typeface="Times New Roman" panose="02020603050405020304" pitchFamily="18" charset="0"/>
                          <a:cs typeface="Times New Roman" panose="02020603050405020304" pitchFamily="18" charset="0"/>
                        </a:rPr>
                        <a:t>Copper/optical</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2"/>
                  </a:ext>
                </a:extLst>
              </a:tr>
              <a:tr h="395738">
                <a:tc>
                  <a:txBody>
                    <a:bodyPr/>
                    <a:lstStyle/>
                    <a:p>
                      <a:pPr algn="just"/>
                      <a:r>
                        <a:rPr lang="en-US" altLang="zh-TW" sz="1800" dirty="0">
                          <a:latin typeface="Times New Roman" panose="02020603050405020304" pitchFamily="18" charset="0"/>
                          <a:cs typeface="Times New Roman" panose="02020603050405020304" pitchFamily="18" charset="0"/>
                        </a:rPr>
                        <a:t>Bandwidth</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1Gb/10Gb</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2.5Gb~120Gb</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3"/>
                  </a:ext>
                </a:extLst>
              </a:tr>
              <a:tr h="395738">
                <a:tc>
                  <a:txBody>
                    <a:bodyPr/>
                    <a:lstStyle/>
                    <a:p>
                      <a:pPr algn="just"/>
                      <a:r>
                        <a:rPr lang="en-US" altLang="zh-TW" sz="1800" dirty="0">
                          <a:latin typeface="Times New Roman" panose="02020603050405020304" pitchFamily="18" charset="0"/>
                          <a:cs typeface="Times New Roman" panose="02020603050405020304" pitchFamily="18" charset="0"/>
                        </a:rPr>
                        <a:t>Latency</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High</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Low</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4"/>
                  </a:ext>
                </a:extLst>
              </a:tr>
              <a:tr h="395738">
                <a:tc>
                  <a:txBody>
                    <a:bodyPr/>
                    <a:lstStyle/>
                    <a:p>
                      <a:pPr algn="just"/>
                      <a:r>
                        <a:rPr lang="en-US" altLang="zh-TW" sz="1800" dirty="0">
                          <a:latin typeface="Times New Roman" panose="02020603050405020304" pitchFamily="18" charset="0"/>
                          <a:cs typeface="Times New Roman" panose="02020603050405020304" pitchFamily="18" charset="0"/>
                        </a:rPr>
                        <a:t>Popularity</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High</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Low</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5"/>
                  </a:ext>
                </a:extLst>
              </a:tr>
              <a:tr h="395738">
                <a:tc>
                  <a:txBody>
                    <a:bodyPr/>
                    <a:lstStyle/>
                    <a:p>
                      <a:pPr algn="just"/>
                      <a:r>
                        <a:rPr lang="en-US" altLang="zh-TW" sz="1800" dirty="0">
                          <a:latin typeface="Times New Roman" panose="02020603050405020304" pitchFamily="18" charset="0"/>
                          <a:cs typeface="Times New Roman" panose="02020603050405020304" pitchFamily="18" charset="0"/>
                        </a:rPr>
                        <a:t>Cost</a:t>
                      </a:r>
                      <a:endParaRPr lang="zh-TW" altLang="en-US" sz="1800" dirty="0">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Low</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tc>
                  <a:txBody>
                    <a:bodyPr/>
                    <a:lstStyle/>
                    <a:p>
                      <a:pPr algn="ctr"/>
                      <a:r>
                        <a:rPr lang="en-US" altLang="zh-TW" sz="1800" dirty="0">
                          <a:solidFill>
                            <a:srgbClr val="002060"/>
                          </a:solidFill>
                          <a:latin typeface="Times New Roman" panose="02020603050405020304" pitchFamily="18" charset="0"/>
                          <a:cs typeface="Times New Roman" panose="02020603050405020304" pitchFamily="18" charset="0"/>
                        </a:rPr>
                        <a:t>High</a:t>
                      </a:r>
                      <a:endParaRPr lang="zh-TW" altLang="en-US" sz="1800" dirty="0">
                        <a:solidFill>
                          <a:srgbClr val="002060"/>
                        </a:solidFill>
                        <a:latin typeface="Times New Roman" panose="02020603050405020304" pitchFamily="18" charset="0"/>
                        <a:cs typeface="Times New Roman" panose="02020603050405020304" pitchFamily="18" charset="0"/>
                      </a:endParaRPr>
                    </a:p>
                  </a:txBody>
                  <a:tcPr marT="45728" marB="45728"/>
                </a:tc>
                <a:extLst>
                  <a:ext uri="{0D108BD9-81ED-4DB2-BD59-A6C34878D82A}">
                    <a16:rowId xmlns:a16="http://schemas.microsoft.com/office/drawing/2014/main" val="10006"/>
                  </a:ext>
                </a:extLst>
              </a:tr>
            </a:tbl>
          </a:graphicData>
        </a:graphic>
      </p:graphicFrame>
      <p:sp>
        <p:nvSpPr>
          <p:cNvPr id="7" name="標題 1">
            <a:extLst>
              <a:ext uri="{FF2B5EF4-FFF2-40B4-BE49-F238E27FC236}">
                <a16:creationId xmlns:a16="http://schemas.microsoft.com/office/drawing/2014/main" id="{D11DA5CE-4509-44D4-A447-A7ED3B6B2A57}"/>
              </a:ext>
            </a:extLst>
          </p:cNvPr>
          <p:cNvSpPr txBox="1">
            <a:spLocks/>
          </p:cNvSpPr>
          <p:nvPr/>
        </p:nvSpPr>
        <p:spPr>
          <a:xfrm>
            <a:off x="4385353" y="1385551"/>
            <a:ext cx="3405708" cy="4152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dirty="0">
                <a:latin typeface="Times New Roman" panose="02020603050405020304" pitchFamily="18" charset="0"/>
                <a:ea typeface="PMingLiU" pitchFamily="18" charset="-120"/>
                <a:cs typeface="Times New Roman" panose="02020603050405020304" pitchFamily="18" charset="0"/>
              </a:rPr>
              <a:t>InfiniBand VS. Ethernet</a:t>
            </a:r>
            <a:endParaRPr lang="zh-TW" altLang="en-US" sz="2400" dirty="0">
              <a:latin typeface="Times New Roman" panose="02020603050405020304"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53262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37A33A-97DF-442E-99A1-8C75761C2265}"/>
              </a:ext>
            </a:extLst>
          </p:cNvPr>
          <p:cNvSpPr txBox="1"/>
          <p:nvPr/>
        </p:nvSpPr>
        <p:spPr>
          <a:xfrm>
            <a:off x="4114800" y="2808114"/>
            <a:ext cx="6792686" cy="923330"/>
          </a:xfrm>
          <a:prstGeom prst="rect">
            <a:avLst/>
          </a:prstGeom>
          <a:noFill/>
        </p:spPr>
        <p:txBody>
          <a:bodyPr wrap="square" rtlCol="0">
            <a:spAutoFit/>
          </a:bodyPr>
          <a:lstStyle/>
          <a:p>
            <a:r>
              <a:rPr lang="en-IN" sz="5400" dirty="0">
                <a:latin typeface="Algerian" panose="04020705040A02060702" pitchFamily="82" charset="0"/>
              </a:rPr>
              <a:t>THANK YOU</a:t>
            </a:r>
          </a:p>
        </p:txBody>
      </p:sp>
    </p:spTree>
    <p:extLst>
      <p:ext uri="{BB962C8B-B14F-4D97-AF65-F5344CB8AC3E}">
        <p14:creationId xmlns:p14="http://schemas.microsoft.com/office/powerpoint/2010/main" val="71731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fs\cs.pitt.edu\usr0\jlange\public\html\teaching\cs1652-f19\lectures\rdma.png">
            <a:extLst>
              <a:ext uri="{FF2B5EF4-FFF2-40B4-BE49-F238E27FC236}">
                <a16:creationId xmlns:a16="http://schemas.microsoft.com/office/drawing/2014/main" id="{C166C2C1-469D-44F7-A9D8-DA5CC5CE8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689" y="1262949"/>
            <a:ext cx="781297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0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3B7D7-BD52-4483-8B90-2BF20BB5F42C}"/>
              </a:ext>
            </a:extLst>
          </p:cNvPr>
          <p:cNvPicPr>
            <a:picLocks noChangeAspect="1"/>
          </p:cNvPicPr>
          <p:nvPr/>
        </p:nvPicPr>
        <p:blipFill>
          <a:blip r:embed="rId2"/>
          <a:stretch>
            <a:fillRect/>
          </a:stretch>
        </p:blipFill>
        <p:spPr>
          <a:xfrm>
            <a:off x="2585051" y="1502229"/>
            <a:ext cx="7021897" cy="3674151"/>
          </a:xfrm>
          <a:prstGeom prst="rect">
            <a:avLst/>
          </a:prstGeom>
        </p:spPr>
      </p:pic>
      <p:sp>
        <p:nvSpPr>
          <p:cNvPr id="4" name="TextBox 3">
            <a:extLst>
              <a:ext uri="{FF2B5EF4-FFF2-40B4-BE49-F238E27FC236}">
                <a16:creationId xmlns:a16="http://schemas.microsoft.com/office/drawing/2014/main" id="{99E65AC1-B5F4-4575-A74A-CB6E166E8631}"/>
              </a:ext>
            </a:extLst>
          </p:cNvPr>
          <p:cNvSpPr txBox="1"/>
          <p:nvPr/>
        </p:nvSpPr>
        <p:spPr>
          <a:xfrm>
            <a:off x="2099387" y="895738"/>
            <a:ext cx="660607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IB Working</a:t>
            </a:r>
          </a:p>
        </p:txBody>
      </p:sp>
    </p:spTree>
    <p:extLst>
      <p:ext uri="{BB962C8B-B14F-4D97-AF65-F5344CB8AC3E}">
        <p14:creationId xmlns:p14="http://schemas.microsoft.com/office/powerpoint/2010/main" val="12839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6BB02-0F42-418C-AE95-EC8159318B6D}"/>
              </a:ext>
            </a:extLst>
          </p:cNvPr>
          <p:cNvPicPr>
            <a:picLocks noChangeAspect="1"/>
          </p:cNvPicPr>
          <p:nvPr/>
        </p:nvPicPr>
        <p:blipFill>
          <a:blip r:embed="rId2"/>
          <a:stretch>
            <a:fillRect/>
          </a:stretch>
        </p:blipFill>
        <p:spPr>
          <a:xfrm>
            <a:off x="1815300" y="1399243"/>
            <a:ext cx="6881456" cy="4244708"/>
          </a:xfrm>
          <a:prstGeom prst="rect">
            <a:avLst/>
          </a:prstGeom>
        </p:spPr>
      </p:pic>
      <p:sp>
        <p:nvSpPr>
          <p:cNvPr id="4" name="TextBox 3">
            <a:extLst>
              <a:ext uri="{FF2B5EF4-FFF2-40B4-BE49-F238E27FC236}">
                <a16:creationId xmlns:a16="http://schemas.microsoft.com/office/drawing/2014/main" id="{7BFADF2D-5660-4AAD-A3A1-10C80331FA8E}"/>
              </a:ext>
            </a:extLst>
          </p:cNvPr>
          <p:cNvSpPr txBox="1"/>
          <p:nvPr/>
        </p:nvSpPr>
        <p:spPr>
          <a:xfrm>
            <a:off x="2080726" y="858417"/>
            <a:ext cx="710059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IB Network Stack/ Infiniband Messaging Service</a:t>
            </a:r>
          </a:p>
        </p:txBody>
      </p:sp>
    </p:spTree>
    <p:extLst>
      <p:ext uri="{BB962C8B-B14F-4D97-AF65-F5344CB8AC3E}">
        <p14:creationId xmlns:p14="http://schemas.microsoft.com/office/powerpoint/2010/main" val="144642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9B5D6B-6670-40B4-AC1A-8D535FCCD954}"/>
              </a:ext>
            </a:extLst>
          </p:cNvPr>
          <p:cNvPicPr>
            <a:picLocks noChangeAspect="1"/>
          </p:cNvPicPr>
          <p:nvPr/>
        </p:nvPicPr>
        <p:blipFill>
          <a:blip r:embed="rId2"/>
          <a:stretch>
            <a:fillRect/>
          </a:stretch>
        </p:blipFill>
        <p:spPr>
          <a:xfrm>
            <a:off x="2992902" y="953120"/>
            <a:ext cx="6351911" cy="4663908"/>
          </a:xfrm>
          <a:prstGeom prst="rect">
            <a:avLst/>
          </a:prstGeom>
        </p:spPr>
      </p:pic>
    </p:spTree>
    <p:extLst>
      <p:ext uri="{BB962C8B-B14F-4D97-AF65-F5344CB8AC3E}">
        <p14:creationId xmlns:p14="http://schemas.microsoft.com/office/powerpoint/2010/main" val="371269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C42DD-70C3-412C-8AAA-C5DE96CED6C1}"/>
              </a:ext>
            </a:extLst>
          </p:cNvPr>
          <p:cNvSpPr txBox="1"/>
          <p:nvPr/>
        </p:nvSpPr>
        <p:spPr>
          <a:xfrm>
            <a:off x="1591730" y="1265233"/>
            <a:ext cx="8214744" cy="923330"/>
          </a:xfrm>
          <a:prstGeom prst="rect">
            <a:avLst/>
          </a:prstGeom>
          <a:noFill/>
        </p:spPr>
        <p:txBody>
          <a:bodyPr wrap="square">
            <a:spAutoFit/>
          </a:bodyPr>
          <a:lstStyle/>
          <a:p>
            <a:r>
              <a:rPr lang="en-US" altLang="zh-TW" b="1" dirty="0">
                <a:latin typeface="Times New Roman" panose="02020603050405020304" pitchFamily="18" charset="0"/>
                <a:cs typeface="Times New Roman" panose="02020603050405020304" pitchFamily="18" charset="0"/>
              </a:rPr>
              <a:t>InfiniBand Devices</a:t>
            </a:r>
          </a:p>
          <a:p>
            <a:r>
              <a:rPr lang="en-US" dirty="0">
                <a:latin typeface="Times New Roman" panose="02020603050405020304" pitchFamily="18" charset="0"/>
                <a:cs typeface="Times New Roman" panose="02020603050405020304" pitchFamily="18" charset="0"/>
              </a:rPr>
              <a:t>The InfiniBand Architecture defines a full set of hardware components necessary to deploy the architecture. Those components are:</a:t>
            </a:r>
            <a:endParaRPr lang="en-IN" dirty="0">
              <a:latin typeface="Times New Roman" panose="02020603050405020304" pitchFamily="18" charset="0"/>
              <a:cs typeface="Times New Roman" panose="02020603050405020304" pitchFamily="18" charset="0"/>
            </a:endParaRPr>
          </a:p>
        </p:txBody>
      </p:sp>
      <p:pic>
        <p:nvPicPr>
          <p:cNvPr id="4" name="Picture 2" descr="http://www.fujitsu.com/fts/Images/W-DK27592_tcm21-163127.png">
            <a:extLst>
              <a:ext uri="{FF2B5EF4-FFF2-40B4-BE49-F238E27FC236}">
                <a16:creationId xmlns:a16="http://schemas.microsoft.com/office/drawing/2014/main" id="{8A852040-F4D7-4151-8C46-EAA282B374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2468" y="2415259"/>
            <a:ext cx="3352428" cy="2139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www.cablesondemand.com/images/products/SF-QSFPINFQDR.jpg">
            <a:extLst>
              <a:ext uri="{FF2B5EF4-FFF2-40B4-BE49-F238E27FC236}">
                <a16:creationId xmlns:a16="http://schemas.microsoft.com/office/drawing/2014/main" id="{B6B62ADE-D793-4884-91E2-4BA6DB7B1D7F}"/>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1854" y="2239896"/>
            <a:ext cx="26193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E622D31-6FE3-4220-92DD-65D2C4EF3087}"/>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1744" y="4952980"/>
            <a:ext cx="587731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3">
            <a:extLst>
              <a:ext uri="{FF2B5EF4-FFF2-40B4-BE49-F238E27FC236}">
                <a16:creationId xmlns:a16="http://schemas.microsoft.com/office/drawing/2014/main" id="{31E75A9C-1245-4496-87A6-2BDA1DD608BA}"/>
              </a:ext>
            </a:extLst>
          </p:cNvPr>
          <p:cNvSpPr txBox="1"/>
          <p:nvPr/>
        </p:nvSpPr>
        <p:spPr>
          <a:xfrm>
            <a:off x="1894450" y="4173520"/>
            <a:ext cx="2664296" cy="369332"/>
          </a:xfrm>
          <a:prstGeom prst="rect">
            <a:avLst/>
          </a:prstGeom>
          <a:noFill/>
        </p:spPr>
        <p:txBody>
          <a:bodyPr wrap="square" rtlCol="0">
            <a:spAutoFit/>
          </a:bodyPr>
          <a:lstStyle/>
          <a:p>
            <a:pPr algn="ctr"/>
            <a:r>
              <a:rPr lang="en-US" altLang="zh-TW"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Adapter Card</a:t>
            </a:r>
          </a:p>
        </p:txBody>
      </p:sp>
      <p:sp>
        <p:nvSpPr>
          <p:cNvPr id="8" name="文字方塊 9">
            <a:extLst>
              <a:ext uri="{FF2B5EF4-FFF2-40B4-BE49-F238E27FC236}">
                <a16:creationId xmlns:a16="http://schemas.microsoft.com/office/drawing/2014/main" id="{4B3FD4F2-BC5B-4A1E-8E94-BBFFDDEFE755}"/>
              </a:ext>
            </a:extLst>
          </p:cNvPr>
          <p:cNvSpPr txBox="1"/>
          <p:nvPr/>
        </p:nvSpPr>
        <p:spPr>
          <a:xfrm>
            <a:off x="6775704" y="3988854"/>
            <a:ext cx="2664296" cy="369332"/>
          </a:xfrm>
          <a:prstGeom prst="rect">
            <a:avLst/>
          </a:prstGeom>
          <a:noFill/>
        </p:spPr>
        <p:txBody>
          <a:bodyPr wrap="square" rtlCol="0">
            <a:spAutoFit/>
          </a:bodyPr>
          <a:lstStyle/>
          <a:p>
            <a:pPr algn="ctr"/>
            <a:r>
              <a:rPr lang="en-US" altLang="zh-TW"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Cable</a:t>
            </a:r>
          </a:p>
        </p:txBody>
      </p:sp>
      <p:sp>
        <p:nvSpPr>
          <p:cNvPr id="10" name="文字方塊 10">
            <a:extLst>
              <a:ext uri="{FF2B5EF4-FFF2-40B4-BE49-F238E27FC236}">
                <a16:creationId xmlns:a16="http://schemas.microsoft.com/office/drawing/2014/main" id="{9316AF7D-6B75-40A3-ACC5-ED1015CAE5E2}"/>
              </a:ext>
            </a:extLst>
          </p:cNvPr>
          <p:cNvSpPr txBox="1"/>
          <p:nvPr/>
        </p:nvSpPr>
        <p:spPr>
          <a:xfrm>
            <a:off x="4241337" y="5980036"/>
            <a:ext cx="2664296" cy="369332"/>
          </a:xfrm>
          <a:prstGeom prst="rect">
            <a:avLst/>
          </a:prstGeom>
          <a:noFill/>
        </p:spPr>
        <p:txBody>
          <a:bodyPr wrap="square" rtlCol="0">
            <a:spAutoFit/>
          </a:bodyPr>
          <a:lstStyle/>
          <a:p>
            <a:pPr algn="ctr"/>
            <a:r>
              <a:rPr lang="en-US" altLang="zh-TW"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Switch</a:t>
            </a:r>
          </a:p>
        </p:txBody>
      </p:sp>
    </p:spTree>
    <p:extLst>
      <p:ext uri="{BB962C8B-B14F-4D97-AF65-F5344CB8AC3E}">
        <p14:creationId xmlns:p14="http://schemas.microsoft.com/office/powerpoint/2010/main" val="4662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A2F98A-4C0F-433D-8D32-3F182F961ECA}"/>
              </a:ext>
            </a:extLst>
          </p:cNvPr>
          <p:cNvSpPr txBox="1">
            <a:spLocks/>
          </p:cNvSpPr>
          <p:nvPr/>
        </p:nvSpPr>
        <p:spPr>
          <a:xfrm>
            <a:off x="1586203" y="1278292"/>
            <a:ext cx="7305869" cy="605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1800" b="1" dirty="0">
                <a:latin typeface="Times New Roman" panose="02020603050405020304" pitchFamily="18" charset="0"/>
                <a:ea typeface="PMingLiU" pitchFamily="18" charset="-120"/>
                <a:cs typeface="Times New Roman" panose="02020603050405020304" pitchFamily="18" charset="0"/>
              </a:rPr>
              <a:t>Channel Adapter</a:t>
            </a:r>
            <a:endParaRPr lang="zh-TW" altLang="en-US" sz="1800" b="1" dirty="0">
              <a:latin typeface="Times New Roman" panose="02020603050405020304" pitchFamily="18" charset="0"/>
              <a:ea typeface="PMingLiU" pitchFamily="18"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9119C025-8569-49B4-9EC0-8169D60E6B73}"/>
              </a:ext>
            </a:extLst>
          </p:cNvPr>
          <p:cNvSpPr txBox="1">
            <a:spLocks/>
          </p:cNvSpPr>
          <p:nvPr/>
        </p:nvSpPr>
        <p:spPr>
          <a:xfrm>
            <a:off x="1716832" y="1814804"/>
            <a:ext cx="9171993" cy="322839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defRPr/>
            </a:pPr>
            <a:r>
              <a:rPr lang="en-US" altLang="zh-TW" sz="1800" dirty="0">
                <a:latin typeface="Times New Roman" panose="02020603050405020304" pitchFamily="18" charset="0"/>
                <a:cs typeface="Times New Roman" panose="02020603050405020304" pitchFamily="18" charset="0"/>
              </a:rPr>
              <a:t>Channel Adapter (CA) is the interface between an end node and a Infiniband Network</a:t>
            </a:r>
          </a:p>
          <a:p>
            <a:pPr>
              <a:buFont typeface="Arial"/>
              <a:buChar char="•"/>
              <a:defRPr/>
            </a:pPr>
            <a:r>
              <a:rPr lang="en-US" altLang="zh-TW" sz="1800" dirty="0">
                <a:latin typeface="Times New Roman" panose="02020603050405020304" pitchFamily="18" charset="0"/>
                <a:cs typeface="Times New Roman" panose="02020603050405020304" pitchFamily="18" charset="0"/>
              </a:rPr>
              <a:t>There are two types of channel adapters</a:t>
            </a:r>
          </a:p>
          <a:p>
            <a:pPr lvl="1">
              <a:buFont typeface="Arial"/>
              <a:buChar char="–"/>
              <a:defRPr/>
            </a:pPr>
            <a:r>
              <a:rPr lang="en-US" altLang="zh-TW" sz="1800" dirty="0">
                <a:latin typeface="Times New Roman" panose="02020603050405020304" pitchFamily="18" charset="0"/>
                <a:cs typeface="Times New Roman" panose="02020603050405020304" pitchFamily="18" charset="0"/>
              </a:rPr>
              <a:t>Host channel adapter(HCA)</a:t>
            </a:r>
          </a:p>
          <a:p>
            <a:pPr lvl="2">
              <a:buFont typeface="Arial"/>
              <a:buChar char="•"/>
              <a:defRPr/>
            </a:pPr>
            <a:r>
              <a:rPr lang="en-US" altLang="zh-TW" sz="1800" dirty="0">
                <a:latin typeface="Times New Roman" panose="02020603050405020304" pitchFamily="18" charset="0"/>
                <a:cs typeface="Times New Roman" panose="02020603050405020304" pitchFamily="18" charset="0"/>
              </a:rPr>
              <a:t>For inter-server communication</a:t>
            </a:r>
          </a:p>
          <a:p>
            <a:pPr lvl="2">
              <a:buFont typeface="Arial"/>
              <a:buChar char="•"/>
              <a:defRPr/>
            </a:pPr>
            <a:r>
              <a:rPr lang="en-US" altLang="zh-TW" sz="1800" dirty="0">
                <a:latin typeface="Times New Roman" panose="02020603050405020304" pitchFamily="18" charset="0"/>
                <a:cs typeface="Times New Roman" panose="02020603050405020304" pitchFamily="18" charset="0"/>
              </a:rPr>
              <a:t>Has a collection of features that are defined to be available to host programs</a:t>
            </a:r>
          </a:p>
          <a:p>
            <a:pPr lvl="1">
              <a:buFont typeface="Arial"/>
              <a:buChar char="–"/>
              <a:defRPr/>
            </a:pPr>
            <a:r>
              <a:rPr lang="en-US" altLang="zh-TW" sz="1800" dirty="0">
                <a:latin typeface="Times New Roman" panose="02020603050405020304" pitchFamily="18" charset="0"/>
                <a:cs typeface="Times New Roman" panose="02020603050405020304" pitchFamily="18" charset="0"/>
              </a:rPr>
              <a:t>Target channel adapter(TCA)</a:t>
            </a:r>
          </a:p>
          <a:p>
            <a:pPr lvl="2">
              <a:buFont typeface="Arial"/>
              <a:buChar char="•"/>
              <a:defRPr/>
            </a:pPr>
            <a:r>
              <a:rPr lang="en-US" altLang="zh-TW" sz="1800" dirty="0">
                <a:latin typeface="Times New Roman" panose="02020603050405020304" pitchFamily="18" charset="0"/>
                <a:cs typeface="Times New Roman" panose="02020603050405020304" pitchFamily="18" charset="0"/>
              </a:rPr>
              <a:t>For server IO communication</a:t>
            </a:r>
          </a:p>
          <a:p>
            <a:pPr lvl="2">
              <a:buFont typeface="Arial"/>
              <a:buChar char="•"/>
              <a:defRPr/>
            </a:pPr>
            <a:r>
              <a:rPr lang="en-US" altLang="zh-TW" sz="1800" dirty="0">
                <a:latin typeface="Times New Roman" panose="02020603050405020304" pitchFamily="18" charset="0"/>
                <a:cs typeface="Times New Roman" panose="02020603050405020304" pitchFamily="18" charset="0"/>
              </a:rPr>
              <a:t>No defined software interface</a:t>
            </a:r>
          </a:p>
          <a:p>
            <a:pPr marL="0" indent="0">
              <a:buNone/>
              <a:defRPr/>
            </a:pPr>
            <a:endParaRPr lang="zh-TW" altLang="en-US" dirty="0"/>
          </a:p>
        </p:txBody>
      </p:sp>
    </p:spTree>
    <p:extLst>
      <p:ext uri="{BB962C8B-B14F-4D97-AF65-F5344CB8AC3E}">
        <p14:creationId xmlns:p14="http://schemas.microsoft.com/office/powerpoint/2010/main" val="387424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6127525E-0D9F-4D43-8F92-1FDA40DBBC31}"/>
              </a:ext>
            </a:extLst>
          </p:cNvPr>
          <p:cNvSpPr txBox="1">
            <a:spLocks/>
          </p:cNvSpPr>
          <p:nvPr/>
        </p:nvSpPr>
        <p:spPr>
          <a:xfrm>
            <a:off x="1642188" y="1274130"/>
            <a:ext cx="6997959" cy="4845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1800" b="1" dirty="0">
                <a:latin typeface="Times New Roman" panose="02020603050405020304" pitchFamily="18" charset="0"/>
                <a:ea typeface="PMingLiU" pitchFamily="18" charset="-120"/>
                <a:cs typeface="Times New Roman" panose="02020603050405020304" pitchFamily="18" charset="0"/>
              </a:rPr>
              <a:t>Links</a:t>
            </a:r>
            <a:endParaRPr lang="zh-TW" altLang="en-US" sz="1800" b="1" dirty="0">
              <a:latin typeface="Times New Roman" panose="02020603050405020304" pitchFamily="18" charset="0"/>
              <a:ea typeface="PMingLiU" pitchFamily="18" charset="-120"/>
              <a:cs typeface="Times New Roman" panose="02020603050405020304" pitchFamily="18" charset="0"/>
            </a:endParaRPr>
          </a:p>
        </p:txBody>
      </p:sp>
      <p:sp>
        <p:nvSpPr>
          <p:cNvPr id="4" name="內容版面配置區 2">
            <a:extLst>
              <a:ext uri="{FF2B5EF4-FFF2-40B4-BE49-F238E27FC236}">
                <a16:creationId xmlns:a16="http://schemas.microsoft.com/office/drawing/2014/main" id="{AC1010DE-D364-4A4A-A805-1FCCC28A246C}"/>
              </a:ext>
            </a:extLst>
          </p:cNvPr>
          <p:cNvSpPr txBox="1">
            <a:spLocks/>
          </p:cNvSpPr>
          <p:nvPr/>
        </p:nvSpPr>
        <p:spPr>
          <a:xfrm>
            <a:off x="1511560" y="1847461"/>
            <a:ext cx="8780106" cy="19034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Times New Roman" panose="02020603050405020304" pitchFamily="18" charset="0"/>
                <a:ea typeface="PMingLiU" pitchFamily="18" charset="-120"/>
                <a:cs typeface="Times New Roman" panose="02020603050405020304" pitchFamily="18" charset="0"/>
              </a:rPr>
              <a:t>IBA links are bidirectional point-to-point communication channels, and may be either copper and optical </a:t>
            </a:r>
            <a:r>
              <a:rPr lang="en-US" altLang="zh-TW" sz="1800" dirty="0" err="1">
                <a:latin typeface="Times New Roman" panose="02020603050405020304" pitchFamily="18" charset="0"/>
                <a:ea typeface="PMingLiU" pitchFamily="18" charset="-120"/>
                <a:cs typeface="Times New Roman" panose="02020603050405020304" pitchFamily="18" charset="0"/>
              </a:rPr>
              <a:t>fibre</a:t>
            </a:r>
            <a:r>
              <a:rPr lang="en-US" altLang="zh-TW" sz="1800" dirty="0">
                <a:latin typeface="Times New Roman" panose="02020603050405020304" pitchFamily="18" charset="0"/>
                <a:ea typeface="PMingLiU" pitchFamily="18" charset="-120"/>
                <a:cs typeface="Times New Roman" panose="02020603050405020304" pitchFamily="18" charset="0"/>
              </a:rPr>
              <a:t>.</a:t>
            </a:r>
          </a:p>
          <a:p>
            <a:pPr lvl="1"/>
            <a:r>
              <a:rPr lang="en-US" altLang="zh-TW" sz="1800" dirty="0">
                <a:latin typeface="Times New Roman" panose="02020603050405020304" pitchFamily="18" charset="0"/>
                <a:ea typeface="PMingLiU" pitchFamily="18" charset="-120"/>
                <a:cs typeface="Times New Roman" panose="02020603050405020304" pitchFamily="18" charset="0"/>
              </a:rPr>
              <a:t>Link widths are 1X, 4X, and 12X.</a:t>
            </a:r>
            <a:endParaRPr lang="zh-TW" altLang="en-US" sz="1800" dirty="0">
              <a:latin typeface="Times New Roman" panose="02020603050405020304" pitchFamily="18" charset="0"/>
              <a:ea typeface="PMingLiU" pitchFamily="18" charset="-120"/>
              <a:cs typeface="Times New Roman" panose="02020603050405020304" pitchFamily="18" charset="0"/>
            </a:endParaRPr>
          </a:p>
        </p:txBody>
      </p:sp>
      <p:pic>
        <p:nvPicPr>
          <p:cNvPr id="5" name="Picture 3">
            <a:extLst>
              <a:ext uri="{FF2B5EF4-FFF2-40B4-BE49-F238E27FC236}">
                <a16:creationId xmlns:a16="http://schemas.microsoft.com/office/drawing/2014/main" id="{D2169E1C-2078-4A3B-8B6D-6057A9D28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609" y="3334217"/>
            <a:ext cx="6078538"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25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0BFA4-A270-4BBC-87D3-43AEE3B4822B}"/>
              </a:ext>
            </a:extLst>
          </p:cNvPr>
          <p:cNvSpPr txBox="1"/>
          <p:nvPr/>
        </p:nvSpPr>
        <p:spPr>
          <a:xfrm>
            <a:off x="1595535" y="1220394"/>
            <a:ext cx="6969967" cy="2031325"/>
          </a:xfrm>
          <a:prstGeom prst="rect">
            <a:avLst/>
          </a:prstGeom>
          <a:noFill/>
        </p:spPr>
        <p:txBody>
          <a:bodyPr wrap="square" rtlCol="0">
            <a:spAutoFit/>
          </a:bodyPr>
          <a:lstStyle/>
          <a:p>
            <a:r>
              <a:rPr lang="en-US" altLang="zh-TW" b="1" dirty="0">
                <a:latin typeface="Times New Roman" panose="02020603050405020304" pitchFamily="18" charset="0"/>
                <a:ea typeface="PMingLiU" pitchFamily="18" charset="-120"/>
                <a:cs typeface="Times New Roman" panose="02020603050405020304" pitchFamily="18" charset="0"/>
              </a:rPr>
              <a:t>Data Rate</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i="0" dirty="0">
                <a:solidFill>
                  <a:srgbClr val="000000"/>
                </a:solidFill>
                <a:effectLst/>
                <a:latin typeface="Times New Roman" panose="02020603050405020304" pitchFamily="18" charset="0"/>
                <a:cs typeface="Times New Roman" panose="02020603050405020304" pitchFamily="18" charset="0"/>
              </a:rPr>
              <a:t>Performance</a:t>
            </a:r>
          </a:p>
          <a:p>
            <a:endParaRPr lang="en-IN" dirty="0">
              <a:solidFill>
                <a:srgbClr val="000000"/>
              </a:solidFill>
              <a:latin typeface="Arial" panose="020B0604020202020204" pitchFamily="34" charset="0"/>
            </a:endParaRPr>
          </a:p>
          <a:p>
            <a:endParaRPr lang="en-IN"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i="0" dirty="0">
              <a:solidFill>
                <a:srgbClr val="000000"/>
              </a:solidFill>
              <a:effectLst/>
              <a:latin typeface="Arial" panose="020B0604020202020204" pitchFamily="34" charset="0"/>
            </a:endParaRPr>
          </a:p>
        </p:txBody>
      </p:sp>
      <p:pic>
        <p:nvPicPr>
          <p:cNvPr id="4" name="Picture 2">
            <a:extLst>
              <a:ext uri="{FF2B5EF4-FFF2-40B4-BE49-F238E27FC236}">
                <a16:creationId xmlns:a16="http://schemas.microsoft.com/office/drawing/2014/main" id="{E3094321-A3F8-4357-BA00-CAADE96D9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248" y="2580855"/>
            <a:ext cx="7482082" cy="197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42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3767</TotalTime>
  <Words>530</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Chaudhary</dc:creator>
  <cp:lastModifiedBy>Divya Chaudhary</cp:lastModifiedBy>
  <cp:revision>24</cp:revision>
  <dcterms:created xsi:type="dcterms:W3CDTF">2023-05-29T09:42:01Z</dcterms:created>
  <dcterms:modified xsi:type="dcterms:W3CDTF">2023-06-16T06:14:17Z</dcterms:modified>
</cp:coreProperties>
</file>