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0" r:id="rId4"/>
    <p:sldId id="283" r:id="rId5"/>
    <p:sldId id="281" r:id="rId6"/>
    <p:sldId id="288" r:id="rId7"/>
    <p:sldId id="302" r:id="rId8"/>
    <p:sldId id="303" r:id="rId9"/>
    <p:sldId id="289" r:id="rId10"/>
    <p:sldId id="298" r:id="rId11"/>
    <p:sldId id="299" r:id="rId12"/>
    <p:sldId id="300" r:id="rId13"/>
    <p:sldId id="304"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hendra pankaj" initials="mp" lastIdx="1" clrIdx="0">
    <p:extLst>
      <p:ext uri="{19B8F6BF-5375-455C-9EA6-DF929625EA0E}">
        <p15:presenceInfo xmlns:p15="http://schemas.microsoft.com/office/powerpoint/2012/main" userId="1a261ae48be60e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FDFBF6"/>
    <a:srgbClr val="202C8F"/>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483966" y="3860380"/>
            <a:ext cx="3493008" cy="878908"/>
          </a:xfrm>
          <a:ln>
            <a:noFill/>
          </a:ln>
          <a:effectLst>
            <a:glow rad="635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sz="2800" dirty="0"/>
              <a:t>Mahendra Pankaj</a:t>
            </a:r>
          </a:p>
          <a:p>
            <a:r>
              <a:rPr lang="en-US" sz="1800" dirty="0"/>
              <a:t>Project Engineer</a:t>
            </a:r>
            <a:r>
              <a:rPr lang="en-US" dirty="0"/>
              <a:t>​</a:t>
            </a:r>
          </a:p>
          <a:p>
            <a:endParaRPr lang="en-US" dirty="0"/>
          </a:p>
        </p:txBody>
      </p:sp>
      <p:pic>
        <p:nvPicPr>
          <p:cNvPr id="7" name="Picture 6">
            <a:extLst>
              <a:ext uri="{FF2B5EF4-FFF2-40B4-BE49-F238E27FC236}">
                <a16:creationId xmlns:a16="http://schemas.microsoft.com/office/drawing/2014/main" id="{67238BD8-122E-0702-502A-4E38BAEB8DE2}"/>
              </a:ext>
            </a:extLst>
          </p:cNvPr>
          <p:cNvPicPr>
            <a:picLocks noChangeAspect="1"/>
          </p:cNvPicPr>
          <p:nvPr/>
        </p:nvPicPr>
        <p:blipFill>
          <a:blip r:embed="rId2"/>
          <a:stretch>
            <a:fillRect/>
          </a:stretch>
        </p:blipFill>
        <p:spPr>
          <a:xfrm>
            <a:off x="4867235" y="457512"/>
            <a:ext cx="2726470" cy="282697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4">
            <a:extLst>
              <a:ext uri="{FF2B5EF4-FFF2-40B4-BE49-F238E27FC236}">
                <a16:creationId xmlns:a16="http://schemas.microsoft.com/office/drawing/2014/main" id="{CE46E788-6FEB-F0B4-160F-809E3FC4CF69}"/>
              </a:ext>
            </a:extLst>
          </p:cNvPr>
          <p:cNvSpPr txBox="1">
            <a:spLocks/>
          </p:cNvSpPr>
          <p:nvPr/>
        </p:nvSpPr>
        <p:spPr>
          <a:xfrm>
            <a:off x="6006355" y="315468"/>
            <a:ext cx="3442447" cy="411480"/>
          </a:xfrm>
          <a:prstGeom prst="rect">
            <a:avLst/>
          </a:prstGeom>
          <a:solidFill>
            <a:schemeClr val="accent6">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b="1" i="0" dirty="0">
                <a:effectLst/>
                <a:latin typeface="Söhne"/>
              </a:rPr>
              <a:t>      </a:t>
            </a:r>
            <a:r>
              <a:rPr lang="en-IN" b="1" i="0" dirty="0">
                <a:effectLst>
                  <a:outerShdw blurRad="38100" dist="38100" dir="2700000" algn="tl">
                    <a:srgbClr val="000000">
                      <a:alpha val="43137"/>
                    </a:srgbClr>
                  </a:outerShdw>
                </a:effectLst>
                <a:latin typeface="Söhne"/>
              </a:rPr>
              <a:t>Job Accounting Plugin</a:t>
            </a:r>
            <a:endParaRPr lang="en-US" dirty="0">
              <a:effectLst>
                <a:outerShdw blurRad="38100" dist="38100" dir="2700000" algn="tl">
                  <a:srgbClr val="000000">
                    <a:alpha val="43137"/>
                  </a:srgbClr>
                </a:outerShdw>
              </a:effectLst>
            </a:endParaRPr>
          </a:p>
          <a:p>
            <a:endParaRPr lang="en-US" dirty="0"/>
          </a:p>
        </p:txBody>
      </p:sp>
      <p:pic>
        <p:nvPicPr>
          <p:cNvPr id="3" name="Picture 2">
            <a:extLst>
              <a:ext uri="{FF2B5EF4-FFF2-40B4-BE49-F238E27FC236}">
                <a16:creationId xmlns:a16="http://schemas.microsoft.com/office/drawing/2014/main" id="{7F593693-4D43-9260-7375-834DBDE1E0D9}"/>
              </a:ext>
            </a:extLst>
          </p:cNvPr>
          <p:cNvPicPr>
            <a:picLocks noChangeAspect="1"/>
          </p:cNvPicPr>
          <p:nvPr/>
        </p:nvPicPr>
        <p:blipFill>
          <a:blip r:embed="rId2"/>
          <a:stretch>
            <a:fillRect/>
          </a:stretch>
        </p:blipFill>
        <p:spPr>
          <a:xfrm>
            <a:off x="4074460" y="1752751"/>
            <a:ext cx="7306236" cy="249195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TextBox 3">
            <a:extLst>
              <a:ext uri="{FF2B5EF4-FFF2-40B4-BE49-F238E27FC236}">
                <a16:creationId xmlns:a16="http://schemas.microsoft.com/office/drawing/2014/main" id="{E703FBE8-7656-A0C7-B273-3DAFACFC51FA}"/>
              </a:ext>
            </a:extLst>
          </p:cNvPr>
          <p:cNvSpPr txBox="1"/>
          <p:nvPr/>
        </p:nvSpPr>
        <p:spPr>
          <a:xfrm>
            <a:off x="4074460" y="5056094"/>
            <a:ext cx="7476565" cy="646331"/>
          </a:xfrm>
          <a:prstGeom prst="rect">
            <a:avLst/>
          </a:prstGeom>
          <a:noFill/>
        </p:spPr>
        <p:txBody>
          <a:bodyPr wrap="square" rtlCol="0">
            <a:spAutoFit/>
          </a:bodyPr>
          <a:lstStyle/>
          <a:p>
            <a:r>
              <a:rPr lang="en-GB" b="0" i="0" dirty="0">
                <a:solidFill>
                  <a:schemeClr val="accent6"/>
                </a:solidFill>
                <a:effectLst/>
                <a:latin typeface="Söhne"/>
              </a:rPr>
              <a:t>Here's an example of a Lua job accounting plugin that logs job runtime statistics to a file.</a:t>
            </a:r>
            <a:endParaRPr lang="en-IN" dirty="0">
              <a:solidFill>
                <a:schemeClr val="accent6"/>
              </a:solidFill>
            </a:endParaRPr>
          </a:p>
        </p:txBody>
      </p:sp>
    </p:spTree>
    <p:extLst>
      <p:ext uri="{BB962C8B-B14F-4D97-AF65-F5344CB8AC3E}">
        <p14:creationId xmlns:p14="http://schemas.microsoft.com/office/powerpoint/2010/main" val="148704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4">
            <a:extLst>
              <a:ext uri="{FF2B5EF4-FFF2-40B4-BE49-F238E27FC236}">
                <a16:creationId xmlns:a16="http://schemas.microsoft.com/office/drawing/2014/main" id="{CE46E788-6FEB-F0B4-160F-809E3FC4CF69}"/>
              </a:ext>
            </a:extLst>
          </p:cNvPr>
          <p:cNvSpPr txBox="1">
            <a:spLocks/>
          </p:cNvSpPr>
          <p:nvPr/>
        </p:nvSpPr>
        <p:spPr>
          <a:xfrm>
            <a:off x="5432615" y="315468"/>
            <a:ext cx="3935506" cy="41148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b="1" i="0" dirty="0">
                <a:effectLst/>
                <a:latin typeface="Söhne"/>
              </a:rPr>
              <a:t>        </a:t>
            </a:r>
            <a:r>
              <a:rPr lang="en-IN" b="1" i="0" dirty="0">
                <a:effectLst>
                  <a:outerShdw blurRad="38100" dist="38100" dir="2700000" algn="tl">
                    <a:srgbClr val="000000">
                      <a:alpha val="43137"/>
                    </a:srgbClr>
                  </a:outerShdw>
                </a:effectLst>
                <a:latin typeface="Söhne"/>
              </a:rPr>
              <a:t>Node Health Check Plugin</a:t>
            </a:r>
            <a:endParaRPr lang="en-US" dirty="0">
              <a:effectLst>
                <a:outerShdw blurRad="38100" dist="38100" dir="2700000" algn="tl">
                  <a:srgbClr val="000000">
                    <a:alpha val="43137"/>
                  </a:srgbClr>
                </a:outerShdw>
              </a:effectLst>
            </a:endParaRPr>
          </a:p>
          <a:p>
            <a:endParaRPr lang="en-US" dirty="0"/>
          </a:p>
        </p:txBody>
      </p:sp>
      <p:pic>
        <p:nvPicPr>
          <p:cNvPr id="3" name="Picture 2">
            <a:extLst>
              <a:ext uri="{FF2B5EF4-FFF2-40B4-BE49-F238E27FC236}">
                <a16:creationId xmlns:a16="http://schemas.microsoft.com/office/drawing/2014/main" id="{91AFB9C0-3036-69E5-972D-8E725D5FE0F6}"/>
              </a:ext>
            </a:extLst>
          </p:cNvPr>
          <p:cNvPicPr>
            <a:picLocks noChangeAspect="1"/>
          </p:cNvPicPr>
          <p:nvPr/>
        </p:nvPicPr>
        <p:blipFill>
          <a:blip r:embed="rId2"/>
          <a:stretch>
            <a:fillRect/>
          </a:stretch>
        </p:blipFill>
        <p:spPr>
          <a:xfrm>
            <a:off x="4099059" y="1443317"/>
            <a:ext cx="7277153" cy="322341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TextBox 3">
            <a:extLst>
              <a:ext uri="{FF2B5EF4-FFF2-40B4-BE49-F238E27FC236}">
                <a16:creationId xmlns:a16="http://schemas.microsoft.com/office/drawing/2014/main" id="{80763B78-2519-15E3-CEE9-97F780A01043}"/>
              </a:ext>
            </a:extLst>
          </p:cNvPr>
          <p:cNvSpPr txBox="1"/>
          <p:nvPr/>
        </p:nvSpPr>
        <p:spPr>
          <a:xfrm>
            <a:off x="4099059" y="5091953"/>
            <a:ext cx="7277153" cy="1200329"/>
          </a:xfrm>
          <a:prstGeom prst="rect">
            <a:avLst/>
          </a:prstGeom>
          <a:noFill/>
        </p:spPr>
        <p:txBody>
          <a:bodyPr wrap="square" rtlCol="0">
            <a:spAutoFit/>
          </a:bodyPr>
          <a:lstStyle/>
          <a:p>
            <a:r>
              <a:rPr lang="en-GB" b="0" i="0" dirty="0">
                <a:solidFill>
                  <a:schemeClr val="accent6"/>
                </a:solidFill>
                <a:effectLst/>
                <a:latin typeface="Söhne"/>
              </a:rPr>
              <a:t>Node Health Check Plugins are used to check the health of compute nodes before they are allocated to jobs. They are called periodically by the </a:t>
            </a:r>
            <a:r>
              <a:rPr lang="en-GB" b="0" i="0" dirty="0" err="1">
                <a:solidFill>
                  <a:schemeClr val="accent6"/>
                </a:solidFill>
                <a:effectLst/>
                <a:latin typeface="Söhne"/>
              </a:rPr>
              <a:t>Slurm</a:t>
            </a:r>
            <a:r>
              <a:rPr lang="en-GB" b="0" i="0" dirty="0">
                <a:solidFill>
                  <a:schemeClr val="accent6"/>
                </a:solidFill>
                <a:effectLst/>
                <a:latin typeface="Söhne"/>
              </a:rPr>
              <a:t> controller to ensure that nodes meet certain health criteria, such as having enough free memory or disk space.</a:t>
            </a:r>
            <a:endParaRPr lang="en-IN" dirty="0">
              <a:solidFill>
                <a:schemeClr val="accent6"/>
              </a:solidFill>
            </a:endParaRPr>
          </a:p>
        </p:txBody>
      </p:sp>
    </p:spTree>
    <p:extLst>
      <p:ext uri="{BB962C8B-B14F-4D97-AF65-F5344CB8AC3E}">
        <p14:creationId xmlns:p14="http://schemas.microsoft.com/office/powerpoint/2010/main" val="3701076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4">
            <a:extLst>
              <a:ext uri="{FF2B5EF4-FFF2-40B4-BE49-F238E27FC236}">
                <a16:creationId xmlns:a16="http://schemas.microsoft.com/office/drawing/2014/main" id="{CE46E788-6FEB-F0B4-160F-809E3FC4CF69}"/>
              </a:ext>
            </a:extLst>
          </p:cNvPr>
          <p:cNvSpPr txBox="1">
            <a:spLocks/>
          </p:cNvSpPr>
          <p:nvPr/>
        </p:nvSpPr>
        <p:spPr>
          <a:xfrm>
            <a:off x="5540189" y="315468"/>
            <a:ext cx="4105835" cy="411480"/>
          </a:xfrm>
          <a:prstGeom prst="rect">
            <a:avLst/>
          </a:prstGeom>
          <a:solidFill>
            <a:schemeClr val="accent6">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b="1" i="0" dirty="0">
                <a:effectLst>
                  <a:outerShdw blurRad="38100" dist="38100" dir="2700000" algn="tl">
                    <a:srgbClr val="000000">
                      <a:alpha val="43137"/>
                    </a:srgbClr>
                  </a:outerShdw>
                </a:effectLst>
                <a:latin typeface="Söhne"/>
              </a:rPr>
              <a:t>        Power Management Plugin</a:t>
            </a:r>
            <a:endParaRPr lang="en-US"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D7A3E909-A499-1869-81C8-509BDAF0E320}"/>
              </a:ext>
            </a:extLst>
          </p:cNvPr>
          <p:cNvPicPr>
            <a:picLocks noChangeAspect="1"/>
          </p:cNvPicPr>
          <p:nvPr/>
        </p:nvPicPr>
        <p:blipFill>
          <a:blip r:embed="rId2"/>
          <a:stretch>
            <a:fillRect/>
          </a:stretch>
        </p:blipFill>
        <p:spPr>
          <a:xfrm>
            <a:off x="3933662" y="1721307"/>
            <a:ext cx="7711490" cy="325402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TextBox 3">
            <a:extLst>
              <a:ext uri="{FF2B5EF4-FFF2-40B4-BE49-F238E27FC236}">
                <a16:creationId xmlns:a16="http://schemas.microsoft.com/office/drawing/2014/main" id="{484BA9A5-B45E-6698-2A53-A3B096C69113}"/>
              </a:ext>
            </a:extLst>
          </p:cNvPr>
          <p:cNvSpPr txBox="1"/>
          <p:nvPr/>
        </p:nvSpPr>
        <p:spPr>
          <a:xfrm>
            <a:off x="3933662" y="5532096"/>
            <a:ext cx="7801137" cy="646331"/>
          </a:xfrm>
          <a:prstGeom prst="rect">
            <a:avLst/>
          </a:prstGeom>
          <a:noFill/>
        </p:spPr>
        <p:txBody>
          <a:bodyPr wrap="square" rtlCol="0">
            <a:spAutoFit/>
          </a:bodyPr>
          <a:lstStyle/>
          <a:p>
            <a:r>
              <a:rPr lang="en-GB" b="0" i="0" dirty="0">
                <a:solidFill>
                  <a:schemeClr val="accent6"/>
                </a:solidFill>
                <a:effectLst/>
                <a:latin typeface="Söhne"/>
              </a:rPr>
              <a:t>The </a:t>
            </a:r>
            <a:r>
              <a:rPr lang="en-GB" b="0" i="0" dirty="0" err="1">
                <a:solidFill>
                  <a:schemeClr val="accent6"/>
                </a:solidFill>
                <a:effectLst/>
                <a:latin typeface="Söhne"/>
              </a:rPr>
              <a:t>Slurm</a:t>
            </a:r>
            <a:r>
              <a:rPr lang="en-GB" b="0" i="0" dirty="0">
                <a:solidFill>
                  <a:schemeClr val="accent6"/>
                </a:solidFill>
                <a:effectLst/>
                <a:latin typeface="Söhne"/>
              </a:rPr>
              <a:t> documentation provides more information on the available Lua-C API functions and data structures that can be used in Power Management Plugins.</a:t>
            </a:r>
            <a:endParaRPr lang="en-IN" dirty="0">
              <a:solidFill>
                <a:schemeClr val="accent6"/>
              </a:solidFill>
            </a:endParaRPr>
          </a:p>
        </p:txBody>
      </p:sp>
    </p:spTree>
    <p:extLst>
      <p:ext uri="{BB962C8B-B14F-4D97-AF65-F5344CB8AC3E}">
        <p14:creationId xmlns:p14="http://schemas.microsoft.com/office/powerpoint/2010/main" val="82144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48353" y="1868443"/>
            <a:ext cx="6766560" cy="7680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IN" i="0" dirty="0">
                <a:effectLst/>
              </a:rPr>
              <a:t>vulnerabilities</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48353" y="3184153"/>
            <a:ext cx="6766560" cy="2130798"/>
          </a:xfrm>
          <a:ln>
            <a:noFill/>
          </a:ln>
          <a:effectLst/>
          <a:scene3d>
            <a:camera prst="orthographicFront">
              <a:rot lat="0" lon="0" rev="0"/>
            </a:camera>
            <a:lightRig rig="contrasting" dir="t">
              <a:rot lat="0" lon="0" rev="7800000"/>
            </a:lightRig>
          </a:scene3d>
          <a:sp3d>
            <a:bevelT w="139700" h="139700"/>
          </a:sp3d>
        </p:spPr>
        <p:txBody>
          <a:bodyPr/>
          <a:lstStyle/>
          <a:p>
            <a:r>
              <a:rPr lang="en-GB" sz="2000" b="0" i="0" dirty="0">
                <a:effectLst/>
                <a:latin typeface="Söhne"/>
              </a:rPr>
              <a:t>To mitigate these risks, it is important to ensure that Lua scripts used in </a:t>
            </a:r>
            <a:r>
              <a:rPr lang="en-GB" sz="2000" b="0" i="0" dirty="0" err="1">
                <a:effectLst/>
                <a:latin typeface="Söhne"/>
              </a:rPr>
              <a:t>Slurm</a:t>
            </a:r>
            <a:r>
              <a:rPr lang="en-GB" sz="2000" b="0" i="0" dirty="0">
                <a:effectLst/>
                <a:latin typeface="Söhne"/>
              </a:rPr>
              <a:t> schedulers are properly secured and that only trusted users are given access to modify them. Additionally, it is important to regularly update the Lua interpreter and any Lua modules used in the scheduler to ensure that any known vulnerabilities are patched.</a:t>
            </a:r>
            <a:endParaRPr lang="en-US" sz="1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67181" y="6537295"/>
            <a:ext cx="3200400" cy="274320"/>
          </a:xfrm>
        </p:spPr>
        <p:txBody>
          <a:bodyPr/>
          <a:lstStyle/>
          <a:p>
            <a:r>
              <a:rPr lang="en-US" dirty="0"/>
              <a:t>Lua the programming language</a:t>
            </a:r>
          </a:p>
        </p:txBody>
      </p:sp>
      <p:pic>
        <p:nvPicPr>
          <p:cNvPr id="5" name="Picture 4">
            <a:extLst>
              <a:ext uri="{FF2B5EF4-FFF2-40B4-BE49-F238E27FC236}">
                <a16:creationId xmlns:a16="http://schemas.microsoft.com/office/drawing/2014/main" id="{240F8554-224B-A194-56AB-F9B0C0BC14BF}"/>
              </a:ext>
            </a:extLst>
          </p:cNvPr>
          <p:cNvPicPr>
            <a:picLocks noChangeAspect="1"/>
          </p:cNvPicPr>
          <p:nvPr/>
        </p:nvPicPr>
        <p:blipFill>
          <a:blip r:embed="rId2"/>
          <a:stretch>
            <a:fillRect/>
          </a:stretch>
        </p:blipFill>
        <p:spPr>
          <a:xfrm>
            <a:off x="467181" y="320705"/>
            <a:ext cx="2400508" cy="2682472"/>
          </a:xfrm>
          <a:prstGeom prst="rect">
            <a:avLst/>
          </a:prstGeom>
        </p:spPr>
      </p:pic>
    </p:spTree>
    <p:extLst>
      <p:ext uri="{BB962C8B-B14F-4D97-AF65-F5344CB8AC3E}">
        <p14:creationId xmlns:p14="http://schemas.microsoft.com/office/powerpoint/2010/main" val="135856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647278" y="1883664"/>
            <a:ext cx="6766560" cy="7680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128733" y="182880"/>
            <a:ext cx="3200400" cy="274320"/>
          </a:xfrm>
        </p:spPr>
        <p:txBody>
          <a:bodyPr/>
          <a:lstStyle/>
          <a:p>
            <a:r>
              <a:rPr lang="en-US" dirty="0"/>
              <a:t>Lua the programming language</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867348" y="2878388"/>
            <a:ext cx="5879592" cy="2700528"/>
          </a:xfrm>
        </p:spPr>
        <p:txBody>
          <a:bodyPr/>
          <a:lstStyle/>
          <a:p>
            <a:r>
              <a:rPr lang="en-GB" sz="1800" b="0" i="0" dirty="0">
                <a:effectLst/>
                <a:latin typeface="Söhne"/>
              </a:rPr>
              <a:t>In conclusion, Lua is a powerful scripting language that can be used to extend the functionality of the </a:t>
            </a:r>
            <a:r>
              <a:rPr lang="en-GB" sz="1800" b="0" i="0" dirty="0" err="1">
                <a:effectLst/>
                <a:latin typeface="Söhne"/>
              </a:rPr>
              <a:t>Slurm</a:t>
            </a:r>
            <a:r>
              <a:rPr lang="en-GB" sz="1800" b="0" i="0" dirty="0">
                <a:effectLst/>
                <a:latin typeface="Söhne"/>
              </a:rPr>
              <a:t> scheduler. It allows users to write custom plugins that can perform a variety of tasks, including job submission, accounting, power management, and node health checking. These plugins can be written in Lua and integrated into the </a:t>
            </a:r>
            <a:r>
              <a:rPr lang="en-GB" sz="1800" b="0" i="0" dirty="0" err="1">
                <a:effectLst/>
                <a:latin typeface="Söhne"/>
              </a:rPr>
              <a:t>Slurm</a:t>
            </a:r>
            <a:r>
              <a:rPr lang="en-GB" sz="1800" b="0" i="0" dirty="0">
                <a:effectLst/>
                <a:latin typeface="Söhne"/>
              </a:rPr>
              <a:t> scheduler to perform custom actions that are not supported by default.</a:t>
            </a:r>
            <a:endParaRPr lang="en-US" sz="1800" dirty="0"/>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778060" y="1382626"/>
            <a:ext cx="4169664" cy="66751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a:t>THANK YOU</a:t>
            </a:r>
          </a:p>
        </p:txBody>
      </p:sp>
      <p:pic>
        <p:nvPicPr>
          <p:cNvPr id="10" name="Picture 9">
            <a:extLst>
              <a:ext uri="{FF2B5EF4-FFF2-40B4-BE49-F238E27FC236}">
                <a16:creationId xmlns:a16="http://schemas.microsoft.com/office/drawing/2014/main" id="{1E81D56E-1C51-BD51-CE11-62E3DE36EA70}"/>
              </a:ext>
            </a:extLst>
          </p:cNvPr>
          <p:cNvPicPr>
            <a:picLocks noChangeAspect="1"/>
          </p:cNvPicPr>
          <p:nvPr/>
        </p:nvPicPr>
        <p:blipFill>
          <a:blip r:embed="rId2"/>
          <a:stretch>
            <a:fillRect/>
          </a:stretch>
        </p:blipFill>
        <p:spPr>
          <a:xfrm>
            <a:off x="2346867" y="2476321"/>
            <a:ext cx="2870592" cy="2795413"/>
          </a:xfrm>
          <a:prstGeom prst="rect">
            <a:avLst/>
          </a:prstGeom>
          <a:effectLst>
            <a:reflection blurRad="6350" stA="50000" endA="300" endPos="38500" dist="50800" dir="5400000" sy="-100000" algn="bl" rotWithShape="0"/>
          </a:effectLst>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23416" y="1149477"/>
            <a:ext cx="5693664" cy="7680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604391" y="2059305"/>
            <a:ext cx="5693664" cy="3449193"/>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en-US" dirty="0"/>
              <a:t>Introduction​</a:t>
            </a:r>
          </a:p>
          <a:p>
            <a:r>
              <a:rPr lang="en-US" dirty="0"/>
              <a:t>Lua basics</a:t>
            </a:r>
          </a:p>
          <a:p>
            <a:r>
              <a:rPr lang="en-US" dirty="0"/>
              <a:t>​Use case in HPC</a:t>
            </a:r>
          </a:p>
          <a:p>
            <a:r>
              <a:rPr lang="en-US" dirty="0"/>
              <a:t>Lua plugin for </a:t>
            </a:r>
            <a:r>
              <a:rPr lang="en-US" dirty="0" err="1"/>
              <a:t>Slurm</a:t>
            </a:r>
            <a:endParaRPr lang="en-US" dirty="0"/>
          </a:p>
          <a:p>
            <a:r>
              <a:rPr lang="en-IN" dirty="0">
                <a:latin typeface="Söhne"/>
              </a:rPr>
              <a:t>V</a:t>
            </a:r>
            <a:r>
              <a:rPr lang="en-IN" b="0" i="0" dirty="0">
                <a:effectLst/>
                <a:latin typeface="Söhne"/>
              </a:rPr>
              <a:t>ulnerabilities</a:t>
            </a:r>
          </a:p>
          <a:p>
            <a:r>
              <a:rPr lang="en-US" dirty="0"/>
              <a:t>Summary</a:t>
            </a:r>
            <a:endParaRPr lang="en-US" sz="2800" dirty="0"/>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765868"/>
            <a:ext cx="6766560" cy="7680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003177"/>
            <a:ext cx="6766560" cy="2920103"/>
          </a:xfrm>
          <a:ln>
            <a:noFill/>
          </a:ln>
          <a:effectLst/>
          <a:scene3d>
            <a:camera prst="orthographicFront">
              <a:rot lat="0" lon="0" rev="0"/>
            </a:camera>
            <a:lightRig rig="contrasting" dir="t">
              <a:rot lat="0" lon="0" rev="7800000"/>
            </a:lightRig>
          </a:scene3d>
          <a:sp3d>
            <a:bevelT w="139700" h="139700"/>
          </a:sp3d>
        </p:spPr>
        <p:txBody>
          <a:bodyPr/>
          <a:lstStyle/>
          <a:p>
            <a:r>
              <a:rPr lang="en-GB" sz="1600" b="0" i="0" dirty="0">
                <a:effectLst/>
                <a:latin typeface="Söhne"/>
              </a:rPr>
              <a:t>Lua is a lightweight, efficient, and powerful scripting language that was first released in 1993. It was designed to be easy to embed into applications written in other programming languages, and has found wide use in video games, web development, and other applications that require scripting functionality.</a:t>
            </a:r>
          </a:p>
          <a:p>
            <a:endParaRPr lang="en-GB" sz="1600" dirty="0">
              <a:latin typeface="Söhne"/>
            </a:endParaRPr>
          </a:p>
          <a:p>
            <a:r>
              <a:rPr lang="en-GB" sz="1600" dirty="0"/>
              <a:t>Lua has been used in many popular applications, including the video games World of Warcraft and Angry Birds, and the web server software NGINX. It is known for its flexibility, speed, and ease of integration with other programming languages.</a:t>
            </a:r>
            <a:endParaRPr lang="en-US" sz="1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67181" y="6537295"/>
            <a:ext cx="3200400" cy="274320"/>
          </a:xfrm>
        </p:spPr>
        <p:txBody>
          <a:bodyPr/>
          <a:lstStyle/>
          <a:p>
            <a:r>
              <a:rPr lang="en-US" dirty="0"/>
              <a:t>Lua the programming language</a:t>
            </a:r>
          </a:p>
        </p:txBody>
      </p:sp>
      <p:pic>
        <p:nvPicPr>
          <p:cNvPr id="5" name="Picture 4">
            <a:extLst>
              <a:ext uri="{FF2B5EF4-FFF2-40B4-BE49-F238E27FC236}">
                <a16:creationId xmlns:a16="http://schemas.microsoft.com/office/drawing/2014/main" id="{240F8554-224B-A194-56AB-F9B0C0BC14BF}"/>
              </a:ext>
            </a:extLst>
          </p:cNvPr>
          <p:cNvPicPr>
            <a:picLocks noChangeAspect="1"/>
          </p:cNvPicPr>
          <p:nvPr/>
        </p:nvPicPr>
        <p:blipFill>
          <a:blip r:embed="rId2"/>
          <a:stretch>
            <a:fillRect/>
          </a:stretch>
        </p:blipFill>
        <p:spPr>
          <a:xfrm>
            <a:off x="467181" y="320705"/>
            <a:ext cx="2400508" cy="2682472"/>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0476" y="832104"/>
            <a:ext cx="10671048" cy="7680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a:latin typeface="Arial Black" panose="020B0604020202020204" pitchFamily="34" charset="0"/>
                <a:cs typeface="Arial Black" panose="020B0604020202020204" pitchFamily="34" charset="0"/>
              </a:rPr>
              <a:t>LUA basics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228599" y="213360"/>
            <a:ext cx="3200400" cy="274320"/>
          </a:xfrm>
        </p:spPr>
        <p:txBody>
          <a:bodyPr/>
          <a:lstStyle/>
          <a:p>
            <a:r>
              <a:rPr lang="en-US" dirty="0"/>
              <a:t>Lua the programming language</a:t>
            </a:r>
          </a:p>
        </p:txBody>
      </p:sp>
      <p:sp>
        <p:nvSpPr>
          <p:cNvPr id="8" name="TextBox 7">
            <a:extLst>
              <a:ext uri="{FF2B5EF4-FFF2-40B4-BE49-F238E27FC236}">
                <a16:creationId xmlns:a16="http://schemas.microsoft.com/office/drawing/2014/main" id="{5E0AE97C-9BB1-9FBC-43CB-344235031ACE}"/>
              </a:ext>
            </a:extLst>
          </p:cNvPr>
          <p:cNvSpPr txBox="1"/>
          <p:nvPr/>
        </p:nvSpPr>
        <p:spPr>
          <a:xfrm>
            <a:off x="1739152" y="2240459"/>
            <a:ext cx="9843247" cy="424731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l"/>
            <a:r>
              <a:rPr lang="en-GB" b="0" i="0" dirty="0">
                <a:solidFill>
                  <a:schemeClr val="accent6"/>
                </a:solidFill>
                <a:effectLst/>
                <a:latin typeface="Söhne"/>
              </a:rPr>
              <a:t>Lua is a versatile language that can be used in a variety of work areas, including:</a:t>
            </a:r>
          </a:p>
          <a:p>
            <a:pPr algn="l"/>
            <a:endParaRPr lang="en-GB" b="0" i="0" dirty="0">
              <a:solidFill>
                <a:schemeClr val="accent6"/>
              </a:solidFill>
              <a:effectLst/>
              <a:latin typeface="Söhne"/>
            </a:endParaRPr>
          </a:p>
          <a:p>
            <a:pPr algn="l"/>
            <a:endParaRPr lang="en-GB" b="0" i="0" dirty="0">
              <a:solidFill>
                <a:schemeClr val="accent6"/>
              </a:solidFill>
              <a:effectLst/>
              <a:latin typeface="Söhne"/>
            </a:endParaRPr>
          </a:p>
          <a:p>
            <a:pPr algn="l">
              <a:buFont typeface="+mj-lt"/>
              <a:buAutoNum type="arabicPeriod"/>
            </a:pPr>
            <a:r>
              <a:rPr lang="en-GB" b="0" i="0" dirty="0">
                <a:solidFill>
                  <a:schemeClr val="accent6"/>
                </a:solidFill>
                <a:effectLst/>
                <a:latin typeface="Söhne"/>
              </a:rPr>
              <a:t>Video game development: Lua is widely used in the video game industry, both for developing games and for </a:t>
            </a:r>
            <a:r>
              <a:rPr lang="en-GB" b="0" i="0" dirty="0" err="1">
                <a:solidFill>
                  <a:schemeClr val="accent6"/>
                </a:solidFill>
                <a:effectLst/>
                <a:latin typeface="Söhne"/>
              </a:rPr>
              <a:t>modding</a:t>
            </a:r>
            <a:r>
              <a:rPr lang="en-GB" b="0" i="0" dirty="0">
                <a:solidFill>
                  <a:schemeClr val="accent6"/>
                </a:solidFill>
                <a:effectLst/>
                <a:latin typeface="Söhne"/>
              </a:rPr>
              <a:t> existing games. </a:t>
            </a:r>
          </a:p>
          <a:p>
            <a:pPr algn="l">
              <a:buFont typeface="+mj-lt"/>
              <a:buAutoNum type="arabicPeriod"/>
            </a:pPr>
            <a:endParaRPr lang="en-GB" b="0" i="0" dirty="0">
              <a:solidFill>
                <a:schemeClr val="accent6"/>
              </a:solidFill>
              <a:effectLst/>
              <a:latin typeface="Söhne"/>
            </a:endParaRPr>
          </a:p>
          <a:p>
            <a:pPr algn="l">
              <a:buFont typeface="+mj-lt"/>
              <a:buAutoNum type="arabicPeriod"/>
            </a:pPr>
            <a:r>
              <a:rPr lang="en-GB" b="0" i="0" dirty="0">
                <a:solidFill>
                  <a:schemeClr val="accent6"/>
                </a:solidFill>
                <a:effectLst/>
                <a:latin typeface="Söhne"/>
              </a:rPr>
              <a:t>Web development: Lua can be used in web development for server-side scripting, particularly through the popular web server software NGINX, which includes a Lua scripting module.</a:t>
            </a:r>
          </a:p>
          <a:p>
            <a:pPr algn="l">
              <a:buFont typeface="+mj-lt"/>
              <a:buAutoNum type="arabicPeriod"/>
            </a:pPr>
            <a:endParaRPr lang="en-GB" b="0" i="0" dirty="0">
              <a:solidFill>
                <a:schemeClr val="accent6"/>
              </a:solidFill>
              <a:effectLst/>
              <a:latin typeface="Söhne"/>
            </a:endParaRPr>
          </a:p>
          <a:p>
            <a:pPr algn="l"/>
            <a:r>
              <a:rPr lang="en-GB" dirty="0">
                <a:solidFill>
                  <a:schemeClr val="accent6"/>
                </a:solidFill>
                <a:latin typeface="Söhne"/>
              </a:rPr>
              <a:t>3.</a:t>
            </a:r>
            <a:r>
              <a:rPr lang="en-GB" b="0" i="0" dirty="0">
                <a:solidFill>
                  <a:schemeClr val="accent6"/>
                </a:solidFill>
                <a:effectLst/>
                <a:latin typeface="Söhne"/>
              </a:rPr>
              <a:t>Scientific computing: Lua's support for complex data structures and metaprogramming make it a popular choice for scientific computing, particularly in the field of computational physics.</a:t>
            </a:r>
          </a:p>
          <a:p>
            <a:pPr algn="l"/>
            <a:endParaRPr lang="en-GB" dirty="0">
              <a:solidFill>
                <a:schemeClr val="accent6"/>
              </a:solidFill>
              <a:latin typeface="Söhne"/>
            </a:endParaRPr>
          </a:p>
          <a:p>
            <a:pPr algn="l"/>
            <a:r>
              <a:rPr lang="en-GB" b="0" i="0" dirty="0">
                <a:solidFill>
                  <a:schemeClr val="accent6"/>
                </a:solidFill>
                <a:effectLst/>
                <a:latin typeface="Söhne"/>
              </a:rPr>
              <a:t>4.Scripting and automation: Lua's simplicity and flexibility make it a good choice for scripting and automation tasks, such as build scripts, system administration, and game automation.</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039034" y="3753163"/>
            <a:ext cx="8704729" cy="157187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a:latin typeface="Arial Black" panose="020B0604020202020204" pitchFamily="34" charset="0"/>
                <a:cs typeface="Arial Black" panose="020B0604020202020204" pitchFamily="34" charset="0"/>
              </a:rPr>
              <a:t>Lua in </a:t>
            </a:r>
            <a:r>
              <a:rPr lang="en-US" dirty="0" err="1">
                <a:latin typeface="Arial Black" panose="020B0604020202020204" pitchFamily="34" charset="0"/>
                <a:cs typeface="Arial Black" panose="020B0604020202020204" pitchFamily="34" charset="0"/>
              </a:rPr>
              <a:t>hpc</a:t>
            </a:r>
            <a:r>
              <a:rPr lang="en-US" dirty="0">
                <a:latin typeface="Arial Black" panose="020B0604020202020204" pitchFamily="34" charset="0"/>
                <a:cs typeface="Arial Black" panose="020B0604020202020204" pitchFamily="34" charset="0"/>
              </a:rPr>
              <a:t> (</a:t>
            </a:r>
            <a:r>
              <a:rPr lang="en-IN" b="0" i="0" dirty="0">
                <a:effectLst/>
                <a:latin typeface="Söhne"/>
              </a:rPr>
              <a:t>high-performance computing</a:t>
            </a:r>
            <a:r>
              <a:rPr lang="en-US" dirty="0">
                <a:latin typeface="Arial Black" panose="020B0604020202020204" pitchFamily="34" charset="0"/>
                <a:cs typeface="Arial Black" panose="020B0604020202020204" pitchFamily="34" charset="0"/>
              </a:rPr>
              <a:t>)</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a:extLst>
              <a:ext uri="{FF2B5EF4-FFF2-40B4-BE49-F238E27FC236}">
                <a16:creationId xmlns:a16="http://schemas.microsoft.com/office/drawing/2014/main" id="{E8EDEC3B-A737-BEB0-54CC-A306C7A70976}"/>
              </a:ext>
            </a:extLst>
          </p:cNvPr>
          <p:cNvPicPr>
            <a:picLocks noChangeAspect="1"/>
          </p:cNvPicPr>
          <p:nvPr/>
        </p:nvPicPr>
        <p:blipFill>
          <a:blip r:embed="rId2"/>
          <a:stretch>
            <a:fillRect/>
          </a:stretch>
        </p:blipFill>
        <p:spPr>
          <a:xfrm>
            <a:off x="9144255" y="0"/>
            <a:ext cx="1515080" cy="1691967"/>
          </a:xfrm>
          <a:prstGeom prst="rect">
            <a:avLst/>
          </a:prstGeom>
        </p:spPr>
      </p:pic>
      <p:pic>
        <p:nvPicPr>
          <p:cNvPr id="5" name="Picture 4">
            <a:extLst>
              <a:ext uri="{FF2B5EF4-FFF2-40B4-BE49-F238E27FC236}">
                <a16:creationId xmlns:a16="http://schemas.microsoft.com/office/drawing/2014/main" id="{F9688AFF-3336-E033-F674-1C3C004944BC}"/>
              </a:ext>
            </a:extLst>
          </p:cNvPr>
          <p:cNvPicPr>
            <a:picLocks noChangeAspect="1"/>
          </p:cNvPicPr>
          <p:nvPr/>
        </p:nvPicPr>
        <p:blipFill>
          <a:blip r:embed="rId3"/>
          <a:stretch>
            <a:fillRect/>
          </a:stretch>
        </p:blipFill>
        <p:spPr>
          <a:xfrm>
            <a:off x="0" y="0"/>
            <a:ext cx="2837910" cy="2058088"/>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a:t>Lua plugin for </a:t>
            </a:r>
            <a:r>
              <a:rPr lang="en-US" dirty="0" err="1"/>
              <a:t>slurm</a:t>
            </a:r>
            <a:endParaRPr lang="en-US" dirty="0"/>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a:xfrm>
            <a:off x="164592" y="182880"/>
            <a:ext cx="3200400" cy="274320"/>
          </a:xfrm>
        </p:spPr>
        <p:txBody>
          <a:bodyPr/>
          <a:lstStyle/>
          <a:p>
            <a:r>
              <a:rPr lang="en-US" dirty="0"/>
              <a:t>Lua the programming language</a:t>
            </a:r>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685338" y="2151531"/>
            <a:ext cx="2011680" cy="3165328"/>
          </a:xfrm>
        </p:spPr>
        <p:txBody>
          <a:bodyPr/>
          <a:lstStyle/>
          <a:p>
            <a:pPr lvl="0"/>
            <a:r>
              <a:rPr lang="en-IN" dirty="0">
                <a:latin typeface="Söhne"/>
              </a:rPr>
              <a:t>j</a:t>
            </a:r>
            <a:r>
              <a:rPr lang="en-IN" b="1" i="0" dirty="0">
                <a:effectLst/>
                <a:latin typeface="Söhne"/>
              </a:rPr>
              <a:t>ob Submit Plugin</a:t>
            </a:r>
            <a:endParaRPr lang="en-US" dirty="0"/>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78410" y="3888404"/>
            <a:ext cx="1972887" cy="1290917"/>
          </a:xfrm>
        </p:spPr>
        <p:txBody>
          <a:bodyPr/>
          <a:lstStyle/>
          <a:p>
            <a:pPr lvl="0"/>
            <a:r>
              <a:rPr lang="en-GB" sz="1200" b="0" i="0" dirty="0">
                <a:effectLst/>
                <a:latin typeface="Söhne"/>
              </a:rPr>
              <a:t>This can be useful for adding or removing job parameters, or for implementing custom job submission workflows.</a:t>
            </a:r>
            <a:endParaRPr lang="en-US" sz="1200" dirty="0"/>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a:xfrm>
            <a:off x="2900910" y="2151530"/>
            <a:ext cx="2011680" cy="3165328"/>
          </a:xfrm>
        </p:spPr>
        <p:txBody>
          <a:bodyPr/>
          <a:lstStyle/>
          <a:p>
            <a:r>
              <a:rPr lang="en-IN" b="1" i="0" dirty="0">
                <a:effectLst/>
                <a:latin typeface="Söhne"/>
              </a:rPr>
              <a:t>Job Accounting Plugin</a:t>
            </a:r>
            <a:endParaRPr lang="en-US"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46631" y="4025939"/>
            <a:ext cx="1920240" cy="1317813"/>
          </a:xfrm>
        </p:spPr>
        <p:txBody>
          <a:bodyPr/>
          <a:lstStyle/>
          <a:p>
            <a:pPr algn="l"/>
            <a:r>
              <a:rPr lang="en-GB" sz="1200" b="0" i="0" dirty="0">
                <a:effectLst/>
                <a:latin typeface="Söhne"/>
              </a:rPr>
              <a:t>This can be useful for generating custom reports or for exporting data to external systems.</a:t>
            </a:r>
          </a:p>
          <a:p>
            <a:br>
              <a:rPr lang="en-GB" sz="1100" dirty="0"/>
            </a:br>
            <a:endParaRPr lang="en-US" sz="1100" dirty="0"/>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a:xfrm>
            <a:off x="5116484" y="2151530"/>
            <a:ext cx="2011680" cy="3165327"/>
          </a:xfrm>
        </p:spPr>
        <p:txBody>
          <a:bodyPr/>
          <a:lstStyle/>
          <a:p>
            <a:r>
              <a:rPr lang="en-IN" b="1" i="0" dirty="0">
                <a:effectLst/>
                <a:latin typeface="Söhne"/>
              </a:rPr>
              <a:t>Node Health Check Plugin</a:t>
            </a:r>
            <a:endParaRPr lang="en-US" dirty="0"/>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162204" y="3953434"/>
            <a:ext cx="1920240" cy="1306569"/>
          </a:xfrm>
        </p:spPr>
        <p:txBody>
          <a:bodyPr/>
          <a:lstStyle/>
          <a:p>
            <a:pPr lvl="0"/>
            <a:r>
              <a:rPr lang="en-GB" sz="1200" b="0" i="0" dirty="0">
                <a:effectLst/>
                <a:latin typeface="Söhne"/>
              </a:rPr>
              <a:t>A node health check plugin written in Lua can be used to perform custom health checks on compute nodes before jobs are scheduled on them. </a:t>
            </a:r>
            <a:endParaRPr lang="en-US" sz="1200" dirty="0"/>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a:xfrm>
            <a:off x="7332057" y="2151530"/>
            <a:ext cx="2011680" cy="3165328"/>
          </a:xfrm>
        </p:spPr>
        <p:txBody>
          <a:bodyPr/>
          <a:lstStyle/>
          <a:p>
            <a:r>
              <a:rPr lang="en-IN" b="1" i="0" dirty="0">
                <a:effectLst/>
                <a:latin typeface="Söhne"/>
              </a:rPr>
              <a:t>Power Management Plugin</a:t>
            </a:r>
            <a:endParaRPr lang="en-US" dirty="0"/>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77777" y="4025939"/>
            <a:ext cx="1920240" cy="1234065"/>
          </a:xfrm>
        </p:spPr>
        <p:txBody>
          <a:bodyPr/>
          <a:lstStyle/>
          <a:p>
            <a:pPr lvl="0"/>
            <a:r>
              <a:rPr lang="en-GB" sz="1200" b="0" i="0" dirty="0">
                <a:effectLst/>
                <a:latin typeface="Söhne"/>
              </a:rPr>
              <a:t>This can be useful for reducing energy consumption and optimizing performance based on workload characteristics.</a:t>
            </a:r>
            <a:endParaRPr lang="en-US" sz="1200" dirty="0"/>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a:xfrm>
            <a:off x="9547629" y="2151530"/>
            <a:ext cx="2011680" cy="3165327"/>
          </a:xfrm>
        </p:spPr>
        <p:txBody>
          <a:bodyPr/>
          <a:lstStyle/>
          <a:p>
            <a:r>
              <a:rPr lang="en-US" sz="1600" dirty="0" err="1"/>
              <a:t>Slurm</a:t>
            </a:r>
            <a:r>
              <a:rPr lang="en-US" sz="1600" dirty="0"/>
              <a:t> configuration</a:t>
            </a:r>
          </a:p>
        </p:txBody>
      </p:sp>
      <p:sp>
        <p:nvSpPr>
          <p:cNvPr id="18" name="Text Placeholder 17">
            <a:extLst>
              <a:ext uri="{FF2B5EF4-FFF2-40B4-BE49-F238E27FC236}">
                <a16:creationId xmlns:a16="http://schemas.microsoft.com/office/drawing/2014/main" id="{28704B7C-7AAA-23C1-B39C-D056FBAAAEC8}"/>
              </a:ext>
            </a:extLst>
          </p:cNvPr>
          <p:cNvSpPr>
            <a:spLocks noGrp="1"/>
          </p:cNvSpPr>
          <p:nvPr>
            <p:ph type="body" sz="quarter" idx="22"/>
          </p:nvPr>
        </p:nvSpPr>
        <p:spPr/>
        <p:txBody>
          <a:bodyPr/>
          <a:lstStyle/>
          <a:p>
            <a:r>
              <a:rPr lang="en-GB" sz="1200" b="0" i="0" dirty="0">
                <a:effectLst/>
                <a:latin typeface="Söhne"/>
              </a:rPr>
              <a:t>These plugins are loaded dynamically at runtime, and can be enabled or disabled using the </a:t>
            </a:r>
            <a:r>
              <a:rPr lang="en-GB" sz="1200" b="0" i="0" dirty="0" err="1">
                <a:effectLst/>
                <a:latin typeface="Söhne"/>
              </a:rPr>
              <a:t>Slurm</a:t>
            </a:r>
            <a:r>
              <a:rPr lang="en-GB" sz="1200" b="0" i="0" dirty="0">
                <a:effectLst/>
                <a:latin typeface="Söhne"/>
              </a:rPr>
              <a:t> configuration file.</a:t>
            </a:r>
            <a:endParaRPr lang="en-IN" sz="1200" dirty="0"/>
          </a:p>
        </p:txBody>
      </p:sp>
    </p:spTree>
    <p:extLst>
      <p:ext uri="{BB962C8B-B14F-4D97-AF65-F5344CB8AC3E}">
        <p14:creationId xmlns:p14="http://schemas.microsoft.com/office/powerpoint/2010/main" val="160049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0" y="0"/>
            <a:ext cx="3200400" cy="274320"/>
          </a:xfrm>
        </p:spPr>
        <p:txBody>
          <a:bodyPr/>
          <a:lstStyle/>
          <a:p>
            <a:r>
              <a:rPr lang="en-US" dirty="0"/>
              <a:t>Lua the programming language</a:t>
            </a:r>
          </a:p>
        </p:txBody>
      </p:sp>
      <p:pic>
        <p:nvPicPr>
          <p:cNvPr id="2" name="Picture 1">
            <a:extLst>
              <a:ext uri="{FF2B5EF4-FFF2-40B4-BE49-F238E27FC236}">
                <a16:creationId xmlns:a16="http://schemas.microsoft.com/office/drawing/2014/main" id="{B3062DA0-7759-4524-5018-EA95DF86A476}"/>
              </a:ext>
            </a:extLst>
          </p:cNvPr>
          <p:cNvPicPr>
            <a:picLocks noChangeAspect="1"/>
          </p:cNvPicPr>
          <p:nvPr/>
        </p:nvPicPr>
        <p:blipFill>
          <a:blip r:embed="rId2"/>
          <a:stretch>
            <a:fillRect/>
          </a:stretch>
        </p:blipFill>
        <p:spPr>
          <a:xfrm>
            <a:off x="-1" y="749576"/>
            <a:ext cx="12192000" cy="6108424"/>
          </a:xfrm>
          <a:prstGeom prst="rect">
            <a:avLst/>
          </a:prstGeom>
        </p:spPr>
      </p:pic>
      <p:pic>
        <p:nvPicPr>
          <p:cNvPr id="3" name="Picture 2">
            <a:extLst>
              <a:ext uri="{FF2B5EF4-FFF2-40B4-BE49-F238E27FC236}">
                <a16:creationId xmlns:a16="http://schemas.microsoft.com/office/drawing/2014/main" id="{718676EE-FDE2-02EA-9564-826FF6357478}"/>
              </a:ext>
            </a:extLst>
          </p:cNvPr>
          <p:cNvPicPr>
            <a:picLocks noChangeAspect="1"/>
          </p:cNvPicPr>
          <p:nvPr/>
        </p:nvPicPr>
        <p:blipFill>
          <a:blip r:embed="rId3"/>
          <a:stretch>
            <a:fillRect/>
          </a:stretch>
        </p:blipFill>
        <p:spPr>
          <a:xfrm>
            <a:off x="4382875" y="0"/>
            <a:ext cx="3426249" cy="768163"/>
          </a:xfrm>
          <a:prstGeom prst="rect">
            <a:avLst/>
          </a:prstGeom>
        </p:spPr>
      </p:pic>
      <p:sp>
        <p:nvSpPr>
          <p:cNvPr id="5" name="Rectangle 4">
            <a:extLst>
              <a:ext uri="{FF2B5EF4-FFF2-40B4-BE49-F238E27FC236}">
                <a16:creationId xmlns:a16="http://schemas.microsoft.com/office/drawing/2014/main" id="{C52A6CD8-8159-8434-5F63-CD857FECB1C8}"/>
              </a:ext>
            </a:extLst>
          </p:cNvPr>
          <p:cNvSpPr/>
          <p:nvPr/>
        </p:nvSpPr>
        <p:spPr>
          <a:xfrm>
            <a:off x="26898" y="4549589"/>
            <a:ext cx="1810870" cy="273424"/>
          </a:xfrm>
          <a:prstGeom prst="rect">
            <a:avLst/>
          </a:prstGeom>
          <a:noFill/>
          <a:ln w="9525" cap="flat" cmpd="sng" algn="ctr">
            <a:solidFill>
              <a:schemeClr val="accent6"/>
            </a:solidFill>
            <a:prstDash val="solid"/>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Tree>
    <p:extLst>
      <p:ext uri="{BB962C8B-B14F-4D97-AF65-F5344CB8AC3E}">
        <p14:creationId xmlns:p14="http://schemas.microsoft.com/office/powerpoint/2010/main" val="184778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146663" y="182880"/>
            <a:ext cx="3200400" cy="274320"/>
          </a:xfrm>
        </p:spPr>
        <p:txBody>
          <a:bodyPr/>
          <a:lstStyle/>
          <a:p>
            <a:r>
              <a:rPr lang="en-US" dirty="0"/>
              <a:t>Lua the programming language</a:t>
            </a:r>
          </a:p>
        </p:txBody>
      </p:sp>
      <p:pic>
        <p:nvPicPr>
          <p:cNvPr id="7" name="Picture 6">
            <a:extLst>
              <a:ext uri="{FF2B5EF4-FFF2-40B4-BE49-F238E27FC236}">
                <a16:creationId xmlns:a16="http://schemas.microsoft.com/office/drawing/2014/main" id="{21B12661-319B-3D55-C832-FC5DDFB1C255}"/>
              </a:ext>
            </a:extLst>
          </p:cNvPr>
          <p:cNvPicPr>
            <a:picLocks noChangeAspect="1"/>
          </p:cNvPicPr>
          <p:nvPr/>
        </p:nvPicPr>
        <p:blipFill>
          <a:blip r:embed="rId2"/>
          <a:stretch>
            <a:fillRect/>
          </a:stretch>
        </p:blipFill>
        <p:spPr>
          <a:xfrm>
            <a:off x="735106" y="2982729"/>
            <a:ext cx="10650070" cy="321496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8" name="Picture 7">
            <a:extLst>
              <a:ext uri="{FF2B5EF4-FFF2-40B4-BE49-F238E27FC236}">
                <a16:creationId xmlns:a16="http://schemas.microsoft.com/office/drawing/2014/main" id="{B85D41DD-29EE-5275-B600-4B3EBA9E070D}"/>
              </a:ext>
            </a:extLst>
          </p:cNvPr>
          <p:cNvPicPr>
            <a:picLocks noChangeAspect="1"/>
          </p:cNvPicPr>
          <p:nvPr/>
        </p:nvPicPr>
        <p:blipFill>
          <a:blip r:embed="rId3"/>
          <a:stretch>
            <a:fillRect/>
          </a:stretch>
        </p:blipFill>
        <p:spPr>
          <a:xfrm>
            <a:off x="3943604" y="660306"/>
            <a:ext cx="3426249" cy="768163"/>
          </a:xfrm>
          <a:prstGeom prst="rect">
            <a:avLst/>
          </a:prstGeom>
        </p:spPr>
      </p:pic>
      <p:sp>
        <p:nvSpPr>
          <p:cNvPr id="9" name="TextBox 8">
            <a:extLst>
              <a:ext uri="{FF2B5EF4-FFF2-40B4-BE49-F238E27FC236}">
                <a16:creationId xmlns:a16="http://schemas.microsoft.com/office/drawing/2014/main" id="{41EA0331-4F19-8F43-9A3B-946FBD00FCC6}"/>
              </a:ext>
            </a:extLst>
          </p:cNvPr>
          <p:cNvSpPr txBox="1"/>
          <p:nvPr/>
        </p:nvSpPr>
        <p:spPr>
          <a:xfrm>
            <a:off x="730110" y="2295253"/>
            <a:ext cx="6347012" cy="369332"/>
          </a:xfrm>
          <a:prstGeom prst="rect">
            <a:avLst/>
          </a:prstGeom>
          <a:noFill/>
        </p:spPr>
        <p:txBody>
          <a:bodyPr wrap="square" rtlCol="0">
            <a:spAutoFit/>
          </a:bodyPr>
          <a:lstStyle/>
          <a:p>
            <a:r>
              <a:rPr lang="en-IN" dirty="0"/>
              <a:t>#  </a:t>
            </a:r>
            <a:r>
              <a:rPr lang="en-IN" dirty="0" err="1"/>
              <a:t>ll</a:t>
            </a:r>
            <a:r>
              <a:rPr lang="en-IN" dirty="0"/>
              <a:t> /etc/</a:t>
            </a:r>
            <a:r>
              <a:rPr lang="en-IN" dirty="0" err="1"/>
              <a:t>slurm.conf</a:t>
            </a:r>
            <a:endParaRPr lang="en-IN" dirty="0"/>
          </a:p>
        </p:txBody>
      </p:sp>
    </p:spTree>
    <p:extLst>
      <p:ext uri="{BB962C8B-B14F-4D97-AF65-F5344CB8AC3E}">
        <p14:creationId xmlns:p14="http://schemas.microsoft.com/office/powerpoint/2010/main" val="305222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4">
            <a:extLst>
              <a:ext uri="{FF2B5EF4-FFF2-40B4-BE49-F238E27FC236}">
                <a16:creationId xmlns:a16="http://schemas.microsoft.com/office/drawing/2014/main" id="{CE46E788-6FEB-F0B4-160F-809E3FC4CF69}"/>
              </a:ext>
            </a:extLst>
          </p:cNvPr>
          <p:cNvSpPr txBox="1">
            <a:spLocks/>
          </p:cNvSpPr>
          <p:nvPr/>
        </p:nvSpPr>
        <p:spPr>
          <a:xfrm>
            <a:off x="6338047" y="315468"/>
            <a:ext cx="2635623" cy="41148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latin typeface="Söhne"/>
              </a:rPr>
              <a:t>     </a:t>
            </a:r>
            <a:r>
              <a:rPr lang="en-IN" dirty="0">
                <a:effectLst>
                  <a:outerShdw blurRad="38100" dist="38100" dir="2700000" algn="tl">
                    <a:srgbClr val="000000">
                      <a:alpha val="43137"/>
                    </a:srgbClr>
                  </a:outerShdw>
                </a:effectLst>
                <a:latin typeface="Söhne"/>
              </a:rPr>
              <a:t>j</a:t>
            </a:r>
            <a:r>
              <a:rPr lang="en-IN" b="1" i="0" dirty="0">
                <a:effectLst>
                  <a:outerShdw blurRad="38100" dist="38100" dir="2700000" algn="tl">
                    <a:srgbClr val="000000">
                      <a:alpha val="43137"/>
                    </a:srgbClr>
                  </a:outerShdw>
                </a:effectLst>
                <a:latin typeface="Söhne"/>
              </a:rPr>
              <a:t>ob Submit Plugin</a:t>
            </a:r>
            <a:endParaRPr lang="en-US" dirty="0">
              <a:effectLst>
                <a:outerShdw blurRad="38100" dist="38100" dir="2700000" algn="tl">
                  <a:srgbClr val="000000">
                    <a:alpha val="43137"/>
                  </a:srgbClr>
                </a:outerShdw>
              </a:effectLst>
            </a:endParaRPr>
          </a:p>
        </p:txBody>
      </p:sp>
      <p:pic>
        <p:nvPicPr>
          <p:cNvPr id="34" name="Picture 33">
            <a:extLst>
              <a:ext uri="{FF2B5EF4-FFF2-40B4-BE49-F238E27FC236}">
                <a16:creationId xmlns:a16="http://schemas.microsoft.com/office/drawing/2014/main" id="{536B400D-965D-FE85-5CAD-DCFAFA2D04E2}"/>
              </a:ext>
            </a:extLst>
          </p:cNvPr>
          <p:cNvPicPr>
            <a:picLocks noChangeAspect="1"/>
          </p:cNvPicPr>
          <p:nvPr/>
        </p:nvPicPr>
        <p:blipFill>
          <a:blip r:embed="rId2"/>
          <a:stretch>
            <a:fillRect/>
          </a:stretch>
        </p:blipFill>
        <p:spPr>
          <a:xfrm>
            <a:off x="4374499" y="1846730"/>
            <a:ext cx="6929995" cy="191396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35" name="TextBox 34">
            <a:extLst>
              <a:ext uri="{FF2B5EF4-FFF2-40B4-BE49-F238E27FC236}">
                <a16:creationId xmlns:a16="http://schemas.microsoft.com/office/drawing/2014/main" id="{6D0E8540-62B9-BEAD-011B-55FA48937CCD}"/>
              </a:ext>
            </a:extLst>
          </p:cNvPr>
          <p:cNvSpPr txBox="1"/>
          <p:nvPr/>
        </p:nvSpPr>
        <p:spPr>
          <a:xfrm>
            <a:off x="4374499" y="4545106"/>
            <a:ext cx="7055501" cy="923330"/>
          </a:xfrm>
          <a:prstGeom prst="rect">
            <a:avLst/>
          </a:prstGeom>
          <a:noFill/>
        </p:spPr>
        <p:txBody>
          <a:bodyPr wrap="square" rtlCol="0">
            <a:spAutoFit/>
          </a:bodyPr>
          <a:lstStyle/>
          <a:p>
            <a:r>
              <a:rPr lang="en-GB" b="0" i="0" dirty="0">
                <a:solidFill>
                  <a:schemeClr val="accent6"/>
                </a:solidFill>
                <a:effectLst/>
                <a:latin typeface="Söhne"/>
              </a:rPr>
              <a:t>The </a:t>
            </a:r>
            <a:r>
              <a:rPr lang="en-GB" b="0" i="0" dirty="0" err="1">
                <a:solidFill>
                  <a:schemeClr val="accent6"/>
                </a:solidFill>
                <a:effectLst/>
                <a:latin typeface="Söhne"/>
              </a:rPr>
              <a:t>Slurm</a:t>
            </a:r>
            <a:r>
              <a:rPr lang="en-GB" b="0" i="0" dirty="0">
                <a:solidFill>
                  <a:schemeClr val="accent6"/>
                </a:solidFill>
                <a:effectLst/>
                <a:latin typeface="Söhne"/>
              </a:rPr>
              <a:t> documentation provides more information on the available Lua-C API functions and data structures that can be used in job submit plugins.</a:t>
            </a:r>
            <a:endParaRPr lang="en-IN" dirty="0">
              <a:solidFill>
                <a:schemeClr val="accent6"/>
              </a:solidFill>
            </a:endParaRPr>
          </a:p>
        </p:txBody>
      </p:sp>
    </p:spTree>
    <p:extLst>
      <p:ext uri="{BB962C8B-B14F-4D97-AF65-F5344CB8AC3E}">
        <p14:creationId xmlns:p14="http://schemas.microsoft.com/office/powerpoint/2010/main" val="25028879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{493E6B00-3A1F-4B29-9AAD-9240D7BF1C98}tf78438558_win32</Template>
  <TotalTime>1301</TotalTime>
  <Words>687</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Sabon Next LT</vt:lpstr>
      <vt:lpstr>Söhne</vt:lpstr>
      <vt:lpstr>Office Theme</vt:lpstr>
      <vt:lpstr>PowerPoint Presentation</vt:lpstr>
      <vt:lpstr>AGENDA</vt:lpstr>
      <vt:lpstr>Introduction</vt:lpstr>
      <vt:lpstr>LUA basics</vt:lpstr>
      <vt:lpstr>Lua in hpc (high-performance computing)</vt:lpstr>
      <vt:lpstr>Lua plugin for slurm</vt:lpstr>
      <vt:lpstr>PowerPoint Presentation</vt:lpstr>
      <vt:lpstr>PowerPoint Presentation</vt:lpstr>
      <vt:lpstr>PowerPoint Presentation</vt:lpstr>
      <vt:lpstr>PowerPoint Presentation</vt:lpstr>
      <vt:lpstr>PowerPoint Presentation</vt:lpstr>
      <vt:lpstr>PowerPoint Presentation</vt:lpstr>
      <vt:lpstr>vulnerabilities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mahendra pankaj</dc:creator>
  <cp:lastModifiedBy>mahendra pankaj</cp:lastModifiedBy>
  <cp:revision>23</cp:revision>
  <dcterms:created xsi:type="dcterms:W3CDTF">2023-04-19T06:44:42Z</dcterms:created>
  <dcterms:modified xsi:type="dcterms:W3CDTF">2023-04-21T11:09:21Z</dcterms:modified>
</cp:coreProperties>
</file>