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5" r:id="rId4"/>
    <p:sldId id="268" r:id="rId5"/>
    <p:sldId id="261" r:id="rId6"/>
    <p:sldId id="267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52F71-F29E-4797-9816-80F7108E0502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FC378-62B8-445B-8E96-849C5A957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66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F67A-7141-DFCA-B8DD-5FD9CD417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55480-90F3-742F-73CF-B8171AFC7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BB1E9-EDC6-548D-6661-B68BE4DE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6B68-8B91-4A2E-8C66-8ADF4489F57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BD709-F4BA-E8A3-2012-A19E6CF9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DF026-DCE2-E9D1-E6F7-B9E55856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349-C4C1-4A83-8A84-C33EA17D1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91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74D9-5F9C-5D2E-0E1C-96D26B7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73865-C710-D2E8-14B2-723D222AB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5B389-5BF9-33E2-E1C1-D86E3E57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6B68-8B91-4A2E-8C66-8ADF4489F57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5B50-6A94-13C9-2408-B8C4612D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7A9C-6D50-75B5-3459-F84919A6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349-C4C1-4A83-8A84-C33EA17D1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5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7E878-1305-5CAD-04E7-0956CE78C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CBF41-45AE-EDEB-2185-857785B5C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4AA64-C6CB-1EB6-387B-31CF41E7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6B68-8B91-4A2E-8C66-8ADF4489F57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3FB54-09C8-4763-26D2-7017CB70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6FD6-C9DF-9D2B-39FC-5FF2B5B6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349-C4C1-4A83-8A84-C33EA17D1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54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78D9-CC9D-4532-C3B5-399FAECD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3CDD3-DBC1-39A9-1A5D-80A2ABB6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EC6F-FEA1-85AE-36C1-69203C9D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6B68-8B91-4A2E-8C66-8ADF4489F57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B74D3-7CCA-895F-50F3-3CCCDF4E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18DAE-8925-801F-076F-C32DAEB9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349-C4C1-4A83-8A84-C33EA17D1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83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3A59-3EFA-CFBE-7400-8ABDBB92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1F734-6FFC-5FB4-D061-9AB15B547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6F817-830A-0BFC-0DD7-05FD459B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6B68-8B91-4A2E-8C66-8ADF4489F57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A677B-422A-565C-973E-34EBB517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B7D57-997A-2605-AC30-D5F00477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349-C4C1-4A83-8A84-C33EA17D1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66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3281-A0AA-4595-D49B-033585E6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9FED-5708-C7BC-98E1-8EA45C27F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D069D-D638-0219-B752-5792F875E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34F1F-CE12-0A88-AB2A-5516AF94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6B68-8B91-4A2E-8C66-8ADF4489F57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D7394-C546-84DD-9700-D6DF13A4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DF919-8D2E-4701-7C54-937B486B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349-C4C1-4A83-8A84-C33EA17D1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85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F199-A03F-E25C-F56D-A535E0CD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418C6-9C07-B052-F12D-77CEB28C9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8BF24-2EC8-9E5B-7DB6-C5B7CE8E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EFD2C-B499-1F24-F839-E17929460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4E381-2745-E8D7-AF9B-2898EE7E0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E1C8E-A529-7E0A-161B-E8283A1A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6B68-8B91-4A2E-8C66-8ADF4489F57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E37AA-3C03-7439-621D-CA5E28BA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B2E42-F64A-E294-B5A3-D0998A6E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349-C4C1-4A83-8A84-C33EA17D1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29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FD00-8EC6-7459-5AA9-AA6ED83F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93A94-DA5E-8B32-A625-868258F8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6B68-8B91-4A2E-8C66-8ADF4489F57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EBB8D-F31D-B4A4-A163-53A1E12B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B6BB1-1E6E-2A38-CF57-8F3C7015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349-C4C1-4A83-8A84-C33EA17D1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73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05C70-9B8C-D9DF-AA56-595EF1AD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6B68-8B91-4A2E-8C66-8ADF4489F57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0501F-2F87-841C-C087-DA2DAA4F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04B46-991B-1C8D-BE3D-24AEAB74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349-C4C1-4A83-8A84-C33EA17D1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71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AD13-C761-DCA7-18A6-AD7D9698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4892F-692C-0232-ECF9-525A6485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1828A-22D1-F8E3-912F-6AEC9ECFE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5FBB4-134D-E784-98D3-4C5B511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6B68-8B91-4A2E-8C66-8ADF4489F57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D0FE0-B22E-CAFB-AE47-D7FC8EF2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65A49-9D0E-FDCD-3168-9C7A363F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349-C4C1-4A83-8A84-C33EA17D1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5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5E9F-F0D4-A840-52D8-948D502A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31564-77C5-AB6C-5BC7-360B718AF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27DD5-15B6-D772-35A6-87E08284A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FC9B1-5EC0-A299-FFC5-40BC845E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6B68-8B91-4A2E-8C66-8ADF4489F57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BF247-9F81-5B22-1466-CFD8124E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881BF-F425-659F-1FFF-74D24225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2349-C4C1-4A83-8A84-C33EA17D1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7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1187A9-06C3-ED44-91EF-BD99181C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F3085-F52E-004A-C339-22624F7F1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50F38-226F-B75E-4ABC-8C8D1C89F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6B68-8B91-4A2E-8C66-8ADF4489F579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DC14D-E704-955B-83E9-9A50AF3A2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B1A7B-9BC7-17E6-2A50-B769177C3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A2349-C4C1-4A83-8A84-C33EA17D1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42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D986-C42D-61E3-EDE1-78A3E805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3624385"/>
            <a:ext cx="9144000" cy="108949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Red Hat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Enterprise Linux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6C980-251C-9883-8A17-90AAA83FA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5785" y="5354604"/>
            <a:ext cx="2940425" cy="909428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GB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Mahendra Pankaj</a:t>
            </a:r>
          </a:p>
          <a:p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Engineer</a:t>
            </a:r>
            <a:endParaRPr lang="en-I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3910F0-3A16-8E7A-DF81-33B903446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59" y="593968"/>
            <a:ext cx="6179875" cy="32203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00DC90-64E8-4F8C-DF76-B77381F74207}"/>
              </a:ext>
            </a:extLst>
          </p:cNvPr>
          <p:cNvSpPr/>
          <p:nvPr/>
        </p:nvSpPr>
        <p:spPr>
          <a:xfrm>
            <a:off x="328612" y="172628"/>
            <a:ext cx="11534775" cy="64484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9F208-BC4B-6687-3DD1-47B105A59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810" y="5681820"/>
            <a:ext cx="840542" cy="840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D6499D-7904-96B0-8D47-ADC8B467B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5" y="5684252"/>
            <a:ext cx="1290689" cy="83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2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00DC90-64E8-4F8C-DF76-B77381F74207}"/>
              </a:ext>
            </a:extLst>
          </p:cNvPr>
          <p:cNvSpPr/>
          <p:nvPr/>
        </p:nvSpPr>
        <p:spPr>
          <a:xfrm>
            <a:off x="328612" y="188259"/>
            <a:ext cx="11534775" cy="64484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A6500-8EF2-AAB4-61D4-5347DDC60AE8}"/>
              </a:ext>
            </a:extLst>
          </p:cNvPr>
          <p:cNvSpPr txBox="1"/>
          <p:nvPr/>
        </p:nvSpPr>
        <p:spPr>
          <a:xfrm>
            <a:off x="1391138" y="646916"/>
            <a:ext cx="3641970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+mj-lt"/>
              </a:rPr>
              <a:t>RHEL</a:t>
            </a:r>
            <a:r>
              <a:rPr lang="en-IN" sz="2800" b="1" dirty="0">
                <a:latin typeface="+mj-lt"/>
              </a:rPr>
              <a:t> LIFE CYCLE 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006F4D8-8599-5950-043C-E9EF87F35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38543"/>
              </p:ext>
            </p:extLst>
          </p:nvPr>
        </p:nvGraphicFramePr>
        <p:xfrm>
          <a:off x="1562913" y="1628795"/>
          <a:ext cx="9066172" cy="4582289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28300">
                  <a:extLst>
                    <a:ext uri="{9D8B030D-6E8A-4147-A177-3AD203B41FA5}">
                      <a16:colId xmlns:a16="http://schemas.microsoft.com/office/drawing/2014/main" val="2980471713"/>
                    </a:ext>
                  </a:extLst>
                </a:gridCol>
                <a:gridCol w="1629541">
                  <a:extLst>
                    <a:ext uri="{9D8B030D-6E8A-4147-A177-3AD203B41FA5}">
                      <a16:colId xmlns:a16="http://schemas.microsoft.com/office/drawing/2014/main" val="1557995181"/>
                    </a:ext>
                  </a:extLst>
                </a:gridCol>
                <a:gridCol w="2962802">
                  <a:extLst>
                    <a:ext uri="{9D8B030D-6E8A-4147-A177-3AD203B41FA5}">
                      <a16:colId xmlns:a16="http://schemas.microsoft.com/office/drawing/2014/main" val="1420005653"/>
                    </a:ext>
                  </a:extLst>
                </a:gridCol>
                <a:gridCol w="2745529">
                  <a:extLst>
                    <a:ext uri="{9D8B030D-6E8A-4147-A177-3AD203B41FA5}">
                      <a16:colId xmlns:a16="http://schemas.microsoft.com/office/drawing/2014/main" val="2688912937"/>
                    </a:ext>
                  </a:extLst>
                </a:gridCol>
              </a:tblGrid>
              <a:tr h="857025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  <a:latin typeface="+mj-lt"/>
                        </a:rPr>
                        <a:t>   RHEL VERSION</a:t>
                      </a:r>
                      <a:endParaRPr lang="en-IN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  <a:latin typeface="+mj-lt"/>
                        </a:rPr>
                        <a:t>LAST RELEASE</a:t>
                      </a:r>
                      <a:endParaRPr lang="en-IN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GB" b="0">
                          <a:solidFill>
                            <a:schemeClr val="bg1"/>
                          </a:solidFill>
                          <a:latin typeface="+mj-lt"/>
                        </a:rPr>
                        <a:t>RELEASE </a:t>
                      </a:r>
                      <a:r>
                        <a:rPr lang="en-GB" b="0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  <a:endParaRPr lang="en-IN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  <a:latin typeface="+mj-lt"/>
                        </a:rPr>
                        <a:t>END OF THE FULL SUPPORT (Extended)</a:t>
                      </a:r>
                      <a:endParaRPr lang="en-IN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82582"/>
                  </a:ext>
                </a:extLst>
              </a:tr>
              <a:tr h="46565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        2</a:t>
                      </a:r>
                      <a:endParaRPr lang="en-IN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 - 7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26 March 2002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31 May 2009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094322"/>
                  </a:ext>
                </a:extLst>
              </a:tr>
              <a:tr h="46565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        3</a:t>
                      </a:r>
                      <a:endParaRPr lang="en-IN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 - 9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23 October 2003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31 October 2010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73524"/>
                  </a:ext>
                </a:extLst>
              </a:tr>
              <a:tr h="46565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        4</a:t>
                      </a:r>
                      <a:endParaRPr lang="en-IN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 - 9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 February 2005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29 February 2012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13320"/>
                  </a:ext>
                </a:extLst>
              </a:tr>
              <a:tr h="46565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        5</a:t>
                      </a:r>
                      <a:endParaRPr lang="en-IN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 - 11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 March 2007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31 March 2017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72095"/>
                  </a:ext>
                </a:extLst>
              </a:tr>
              <a:tr h="46565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        6</a:t>
                      </a:r>
                      <a:endParaRPr lang="en-IN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 - 10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 November 2010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 November 2020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420862"/>
                  </a:ext>
                </a:extLst>
              </a:tr>
              <a:tr h="46565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        7</a:t>
                      </a:r>
                      <a:endParaRPr lang="en-IN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 - 9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 June 2014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 June 2024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41226"/>
                  </a:ext>
                </a:extLst>
              </a:tr>
              <a:tr h="46565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        8</a:t>
                      </a:r>
                      <a:endParaRPr lang="en-IN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 - 7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 May 2019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31 May 2031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71437"/>
                  </a:ext>
                </a:extLst>
              </a:tr>
              <a:tr h="46565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        9</a:t>
                      </a:r>
                      <a:endParaRPr lang="en-IN" b="1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 - 2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17 May 2022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31 May 2034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2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54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D986-C42D-61E3-EDE1-78A3E805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64258"/>
            <a:ext cx="9144000" cy="71964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Red Hat 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Enterprise Linux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0DC90-64E8-4F8C-DF76-B77381F74207}"/>
              </a:ext>
            </a:extLst>
          </p:cNvPr>
          <p:cNvSpPr/>
          <p:nvPr/>
        </p:nvSpPr>
        <p:spPr>
          <a:xfrm>
            <a:off x="328612" y="188259"/>
            <a:ext cx="11534775" cy="64484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07874-AF8A-812E-DFA4-F20DEB3A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1" y="1779127"/>
            <a:ext cx="10112616" cy="3299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2810B2-9953-B22B-6472-F2B102F571B9}"/>
              </a:ext>
            </a:extLst>
          </p:cNvPr>
          <p:cNvSpPr txBox="1"/>
          <p:nvPr/>
        </p:nvSpPr>
        <p:spPr>
          <a:xfrm>
            <a:off x="5033176" y="2226364"/>
            <a:ext cx="331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Centos Stream (minor release)</a:t>
            </a:r>
          </a:p>
        </p:txBody>
      </p:sp>
    </p:spTree>
    <p:extLst>
      <p:ext uri="{BB962C8B-B14F-4D97-AF65-F5344CB8AC3E}">
        <p14:creationId xmlns:p14="http://schemas.microsoft.com/office/powerpoint/2010/main" val="400460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D986-C42D-61E3-EDE1-78A3E805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939" y="567714"/>
            <a:ext cx="9560119" cy="71964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Red Hat 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Enterprise Linux 7 </a:t>
            </a:r>
            <a: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0DC90-64E8-4F8C-DF76-B77381F74207}"/>
              </a:ext>
            </a:extLst>
          </p:cNvPr>
          <p:cNvSpPr/>
          <p:nvPr/>
        </p:nvSpPr>
        <p:spPr>
          <a:xfrm>
            <a:off x="328612" y="188259"/>
            <a:ext cx="11534775" cy="64484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D85D9-5B43-2C7A-6988-93EFDC1B0FB6}"/>
              </a:ext>
            </a:extLst>
          </p:cNvPr>
          <p:cNvSpPr txBox="1"/>
          <p:nvPr/>
        </p:nvSpPr>
        <p:spPr>
          <a:xfrm>
            <a:off x="4116125" y="1997839"/>
            <a:ext cx="3262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Installation:-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Boot Loader:-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Package manager:-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File system:-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Kernel:-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Virtualization:-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Linux containers:-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System and Services:-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Compiler:-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Security:-</a:t>
            </a:r>
          </a:p>
        </p:txBody>
      </p:sp>
    </p:spTree>
    <p:extLst>
      <p:ext uri="{BB962C8B-B14F-4D97-AF65-F5344CB8AC3E}">
        <p14:creationId xmlns:p14="http://schemas.microsoft.com/office/powerpoint/2010/main" val="304560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00DC90-64E8-4F8C-DF76-B77381F74207}"/>
              </a:ext>
            </a:extLst>
          </p:cNvPr>
          <p:cNvSpPr/>
          <p:nvPr/>
        </p:nvSpPr>
        <p:spPr>
          <a:xfrm>
            <a:off x="328612" y="188259"/>
            <a:ext cx="11534775" cy="64484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C4DDD-E5AE-C612-A4EC-44F5F6BF82B8}"/>
              </a:ext>
            </a:extLst>
          </p:cNvPr>
          <p:cNvSpPr txBox="1"/>
          <p:nvPr/>
        </p:nvSpPr>
        <p:spPr>
          <a:xfrm>
            <a:off x="4017075" y="382713"/>
            <a:ext cx="509082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53472-5707-6D86-8877-6C34C1F64403}"/>
              </a:ext>
            </a:extLst>
          </p:cNvPr>
          <p:cNvSpPr txBox="1"/>
          <p:nvPr/>
        </p:nvSpPr>
        <p:spPr>
          <a:xfrm>
            <a:off x="5517534" y="382713"/>
            <a:ext cx="622569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47FF3-42BF-831F-017A-86CC028C3A48}"/>
              </a:ext>
            </a:extLst>
          </p:cNvPr>
          <p:cNvSpPr txBox="1"/>
          <p:nvPr/>
        </p:nvSpPr>
        <p:spPr>
          <a:xfrm>
            <a:off x="7132582" y="382713"/>
            <a:ext cx="732661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IN" sz="6000" b="1" dirty="0">
                <a:latin typeface="+mj-lt"/>
              </a:rPr>
              <a:t>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CD2B4D-4FCA-1BFD-2A0E-98970B275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697167"/>
              </p:ext>
            </p:extLst>
          </p:nvPr>
        </p:nvGraphicFramePr>
        <p:xfrm>
          <a:off x="1121133" y="1381098"/>
          <a:ext cx="9859617" cy="473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922">
                  <a:extLst>
                    <a:ext uri="{9D8B030D-6E8A-4147-A177-3AD203B41FA5}">
                      <a16:colId xmlns:a16="http://schemas.microsoft.com/office/drawing/2014/main" val="3979689345"/>
                    </a:ext>
                  </a:extLst>
                </a:gridCol>
                <a:gridCol w="1767060">
                  <a:extLst>
                    <a:ext uri="{9D8B030D-6E8A-4147-A177-3AD203B41FA5}">
                      <a16:colId xmlns:a16="http://schemas.microsoft.com/office/drawing/2014/main" val="4060390821"/>
                    </a:ext>
                  </a:extLst>
                </a:gridCol>
                <a:gridCol w="2488740">
                  <a:extLst>
                    <a:ext uri="{9D8B030D-6E8A-4147-A177-3AD203B41FA5}">
                      <a16:colId xmlns:a16="http://schemas.microsoft.com/office/drawing/2014/main" val="3199105788"/>
                    </a:ext>
                  </a:extLst>
                </a:gridCol>
                <a:gridCol w="3000895">
                  <a:extLst>
                    <a:ext uri="{9D8B030D-6E8A-4147-A177-3AD203B41FA5}">
                      <a16:colId xmlns:a16="http://schemas.microsoft.com/office/drawing/2014/main" val="1083213159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          Features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      RHEL 7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          RHEL 8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                 RHEL 9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407892"/>
                  </a:ext>
                </a:extLst>
              </a:tr>
              <a:tr h="299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Date of Release</a:t>
                      </a:r>
                      <a:endParaRPr lang="en-IN" sz="1200" b="1" dirty="0">
                        <a:solidFill>
                          <a:srgbClr val="00206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09 June 2014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07 May 2019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17 May 2022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extLst>
                  <a:ext uri="{0D108BD9-81ED-4DB2-BD59-A6C34878D82A}">
                    <a16:rowId xmlns:a16="http://schemas.microsoft.com/office/drawing/2014/main" val="529136871"/>
                  </a:ext>
                </a:extLst>
              </a:tr>
              <a:tr h="299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Default File System</a:t>
                      </a:r>
                      <a:endParaRPr lang="en-IN" sz="1200" b="1" dirty="0">
                        <a:solidFill>
                          <a:srgbClr val="00206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XFS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XFS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XFS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extLst>
                  <a:ext uri="{0D108BD9-81ED-4DB2-BD59-A6C34878D82A}">
                    <a16:rowId xmlns:a16="http://schemas.microsoft.com/office/drawing/2014/main" val="2933460053"/>
                  </a:ext>
                </a:extLst>
              </a:tr>
              <a:tr h="299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Kernel Version</a:t>
                      </a:r>
                      <a:endParaRPr lang="en-IN" sz="1200" b="1" dirty="0">
                        <a:solidFill>
                          <a:srgbClr val="00206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3.10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4.18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5.14</a:t>
                      </a:r>
                      <a:endParaRPr lang="en-IN" sz="12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extLst>
                  <a:ext uri="{0D108BD9-81ED-4DB2-BD59-A6C34878D82A}">
                    <a16:rowId xmlns:a16="http://schemas.microsoft.com/office/drawing/2014/main" val="3918934727"/>
                  </a:ext>
                </a:extLst>
              </a:tr>
              <a:tr h="299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Kernel Code Name</a:t>
                      </a:r>
                      <a:endParaRPr lang="en-IN" sz="1200" b="1" dirty="0">
                        <a:solidFill>
                          <a:srgbClr val="00206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Maipo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Ootpa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Plow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extLst>
                  <a:ext uri="{0D108BD9-81ED-4DB2-BD59-A6C34878D82A}">
                    <a16:rowId xmlns:a16="http://schemas.microsoft.com/office/drawing/2014/main" val="3308903094"/>
                  </a:ext>
                </a:extLst>
              </a:tr>
              <a:tr h="299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Package Management</a:t>
                      </a:r>
                      <a:endParaRPr lang="en-IN" sz="1200" b="1" dirty="0">
                        <a:solidFill>
                          <a:srgbClr val="00206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YUM 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DNF, YUM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DNF, YUM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extLst>
                  <a:ext uri="{0D108BD9-81ED-4DB2-BD59-A6C34878D82A}">
                    <a16:rowId xmlns:a16="http://schemas.microsoft.com/office/drawing/2014/main" val="570143727"/>
                  </a:ext>
                </a:extLst>
              </a:tr>
              <a:tr h="6646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Network Time Synchronization</a:t>
                      </a:r>
                      <a:endParaRPr lang="en-IN" sz="1200" b="1" dirty="0">
                        <a:solidFill>
                          <a:srgbClr val="00206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Using either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ntp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or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chronyd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Using only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Chronyd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..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Uses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chronyd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daemon provided by the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chrony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package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extLst>
                  <a:ext uri="{0D108BD9-81ED-4DB2-BD59-A6C34878D82A}">
                    <a16:rowId xmlns:a16="http://schemas.microsoft.com/office/drawing/2014/main" val="4205361913"/>
                  </a:ext>
                </a:extLst>
              </a:tr>
              <a:tr h="13150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Supported Hardware Architecture</a:t>
                      </a: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- 64-bit AMD</a:t>
                      </a:r>
                      <a:b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- 64-bit Intel</a:t>
                      </a:r>
                      <a:b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- IBM POWER7</a:t>
                      </a:r>
                      <a:b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- IBM System z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AMD and Intel 64-bit architectures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The 64-bit ARM architecture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IBM Power Systems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IBM Z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AMD and Intel 64-bit architectures (x86)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The 64-bit ARM architecture 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IBM Power Systems, </a:t>
                      </a:r>
                      <a:b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- 64-bit IBM Z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extLst>
                  <a:ext uri="{0D108BD9-81ED-4DB2-BD59-A6C34878D82A}">
                    <a16:rowId xmlns:a16="http://schemas.microsoft.com/office/drawing/2014/main" val="4236767649"/>
                  </a:ext>
                </a:extLst>
              </a:tr>
              <a:tr h="927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Repositories</a:t>
                      </a: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Red Hat Enterprise Linux 7 Server (RPMs)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Char char="-"/>
                      </a:pPr>
                      <a:r>
                        <a:rPr lang="en-IN" sz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BaseOS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</a:t>
                      </a:r>
                      <a:r>
                        <a:rPr lang="en-IN" sz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AppStream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Char char="-"/>
                      </a:pPr>
                      <a:r>
                        <a:rPr lang="en-IN" sz="1200" b="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BaseOS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Char char="-"/>
                      </a:pPr>
                      <a:r>
                        <a:rPr lang="en-IN" sz="1200" b="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AppStream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026" marR="26026" marT="13013" marB="13013"/>
                </a:tc>
                <a:extLst>
                  <a:ext uri="{0D108BD9-81ED-4DB2-BD59-A6C34878D82A}">
                    <a16:rowId xmlns:a16="http://schemas.microsoft.com/office/drawing/2014/main" val="53610914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55600D0-FAFD-32B7-9082-30739E22FE1F}"/>
              </a:ext>
            </a:extLst>
          </p:cNvPr>
          <p:cNvSpPr txBox="1"/>
          <p:nvPr/>
        </p:nvSpPr>
        <p:spPr>
          <a:xfrm>
            <a:off x="4636845" y="628935"/>
            <a:ext cx="509082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GB" sz="2800" b="1" i="1" dirty="0">
                <a:latin typeface="+mj-lt"/>
              </a:rPr>
              <a:t>vs</a:t>
            </a:r>
            <a:endParaRPr lang="en-IN" sz="2800" b="1" i="1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10D8B8-1D97-5FF5-BAB6-8371F852E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189" y="515609"/>
            <a:ext cx="731583" cy="74987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70780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00DC90-64E8-4F8C-DF76-B77381F74207}"/>
              </a:ext>
            </a:extLst>
          </p:cNvPr>
          <p:cNvSpPr/>
          <p:nvPr/>
        </p:nvSpPr>
        <p:spPr>
          <a:xfrm>
            <a:off x="328612" y="188259"/>
            <a:ext cx="11534775" cy="64484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B44EA1-6E53-0459-EFB4-6D8DBBFC1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52611"/>
              </p:ext>
            </p:extLst>
          </p:nvPr>
        </p:nvGraphicFramePr>
        <p:xfrm>
          <a:off x="1137038" y="609076"/>
          <a:ext cx="9676737" cy="540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642">
                  <a:extLst>
                    <a:ext uri="{9D8B030D-6E8A-4147-A177-3AD203B41FA5}">
                      <a16:colId xmlns:a16="http://schemas.microsoft.com/office/drawing/2014/main" val="275932124"/>
                    </a:ext>
                  </a:extLst>
                </a:gridCol>
                <a:gridCol w="1734284">
                  <a:extLst>
                    <a:ext uri="{9D8B030D-6E8A-4147-A177-3AD203B41FA5}">
                      <a16:colId xmlns:a16="http://schemas.microsoft.com/office/drawing/2014/main" val="2921725982"/>
                    </a:ext>
                  </a:extLst>
                </a:gridCol>
                <a:gridCol w="2442578">
                  <a:extLst>
                    <a:ext uri="{9D8B030D-6E8A-4147-A177-3AD203B41FA5}">
                      <a16:colId xmlns:a16="http://schemas.microsoft.com/office/drawing/2014/main" val="187803694"/>
                    </a:ext>
                  </a:extLst>
                </a:gridCol>
                <a:gridCol w="2945233">
                  <a:extLst>
                    <a:ext uri="{9D8B030D-6E8A-4147-A177-3AD203B41FA5}">
                      <a16:colId xmlns:a16="http://schemas.microsoft.com/office/drawing/2014/main" val="537689798"/>
                    </a:ext>
                  </a:extLst>
                </a:gridCol>
              </a:tblGrid>
              <a:tr h="4166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Features</a:t>
                      </a:r>
                      <a:endParaRPr lang="en-IN" sz="18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RHEL 7</a:t>
                      </a:r>
                      <a:endParaRPr lang="en-IN" sz="18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RHEL 8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RHEL 9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003500"/>
                  </a:ext>
                </a:extLst>
              </a:tr>
              <a:tr h="11792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Dynamic Programming Languages Versions.</a:t>
                      </a:r>
                      <a:endParaRPr lang="en-IN" sz="1200" b="1" dirty="0">
                        <a:solidFill>
                          <a:srgbClr val="00206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</a:rPr>
                        <a:t>   - Python 2 (2.7.X)</a:t>
                      </a:r>
                      <a:br>
                        <a:rPr lang="en-IN" sz="1200" dirty="0">
                          <a:effectLst/>
                          <a:latin typeface="+mj-lt"/>
                        </a:rPr>
                      </a:br>
                      <a:r>
                        <a:rPr lang="en-IN" sz="1200" dirty="0">
                          <a:effectLst/>
                          <a:latin typeface="+mj-lt"/>
                        </a:rPr>
                        <a:t>   - PHP 5.4</a:t>
                      </a:r>
                      <a:br>
                        <a:rPr lang="en-IN" sz="1200" dirty="0">
                          <a:effectLst/>
                          <a:latin typeface="+mj-lt"/>
                        </a:rPr>
                      </a:br>
                      <a:r>
                        <a:rPr lang="en-IN" sz="1200" dirty="0">
                          <a:effectLst/>
                          <a:latin typeface="+mj-lt"/>
                        </a:rPr>
                        <a:t>   - Ruby 2.0.0</a:t>
                      </a:r>
                      <a:endParaRPr lang="en-IN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</a:rPr>
                        <a:t>   - Python 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</a:rPr>
                        <a:t>   - Perl 5.26</a:t>
                      </a:r>
                      <a:br>
                        <a:rPr lang="en-IN" sz="1200" dirty="0">
                          <a:effectLst/>
                          <a:latin typeface="+mj-lt"/>
                        </a:rPr>
                      </a:br>
                      <a:r>
                        <a:rPr lang="en-IN" sz="1200" dirty="0">
                          <a:effectLst/>
                          <a:latin typeface="+mj-lt"/>
                        </a:rPr>
                        <a:t>   - PHP 7.2</a:t>
                      </a:r>
                      <a:br>
                        <a:rPr lang="en-IN" sz="1200" dirty="0">
                          <a:effectLst/>
                          <a:latin typeface="+mj-lt"/>
                        </a:rPr>
                      </a:br>
                      <a:r>
                        <a:rPr lang="en-IN" sz="1200" dirty="0">
                          <a:effectLst/>
                          <a:latin typeface="+mj-lt"/>
                        </a:rPr>
                        <a:t>   - Ruby 2.5</a:t>
                      </a:r>
                      <a:br>
                        <a:rPr lang="en-IN" sz="1200" dirty="0">
                          <a:effectLst/>
                          <a:latin typeface="+mj-lt"/>
                        </a:rPr>
                      </a:br>
                      <a:r>
                        <a:rPr lang="en-IN" sz="1200" dirty="0">
                          <a:effectLst/>
                          <a:latin typeface="+mj-lt"/>
                        </a:rPr>
                        <a:t>   - Node.js 16</a:t>
                      </a:r>
                      <a:endParaRPr lang="en-IN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</a:rPr>
                        <a:t>   - Python 3.9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</a:rPr>
                        <a:t>   - Perl 5.32</a:t>
                      </a:r>
                      <a:br>
                        <a:rPr lang="en-IN" sz="1200" dirty="0">
                          <a:effectLst/>
                          <a:latin typeface="+mj-lt"/>
                        </a:rPr>
                      </a:br>
                      <a:r>
                        <a:rPr lang="en-IN" sz="1200" dirty="0">
                          <a:effectLst/>
                          <a:latin typeface="+mj-lt"/>
                        </a:rPr>
                        <a:t>   - PHP 8.0</a:t>
                      </a:r>
                      <a:br>
                        <a:rPr lang="en-IN" sz="1200" dirty="0">
                          <a:effectLst/>
                          <a:latin typeface="+mj-lt"/>
                        </a:rPr>
                      </a:br>
                      <a:r>
                        <a:rPr lang="en-IN" sz="1200" dirty="0">
                          <a:effectLst/>
                          <a:latin typeface="+mj-lt"/>
                        </a:rPr>
                        <a:t>   - Ruby 3.0</a:t>
                      </a:r>
                      <a:br>
                        <a:rPr lang="en-IN" sz="1200" dirty="0">
                          <a:effectLst/>
                          <a:latin typeface="+mj-lt"/>
                        </a:rPr>
                      </a:br>
                      <a:r>
                        <a:rPr lang="en-IN" sz="1200" dirty="0">
                          <a:effectLst/>
                          <a:latin typeface="+mj-lt"/>
                        </a:rPr>
                        <a:t>   - Node.js 10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</a:rPr>
                        <a:t> </a:t>
                      </a:r>
                      <a:endParaRPr lang="en-IN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extLst>
                  <a:ext uri="{0D108BD9-81ED-4DB2-BD59-A6C34878D82A}">
                    <a16:rowId xmlns:a16="http://schemas.microsoft.com/office/drawing/2014/main" val="546934658"/>
                  </a:ext>
                </a:extLst>
              </a:tr>
              <a:tr h="11351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Desktop GUI and Graphics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IN" sz="1200" b="1" dirty="0">
                        <a:solidFill>
                          <a:srgbClr val="00206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X.org server is the default display server in RHEL 7.</a:t>
                      </a:r>
                      <a:endParaRPr lang="en-IN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The default display server is ‘Wayland’ but X.org is also in use.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Wayland 1.15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</a:rPr>
                        <a:t> </a:t>
                      </a:r>
                      <a:endParaRPr lang="en-IN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"Wayland" is still the default display server The X.org has been deprecated.</a:t>
                      </a:r>
                      <a:br>
                        <a:rPr lang="en-US" sz="1200" dirty="0">
                          <a:effectLst/>
                          <a:latin typeface="+mj-lt"/>
                        </a:rPr>
                      </a:br>
                      <a:br>
                        <a:rPr lang="en-US" sz="1200" dirty="0">
                          <a:effectLst/>
                          <a:latin typeface="+mj-lt"/>
                        </a:rPr>
                      </a:br>
                      <a:r>
                        <a:rPr lang="en-US" sz="1200" dirty="0">
                          <a:effectLst/>
                          <a:latin typeface="+mj-lt"/>
                        </a:rPr>
                        <a:t>Wayland 1.191</a:t>
                      </a:r>
                      <a:endParaRPr lang="en-IN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extLst>
                  <a:ext uri="{0D108BD9-81ED-4DB2-BD59-A6C34878D82A}">
                    <a16:rowId xmlns:a16="http://schemas.microsoft.com/office/drawing/2014/main" val="1766469468"/>
                  </a:ext>
                </a:extLst>
              </a:tr>
              <a:tr h="2783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Max. RAM Supported</a:t>
                      </a:r>
                      <a:endParaRPr lang="en-IN" sz="1200" b="1">
                        <a:solidFill>
                          <a:srgbClr val="00206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+mj-lt"/>
                        </a:rPr>
                        <a:t>12 TB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+mj-lt"/>
                        </a:rPr>
                        <a:t>24 TB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+mj-lt"/>
                        </a:rPr>
                        <a:t>48 TB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extLst>
                  <a:ext uri="{0D108BD9-81ED-4DB2-BD59-A6C34878D82A}">
                    <a16:rowId xmlns:a16="http://schemas.microsoft.com/office/drawing/2014/main" val="848357014"/>
                  </a:ext>
                </a:extLst>
              </a:tr>
              <a:tr h="480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Compiler</a:t>
                      </a:r>
                      <a:endParaRPr lang="en-IN" sz="1200" b="1" dirty="0">
                        <a:solidFill>
                          <a:srgbClr val="00206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</a:rPr>
                        <a:t>GCC 4.8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</a:rPr>
                        <a:t> </a:t>
                      </a:r>
                      <a:endParaRPr lang="en-IN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</a:rPr>
                        <a:t>GCC 8.2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</a:rPr>
                        <a:t> </a:t>
                      </a:r>
                      <a:endParaRPr lang="en-IN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+mj-lt"/>
                        </a:rPr>
                        <a:t>GCC 11.2</a:t>
                      </a:r>
                      <a:endParaRPr lang="en-IN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extLst>
                  <a:ext uri="{0D108BD9-81ED-4DB2-BD59-A6C34878D82A}">
                    <a16:rowId xmlns:a16="http://schemas.microsoft.com/office/drawing/2014/main" val="2509483951"/>
                  </a:ext>
                </a:extLst>
              </a:tr>
              <a:tr h="15965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  <a:latin typeface="+mj-lt"/>
                        </a:rPr>
                        <a:t>Default Databases</a:t>
                      </a: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MariaDB is the default implementation of MySQL in Red Hat Enterprise Linux 7</a:t>
                      </a:r>
                      <a:endParaRPr lang="en-IN" sz="120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 </a:t>
                      </a:r>
                      <a:endParaRPr lang="en-IN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The following database servers are available in RHEL8*:</a:t>
                      </a:r>
                      <a:br>
                        <a:rPr lang="en-US" sz="1200" dirty="0">
                          <a:effectLst/>
                          <a:latin typeface="+mj-lt"/>
                        </a:rPr>
                      </a:br>
                      <a:br>
                        <a:rPr lang="en-US" sz="1200" dirty="0">
                          <a:effectLst/>
                          <a:latin typeface="+mj-lt"/>
                        </a:rPr>
                      </a:br>
                      <a:r>
                        <a:rPr lang="en-US" sz="1200" dirty="0">
                          <a:effectLst/>
                          <a:latin typeface="+mj-lt"/>
                        </a:rPr>
                        <a:t>- MySQL 8.0</a:t>
                      </a:r>
                      <a:br>
                        <a:rPr lang="en-US" sz="1200" dirty="0">
                          <a:effectLst/>
                          <a:latin typeface="+mj-lt"/>
                        </a:rPr>
                      </a:br>
                      <a:r>
                        <a:rPr lang="en-US" sz="1200" dirty="0">
                          <a:effectLst/>
                          <a:latin typeface="+mj-lt"/>
                        </a:rPr>
                        <a:t>- MariaDB 10.3</a:t>
                      </a:r>
                      <a:br>
                        <a:rPr lang="en-US" sz="1200" dirty="0">
                          <a:effectLst/>
                          <a:latin typeface="+mj-lt"/>
                        </a:rPr>
                      </a:br>
                      <a:r>
                        <a:rPr lang="en-US" sz="1200" dirty="0">
                          <a:effectLst/>
                          <a:latin typeface="+mj-lt"/>
                        </a:rPr>
                        <a:t>- PostgreSQL 10 and PostgreSQL 9.6</a:t>
                      </a:r>
                      <a:endParaRPr lang="en-IN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The following database servers are available in RHEL9*:</a:t>
                      </a:r>
                      <a:br>
                        <a:rPr lang="en-US" sz="1200" dirty="0">
                          <a:effectLst/>
                          <a:latin typeface="+mj-lt"/>
                        </a:rPr>
                      </a:br>
                      <a:br>
                        <a:rPr lang="en-US" sz="1200" dirty="0">
                          <a:effectLst/>
                          <a:latin typeface="+mj-lt"/>
                        </a:rPr>
                      </a:br>
                      <a:r>
                        <a:rPr lang="en-US" sz="1200" dirty="0">
                          <a:effectLst/>
                          <a:latin typeface="+mj-lt"/>
                        </a:rPr>
                        <a:t>- MySQL 8.0</a:t>
                      </a:r>
                      <a:br>
                        <a:rPr lang="en-US" sz="1200" dirty="0">
                          <a:effectLst/>
                          <a:latin typeface="+mj-lt"/>
                        </a:rPr>
                      </a:br>
                      <a:r>
                        <a:rPr lang="en-US" sz="1200" dirty="0">
                          <a:effectLst/>
                          <a:latin typeface="+mj-lt"/>
                        </a:rPr>
                        <a:t>- MariaDB 10.5</a:t>
                      </a:r>
                      <a:br>
                        <a:rPr lang="en-US" sz="1200" dirty="0">
                          <a:effectLst/>
                          <a:latin typeface="+mj-lt"/>
                        </a:rPr>
                      </a:br>
                      <a:r>
                        <a:rPr lang="en-US" sz="1200" dirty="0">
                          <a:effectLst/>
                          <a:latin typeface="+mj-lt"/>
                        </a:rPr>
                        <a:t>- PostgreSQL 13</a:t>
                      </a:r>
                      <a:br>
                        <a:rPr lang="en-US" sz="1200" dirty="0">
                          <a:effectLst/>
                          <a:latin typeface="+mj-lt"/>
                        </a:rPr>
                      </a:br>
                      <a:r>
                        <a:rPr lang="en-US" sz="1200" dirty="0">
                          <a:effectLst/>
                          <a:latin typeface="+mj-lt"/>
                        </a:rPr>
                        <a:t>- Redis 6.2</a:t>
                      </a:r>
                      <a:endParaRPr lang="en-IN" sz="1200" dirty="0"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 </a:t>
                      </a:r>
                      <a:endParaRPr lang="en-IN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26" marR="26026" marT="13013" marB="13013"/>
                </a:tc>
                <a:extLst>
                  <a:ext uri="{0D108BD9-81ED-4DB2-BD59-A6C34878D82A}">
                    <a16:rowId xmlns:a16="http://schemas.microsoft.com/office/drawing/2014/main" val="320886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5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00DC90-64E8-4F8C-DF76-B77381F74207}"/>
              </a:ext>
            </a:extLst>
          </p:cNvPr>
          <p:cNvSpPr/>
          <p:nvPr/>
        </p:nvSpPr>
        <p:spPr>
          <a:xfrm>
            <a:off x="328612" y="188259"/>
            <a:ext cx="11534775" cy="64484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C0B43-4CB5-76B7-7BC4-48DAACBF85C6}"/>
              </a:ext>
            </a:extLst>
          </p:cNvPr>
          <p:cNvSpPr txBox="1"/>
          <p:nvPr/>
        </p:nvSpPr>
        <p:spPr>
          <a:xfrm>
            <a:off x="1902134" y="543522"/>
            <a:ext cx="1393371" cy="70788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+mj-lt"/>
              </a:rPr>
              <a:t>NTP</a:t>
            </a:r>
            <a:r>
              <a:rPr lang="en-GB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14044-6E6F-4554-85CC-BB3FB6A175E9}"/>
              </a:ext>
            </a:extLst>
          </p:cNvPr>
          <p:cNvSpPr txBox="1"/>
          <p:nvPr/>
        </p:nvSpPr>
        <p:spPr>
          <a:xfrm>
            <a:off x="707553" y="1985664"/>
            <a:ext cx="4818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dirty="0">
                <a:solidFill>
                  <a:srgbClr val="323232"/>
                </a:solidFill>
                <a:effectLst/>
                <a:latin typeface="+mj-lt"/>
              </a:rPr>
              <a:t>What is NTP?</a:t>
            </a:r>
          </a:p>
          <a:p>
            <a:pPr algn="l"/>
            <a:endParaRPr lang="en-GB" b="1" dirty="0">
              <a:solidFill>
                <a:srgbClr val="323232"/>
              </a:solidFill>
              <a:latin typeface="+mj-lt"/>
            </a:endParaRPr>
          </a:p>
          <a:p>
            <a:r>
              <a:rPr lang="en-IN" b="1" i="0" dirty="0">
                <a:solidFill>
                  <a:srgbClr val="323232"/>
                </a:solidFill>
                <a:effectLst/>
                <a:latin typeface="+mj-lt"/>
              </a:rPr>
              <a:t>How does NTP work?</a:t>
            </a:r>
          </a:p>
          <a:p>
            <a:endParaRPr lang="en-IN" b="1" dirty="0">
              <a:solidFill>
                <a:srgbClr val="323232"/>
              </a:solidFill>
              <a:latin typeface="+mj-lt"/>
            </a:endParaRPr>
          </a:p>
          <a:p>
            <a:r>
              <a:rPr lang="en-GB" b="1" i="0" dirty="0">
                <a:solidFill>
                  <a:srgbClr val="323232"/>
                </a:solidFill>
                <a:effectLst/>
                <a:latin typeface="+mj-lt"/>
              </a:rPr>
              <a:t>How is time information obtained?</a:t>
            </a:r>
            <a:endParaRPr lang="en-IN" b="1" i="0" dirty="0">
              <a:solidFill>
                <a:srgbClr val="323232"/>
              </a:solidFill>
              <a:effectLst/>
              <a:latin typeface="+mj-lt"/>
            </a:endParaRPr>
          </a:p>
          <a:p>
            <a:r>
              <a:rPr lang="en-IN" b="1" i="0" dirty="0">
                <a:solidFill>
                  <a:srgbClr val="323232"/>
                </a:solidFill>
                <a:effectLst/>
                <a:latin typeface="+mj-lt"/>
              </a:rPr>
              <a:t>	-</a:t>
            </a:r>
            <a:r>
              <a:rPr lang="en-IN" b="1" dirty="0">
                <a:solidFill>
                  <a:srgbClr val="323232"/>
                </a:solidFill>
                <a:latin typeface="+mj-lt"/>
              </a:rPr>
              <a:t>P</a:t>
            </a:r>
            <a:r>
              <a:rPr lang="en-IN" b="1" i="0" dirty="0">
                <a:solidFill>
                  <a:srgbClr val="323232"/>
                </a:solidFill>
                <a:effectLst/>
                <a:latin typeface="+mj-lt"/>
              </a:rPr>
              <a:t>oll based NTP associations</a:t>
            </a:r>
          </a:p>
          <a:p>
            <a:r>
              <a:rPr lang="en-IN" b="1" dirty="0">
                <a:solidFill>
                  <a:srgbClr val="323232"/>
                </a:solidFill>
                <a:latin typeface="+mj-lt"/>
              </a:rPr>
              <a:t>	-Broadcast based NTP associations</a:t>
            </a:r>
            <a:r>
              <a:rPr lang="en-IN" b="1" i="0" dirty="0">
                <a:solidFill>
                  <a:srgbClr val="323232"/>
                </a:solidFill>
                <a:effectLst/>
                <a:latin typeface="+mj-lt"/>
              </a:rPr>
              <a:t> </a:t>
            </a:r>
          </a:p>
          <a:p>
            <a:r>
              <a:rPr lang="en-IN" b="1" dirty="0">
                <a:solidFill>
                  <a:srgbClr val="323232"/>
                </a:solidFill>
                <a:latin typeface="+mj-lt"/>
              </a:rPr>
              <a:t>		</a:t>
            </a:r>
            <a:endParaRPr lang="en-GB" b="1" i="0" dirty="0">
              <a:solidFill>
                <a:srgbClr val="323232"/>
              </a:solidFill>
              <a:effectLst/>
              <a:latin typeface="+mj-lt"/>
            </a:endParaRPr>
          </a:p>
          <a:p>
            <a:r>
              <a:rPr lang="en-IN" b="1" i="0" dirty="0">
                <a:solidFill>
                  <a:srgbClr val="323232"/>
                </a:solidFill>
                <a:effectLst/>
                <a:latin typeface="+mj-lt"/>
              </a:rPr>
              <a:t>What are stratum levels?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2BFF76-E637-CC46-AA35-9248D0F509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" t="7133" r="4293" b="11420"/>
          <a:stretch/>
        </p:blipFill>
        <p:spPr>
          <a:xfrm>
            <a:off x="5166911" y="543522"/>
            <a:ext cx="6619009" cy="55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2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00DC90-64E8-4F8C-DF76-B77381F74207}"/>
              </a:ext>
            </a:extLst>
          </p:cNvPr>
          <p:cNvSpPr/>
          <p:nvPr/>
        </p:nvSpPr>
        <p:spPr>
          <a:xfrm>
            <a:off x="328612" y="188259"/>
            <a:ext cx="11534775" cy="64484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37D44-5E07-F886-7A00-1082B1F1608E}"/>
              </a:ext>
            </a:extLst>
          </p:cNvPr>
          <p:cNvSpPr txBox="1"/>
          <p:nvPr/>
        </p:nvSpPr>
        <p:spPr>
          <a:xfrm>
            <a:off x="4077509" y="2904639"/>
            <a:ext cx="4036979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rgbClr val="FF0000"/>
                </a:solidFill>
                <a:latin typeface="+mj-lt"/>
              </a:rPr>
              <a:t>Thank</a:t>
            </a:r>
            <a:r>
              <a:rPr lang="en-IN" sz="6000" b="1" dirty="0">
                <a:latin typeface="+mj-lt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283972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582</Words>
  <Application>Microsoft Office PowerPoint</Application>
  <PresentationFormat>Widescreen</PresentationFormat>
  <Paragraphs>141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Red Hat Enterprise Linux</vt:lpstr>
      <vt:lpstr>PowerPoint Presentation</vt:lpstr>
      <vt:lpstr>Red Hat Enterprise Linux</vt:lpstr>
      <vt:lpstr>Red Hat Enterprise Linux 7 8 9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RHEL</dc:title>
  <dc:creator>mahendra pankaj</dc:creator>
  <cp:lastModifiedBy>mahendra pankaj</cp:lastModifiedBy>
  <cp:revision>73</cp:revision>
  <dcterms:created xsi:type="dcterms:W3CDTF">2023-04-25T03:38:59Z</dcterms:created>
  <dcterms:modified xsi:type="dcterms:W3CDTF">2023-04-28T10:33:48Z</dcterms:modified>
</cp:coreProperties>
</file>