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5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4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1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4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3548D55-381F-4BCA-A9AF-6F54A408637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02887B-1168-4DAC-AAA2-281F95F3C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ylabs.io/libr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ylabs.io/guides/3.5/user-guide/definition_files.html#definitionfil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ylabs.io/buil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432B9E-0B3D-98F7-2953-25C33FA2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3" y="2097994"/>
            <a:ext cx="2635391" cy="26620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EBADE-7615-49FA-5348-3778618600D4}"/>
              </a:ext>
            </a:extLst>
          </p:cNvPr>
          <p:cNvSpPr txBox="1"/>
          <p:nvPr/>
        </p:nvSpPr>
        <p:spPr>
          <a:xfrm>
            <a:off x="9711103" y="5498964"/>
            <a:ext cx="20349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Pankaj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8FA99-337B-0DAD-17FC-45F8D45D382D}"/>
              </a:ext>
            </a:extLst>
          </p:cNvPr>
          <p:cNvSpPr txBox="1"/>
          <p:nvPr/>
        </p:nvSpPr>
        <p:spPr>
          <a:xfrm>
            <a:off x="3026264" y="2989327"/>
            <a:ext cx="377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kern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ingularity</a:t>
            </a:r>
            <a:endParaRPr lang="en-IN" sz="66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50817-6658-8BE1-35E9-301F194C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954" y="1057275"/>
            <a:ext cx="1427227" cy="14272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9024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8F570B-51BC-1D62-C29E-C14A715B2651}"/>
              </a:ext>
            </a:extLst>
          </p:cNvPr>
          <p:cNvSpPr txBox="1"/>
          <p:nvPr/>
        </p:nvSpPr>
        <p:spPr>
          <a:xfrm>
            <a:off x="220053" y="93072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Fake-root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CB413-D3DA-1836-D29A-866335A1BFC6}"/>
              </a:ext>
            </a:extLst>
          </p:cNvPr>
          <p:cNvSpPr txBox="1"/>
          <p:nvPr/>
        </p:nvSpPr>
        <p:spPr>
          <a:xfrm>
            <a:off x="290557" y="1075592"/>
            <a:ext cx="8938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“fake root”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 has almost the same administrative rights as root but only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the container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requested namespaces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that this user: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set different user/group ownership for files or directories they own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change user/group identity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full privileges inside the requested namespaces (network,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C2EEF8-5D82-EC89-4F9B-EF4DA040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187C4-1BD4-AF67-03F0-B4085A152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78827"/>
              </p:ext>
            </p:extLst>
          </p:nvPr>
        </p:nvGraphicFramePr>
        <p:xfrm>
          <a:off x="886255" y="4469506"/>
          <a:ext cx="7315200" cy="8534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58662739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3605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UID inside container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UID outside container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328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 (root)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1000 (user)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97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57CC51-EE33-68A6-95A8-55F428353443}"/>
              </a:ext>
            </a:extLst>
          </p:cNvPr>
          <p:cNvSpPr txBox="1"/>
          <p:nvPr/>
        </p:nvSpPr>
        <p:spPr>
          <a:xfrm>
            <a:off x="555477" y="3924437"/>
            <a:ext cx="39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system: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3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BC63D-858C-75DB-BD53-B17763A84919}"/>
              </a:ext>
            </a:extLst>
          </p:cNvPr>
          <p:cNvSpPr txBox="1"/>
          <p:nvPr/>
        </p:nvSpPr>
        <p:spPr>
          <a:xfrm>
            <a:off x="589660" y="1427148"/>
            <a:ext cx="7785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singularity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is executed without 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--net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flag,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“fake root”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 user won’t be able to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or bind a container service to a port below 1024</a:t>
            </a:r>
          </a:p>
          <a:p>
            <a:endParaRPr lang="en-US" dirty="0"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Roboto Slab" pitchFamily="2" charset="0"/>
              </a:rPr>
              <a:t>Usage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fakeroot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option is available with the following singularity commands: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shell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exec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run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build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EF696B-3C07-B845-0C50-1904AEFB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6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C05BE-4711-3123-603A-A7E922E0276E}"/>
              </a:ext>
            </a:extLst>
          </p:cNvPr>
          <p:cNvSpPr txBox="1"/>
          <p:nvPr/>
        </p:nvSpPr>
        <p:spPr>
          <a:xfrm>
            <a:off x="66230" y="127255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29196-2B7C-B325-1F6F-78B41C31F9EA}"/>
              </a:ext>
            </a:extLst>
          </p:cNvPr>
          <p:cNvSpPr txBox="1"/>
          <p:nvPr/>
        </p:nvSpPr>
        <p:spPr>
          <a:xfrm>
            <a:off x="478564" y="1914258"/>
            <a:ext cx="75459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Pushing a Container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singularity push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command will push a container to the container library with the given URL.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Pulling a container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singularity pull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command will download a container from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A999DB-C421-FDB0-BCA7-50E0CE9A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72522" cy="43083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91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E1230-A10F-309C-16F1-07E73623ED42}"/>
              </a:ext>
            </a:extLst>
          </p:cNvPr>
          <p:cNvSpPr txBox="1"/>
          <p:nvPr/>
        </p:nvSpPr>
        <p:spPr>
          <a:xfrm>
            <a:off x="196553" y="127255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Singularity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IN" sz="3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48440-8D8D-FDE7-7386-480A585C7709}"/>
              </a:ext>
            </a:extLst>
          </p:cNvPr>
          <p:cNvSpPr txBox="1"/>
          <p:nvPr/>
        </p:nvSpPr>
        <p:spPr>
          <a:xfrm>
            <a:off x="1232731" y="2220974"/>
            <a:ext cx="61230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Roboto Slab" pitchFamily="2" charset="0"/>
              </a:rPr>
              <a:t>OCI Runtime Support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dirty="0">
              <a:latin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 err="1">
                <a:effectLst/>
                <a:latin typeface="Roboto Slab" pitchFamily="2" charset="0"/>
              </a:rPr>
              <a:t>Cgroup</a:t>
            </a:r>
            <a:r>
              <a:rPr lang="en-IN" b="1" i="0" dirty="0">
                <a:effectLst/>
                <a:latin typeface="Roboto Slab" pitchFamily="2" charset="0"/>
              </a:rPr>
              <a:t>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i="0" dirty="0">
              <a:effectLst/>
              <a:latin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Roboto Slab" pitchFamily="2" charset="0"/>
              </a:rPr>
              <a:t>GPU Support</a:t>
            </a:r>
          </a:p>
          <a:p>
            <a:endParaRPr lang="en-IN" b="1" i="0" dirty="0">
              <a:effectLst/>
              <a:latin typeface="Roboto Slab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9C54-1738-7CB7-0766-3D79763C3A5C}"/>
              </a:ext>
            </a:extLst>
          </p:cNvPr>
          <p:cNvSpPr txBox="1"/>
          <p:nvPr/>
        </p:nvSpPr>
        <p:spPr>
          <a:xfrm>
            <a:off x="700755" y="1256232"/>
            <a:ext cx="391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Support: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91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5BA4B-6AA5-ADA8-4030-240DBAF55825}"/>
              </a:ext>
            </a:extLst>
          </p:cNvPr>
          <p:cNvSpPr txBox="1"/>
          <p:nvPr/>
        </p:nvSpPr>
        <p:spPr>
          <a:xfrm>
            <a:off x="3233159" y="2768837"/>
            <a:ext cx="2862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CCF136-309C-30EC-DFD9-22D4185D1B25}"/>
              </a:ext>
            </a:extLst>
          </p:cNvPr>
          <p:cNvSpPr txBox="1"/>
          <p:nvPr/>
        </p:nvSpPr>
        <p:spPr>
          <a:xfrm>
            <a:off x="152400" y="2045088"/>
            <a:ext cx="8709322" cy="2674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400" kern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Singularity is a free, cross-platform, and open-source computer program that performs operating-system-level virtualization also known as containerization.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400" kern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main uses of Singularity is to bring containers and reproducibility to scientific computing and the high-performance computing (HPC) world.</a:t>
            </a:r>
            <a:endParaRPr lang="en-IN" sz="2400" kern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2A20-E189-E56B-9967-ADAA7025210E}"/>
              </a:ext>
            </a:extLst>
          </p:cNvPr>
          <p:cNvSpPr txBox="1"/>
          <p:nvPr/>
        </p:nvSpPr>
        <p:spPr>
          <a:xfrm>
            <a:off x="238125" y="100280"/>
            <a:ext cx="626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kern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Singularity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84A6-7F56-8B90-D41C-AA8CECE7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59" y="2045088"/>
            <a:ext cx="273734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6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C350B-5701-92B4-75C1-AABA52DDEEF3}"/>
              </a:ext>
            </a:extLst>
          </p:cNvPr>
          <p:cNvSpPr txBox="1"/>
          <p:nvPr/>
        </p:nvSpPr>
        <p:spPr>
          <a:xfrm>
            <a:off x="257174" y="104775"/>
            <a:ext cx="848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We Need Container Environment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B1C8F-61D2-F24D-98DA-F3C78CCD8865}"/>
              </a:ext>
            </a:extLst>
          </p:cNvPr>
          <p:cNvSpPr txBox="1"/>
          <p:nvPr/>
        </p:nvSpPr>
        <p:spPr>
          <a:xfrm>
            <a:off x="142876" y="1443841"/>
            <a:ext cx="90487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access to a machine running CentOS then you cannot install software that was packaged for Ubuntu on it, because the user space of these distributions is not compatible. </a:t>
            </a:r>
          </a:p>
          <a:p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very difficult to install multiple versions of the same software, which might be needed to support reproducibility in different workflows over time.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Singularity container packages up whatever you need into a single, verifiable file.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57523-115F-F1D1-B6AA-C02B3582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3" y="2045088"/>
            <a:ext cx="273734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3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9E5E6-E1FD-596C-495D-DE997162E5EA}"/>
              </a:ext>
            </a:extLst>
          </p:cNvPr>
          <p:cNvSpPr txBox="1"/>
          <p:nvPr/>
        </p:nvSpPr>
        <p:spPr>
          <a:xfrm>
            <a:off x="400050" y="85725"/>
            <a:ext cx="55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Singularity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5090C-57F4-BAD2-6C34-07CEF24C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379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A6001-BA56-DB3F-3E08-B27FB52979FF}"/>
              </a:ext>
            </a:extLst>
          </p:cNvPr>
          <p:cNvSpPr txBox="1"/>
          <p:nvPr/>
        </p:nvSpPr>
        <p:spPr>
          <a:xfrm>
            <a:off x="516210" y="1245554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Reproducible 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HPC and Supercomputing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and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25703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4063B-114B-94E0-AC11-70F81491C2EF}"/>
              </a:ext>
            </a:extLst>
          </p:cNvPr>
          <p:cNvSpPr txBox="1"/>
          <p:nvPr/>
        </p:nvSpPr>
        <p:spPr>
          <a:xfrm>
            <a:off x="419099" y="1351508"/>
            <a:ext cx="84582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pre-built images</a:t>
            </a:r>
          </a:p>
          <a:p>
            <a:pPr algn="l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use the pull and build commands to download pre-built images from an external resource like the </a:t>
            </a:r>
            <a:r>
              <a:rPr lang="en-IN" sz="24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 Library</a:t>
            </a:r>
            <a:r>
              <a:rPr lang="en-IN" sz="2400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4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 Hub.</a:t>
            </a:r>
          </a:p>
          <a:p>
            <a:pPr algn="l"/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images from scratch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Singularity v3.0 and above produces immutable images in the Singularity Image File (SIF) format.</a:t>
            </a:r>
          </a:p>
          <a:p>
            <a:endParaRPr lang="en-US" sz="24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sandbox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Singularity Definition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29528-DE37-731D-58DB-E116D5627824}"/>
              </a:ext>
            </a:extLst>
          </p:cNvPr>
          <p:cNvSpPr txBox="1"/>
          <p:nvPr/>
        </p:nvSpPr>
        <p:spPr>
          <a:xfrm>
            <a:off x="256729" y="101125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File in Singularity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9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640A-F81C-CFF8-CFBE-3D866A20B7AB}"/>
              </a:ext>
            </a:extLst>
          </p:cNvPr>
          <p:cNvSpPr txBox="1"/>
          <p:nvPr/>
        </p:nvSpPr>
        <p:spPr>
          <a:xfrm>
            <a:off x="350377" y="6617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of a definition file: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D8B14-2C19-8F85-AE38-28FC37D7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04" y="1271920"/>
            <a:ext cx="3952875" cy="3750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9928A7-ADAB-0D8F-B0DF-963E59F55D46}"/>
              </a:ext>
            </a:extLst>
          </p:cNvPr>
          <p:cNvSpPr txBox="1"/>
          <p:nvPr/>
        </p:nvSpPr>
        <p:spPr>
          <a:xfrm>
            <a:off x="350377" y="5170581"/>
            <a:ext cx="917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very small example of the things that you can do with a </a:t>
            </a:r>
            <a:r>
              <a:rPr lang="en-US" sz="24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file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0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B2FDF-E381-CF76-96E5-59FC16D59A36}"/>
              </a:ext>
            </a:extLst>
          </p:cNvPr>
          <p:cNvSpPr txBox="1"/>
          <p:nvPr/>
        </p:nvSpPr>
        <p:spPr>
          <a:xfrm>
            <a:off x="0" y="0"/>
            <a:ext cx="9787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Making use of public images from Docker Hub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269A-FB08-2307-0C25-CA46776EE97D}"/>
              </a:ext>
            </a:extLst>
          </p:cNvPr>
          <p:cNvSpPr txBox="1"/>
          <p:nvPr/>
        </p:nvSpPr>
        <p:spPr>
          <a:xfrm>
            <a:off x="220758" y="1444239"/>
            <a:ext cx="8795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Singularity can make use of public images available from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By specifying the docker:// URI for an image that has already been located, Singularity can pull it - e.g.: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singularity pull docker://godlovedc/lolcow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pull the private image from Docker Hub.</a:t>
            </a:r>
          </a:p>
        </p:txBody>
      </p:sp>
    </p:spTree>
    <p:extLst>
      <p:ext uri="{BB962C8B-B14F-4D97-AF65-F5344CB8AC3E}">
        <p14:creationId xmlns:p14="http://schemas.microsoft.com/office/powerpoint/2010/main" val="318940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9966C-C1FD-B8CA-9793-0DA948E32391}"/>
              </a:ext>
            </a:extLst>
          </p:cNvPr>
          <p:cNvSpPr txBox="1"/>
          <p:nvPr/>
        </p:nvSpPr>
        <p:spPr>
          <a:xfrm>
            <a:off x="0" y="91306"/>
            <a:ext cx="11171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Building images for Singularity from Docker Registries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013A5-92A8-176F-8E74-CA2C3E9187C5}"/>
              </a:ext>
            </a:extLst>
          </p:cNvPr>
          <p:cNvSpPr txBox="1"/>
          <p:nvPr/>
        </p:nvSpPr>
        <p:spPr>
          <a:xfrm>
            <a:off x="290558" y="1536174"/>
            <a:ext cx="8537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Remotely Hosted Images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in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copy of the Docker image in SIF </a:t>
            </a:r>
          </a:p>
          <a:p>
            <a:endParaRPr lang="en-IN" sz="24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Containers Remotely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making use of the 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Sylabs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Cloud Remote Builder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to build SIF containers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images hosted at Docker Hub.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Locally Available Images: Stored Archives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Singularity containers can also be built at the command line from Docker images stored locally as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212A4-F776-4BBD-A083-FB6DF7CF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04" y="2045088"/>
            <a:ext cx="2737341" cy="276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33FF6C-AC1C-DD2B-3E40-C8CC62A1CF90}"/>
              </a:ext>
            </a:extLst>
          </p:cNvPr>
          <p:cNvSpPr txBox="1"/>
          <p:nvPr/>
        </p:nvSpPr>
        <p:spPr>
          <a:xfrm>
            <a:off x="66228" y="76912"/>
            <a:ext cx="832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Singularity Definition file vs. Docker file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C062D7-6CD6-2379-D05A-D2B89C05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35370"/>
              </p:ext>
            </p:extLst>
          </p:nvPr>
        </p:nvGraphicFramePr>
        <p:xfrm>
          <a:off x="126755" y="1313527"/>
          <a:ext cx="8912314" cy="5303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3608">
                  <a:extLst>
                    <a:ext uri="{9D8B030D-6E8A-4147-A177-3AD203B41FA5}">
                      <a16:colId xmlns:a16="http://schemas.microsoft.com/office/drawing/2014/main" val="1371279654"/>
                    </a:ext>
                  </a:extLst>
                </a:gridCol>
                <a:gridCol w="3256725">
                  <a:extLst>
                    <a:ext uri="{9D8B030D-6E8A-4147-A177-3AD203B41FA5}">
                      <a16:colId xmlns:a16="http://schemas.microsoft.com/office/drawing/2014/main" val="1501384402"/>
                    </a:ext>
                  </a:extLst>
                </a:gridCol>
                <a:gridCol w="1170773">
                  <a:extLst>
                    <a:ext uri="{9D8B030D-6E8A-4147-A177-3AD203B41FA5}">
                      <a16:colId xmlns:a16="http://schemas.microsoft.com/office/drawing/2014/main" val="1075914434"/>
                    </a:ext>
                  </a:extLst>
                </a:gridCol>
                <a:gridCol w="2931208">
                  <a:extLst>
                    <a:ext uri="{9D8B030D-6E8A-4147-A177-3AD203B41FA5}">
                      <a16:colId xmlns:a16="http://schemas.microsoft.com/office/drawing/2014/main" val="996194954"/>
                    </a:ext>
                  </a:extLst>
                </a:gridCol>
              </a:tblGrid>
              <a:tr h="3600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Singularity Definition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file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69593"/>
                  </a:ext>
                </a:extLst>
              </a:tr>
              <a:tr h="900002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free to choose between library (Our cloud library)</a:t>
                      </a:r>
                    </a:p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docker , 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 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only bootstrap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Docker Hub.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24916"/>
                  </a:ext>
                </a:extLst>
              </a:tr>
              <a:tr h="63000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%setup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that run outside the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supported.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93229"/>
                  </a:ext>
                </a:extLst>
              </a:tr>
              <a:tr h="63000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%files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copy files from your local to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copy files from your Docker’s client current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02944"/>
                  </a:ext>
                </a:extLst>
              </a:tr>
              <a:tr h="556359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%post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that will be run at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build-time.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to build your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image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make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92054"/>
                  </a:ext>
                </a:extLst>
              </a:tr>
              <a:tr h="556359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IN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runscript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that will be run at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your container image.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that run within the Docker container.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88387"/>
                  </a:ext>
                </a:extLst>
              </a:tr>
              <a:tr h="556359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install internal modules based on the concept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SCIF-apps.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supported.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62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FAF206-9EAA-8DC9-306E-2CDFE5D3A1A3}"/>
              </a:ext>
            </a:extLst>
          </p:cNvPr>
          <p:cNvSpPr txBox="1"/>
          <p:nvPr/>
        </p:nvSpPr>
        <p:spPr>
          <a:xfrm>
            <a:off x="274415" y="787042"/>
            <a:ext cx="79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key points are: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01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4199</TotalTime>
  <Words>701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Lato</vt:lpstr>
      <vt:lpstr>Roboto Slab</vt:lpstr>
      <vt:lpstr>SFMono-Regular</vt:lpstr>
      <vt:lpstr>Times New Roman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pankaj</dc:creator>
  <cp:lastModifiedBy>mahendra pankaj</cp:lastModifiedBy>
  <cp:revision>39</cp:revision>
  <dcterms:created xsi:type="dcterms:W3CDTF">2023-09-12T05:07:49Z</dcterms:created>
  <dcterms:modified xsi:type="dcterms:W3CDTF">2023-09-20T11:37:52Z</dcterms:modified>
</cp:coreProperties>
</file>