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39" r:id="rId2"/>
    <p:sldId id="424" r:id="rId3"/>
    <p:sldId id="459" r:id="rId4"/>
    <p:sldId id="476" r:id="rId5"/>
    <p:sldId id="437" r:id="rId6"/>
    <p:sldId id="480" r:id="rId7"/>
    <p:sldId id="478" r:id="rId8"/>
    <p:sldId id="454" r:id="rId9"/>
    <p:sldId id="469" r:id="rId10"/>
    <p:sldId id="344" r:id="rId11"/>
  </p:sldIdLst>
  <p:sldSz cx="12192000" cy="6858000"/>
  <p:notesSz cx="6805613" cy="9939338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ake Young" initials="B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9F9"/>
    <a:srgbClr val="004F85"/>
    <a:srgbClr val="0060A2"/>
    <a:srgbClr val="A8D9F5"/>
    <a:srgbClr val="2DA7DF"/>
    <a:srgbClr val="007AC2"/>
    <a:srgbClr val="DDF0FB"/>
    <a:srgbClr val="FFD01D"/>
    <a:srgbClr val="EAF6FC"/>
    <a:srgbClr val="113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31" autoAdjust="0"/>
    <p:restoredTop sz="95948" autoAdjust="0"/>
  </p:normalViewPr>
  <p:slideViewPr>
    <p:cSldViewPr snapToGrid="0">
      <p:cViewPr varScale="1">
        <p:scale>
          <a:sx n="80" d="100"/>
          <a:sy n="80" d="100"/>
        </p:scale>
        <p:origin x="245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21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8693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8693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37647453-AF60-4BBD-9438-26723288E786}" type="datetimeFigureOut">
              <a:rPr lang="en-AU" smtClean="0"/>
              <a:pPr/>
              <a:t>20/12/2017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8"/>
            <a:ext cx="5444490" cy="3913614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099" cy="49869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0647"/>
            <a:ext cx="2949099" cy="49869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AA8461D0-6FD8-4CAD-87B5-F2C91DE16E2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3365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461D0-6FD8-4CAD-87B5-F2C91DE16E2A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878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5.emf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rgbClr val="2DA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250" y="152400"/>
            <a:ext cx="1575000" cy="158625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7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8237" y="1768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4823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9056049" y="6356350"/>
            <a:ext cx="24581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© Planit Software Testing</a:t>
            </a:r>
            <a:endParaRPr lang="en-AU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153295" y="6356350"/>
            <a:ext cx="4455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865537" y="6194426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865537" y="1298279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-643963" y="6194426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-643963" y="1298279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rot="16200000">
            <a:off x="10887637" y="7015163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16200000">
            <a:off x="359337" y="7002463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6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</p:spTree>
    <p:extLst>
      <p:ext uri="{BB962C8B-B14F-4D97-AF65-F5344CB8AC3E}">
        <p14:creationId xmlns:p14="http://schemas.microsoft.com/office/powerpoint/2010/main" val="157067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 Col">
    <p:bg>
      <p:bgPr>
        <a:solidFill>
          <a:srgbClr val="2DA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250" y="152400"/>
            <a:ext cx="1575000" cy="158625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1" y="838982"/>
            <a:ext cx="8607812" cy="1763413"/>
          </a:xfrm>
        </p:spPr>
        <p:txBody>
          <a:bodyPr anchor="b">
            <a:noAutofit/>
          </a:bodyPr>
          <a:lstStyle>
            <a:lvl1pPr>
              <a:defRPr sz="6000">
                <a:solidFill>
                  <a:srgbClr val="FDFDF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7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half" idx="14"/>
          </p:nvPr>
        </p:nvSpPr>
        <p:spPr>
          <a:xfrm>
            <a:off x="838199" y="2960913"/>
            <a:ext cx="3362563" cy="3216050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>
                <a:solidFill>
                  <a:srgbClr val="113C6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15"/>
          </p:nvPr>
        </p:nvSpPr>
        <p:spPr>
          <a:xfrm>
            <a:off x="4414718" y="2960913"/>
            <a:ext cx="3362563" cy="3216050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rgbClr val="113C6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sz="half" idx="16"/>
          </p:nvPr>
        </p:nvSpPr>
        <p:spPr>
          <a:xfrm>
            <a:off x="7991237" y="2960913"/>
            <a:ext cx="3362563" cy="3216050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rgbClr val="113C6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2168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4 Col">
    <p:bg>
      <p:bgPr>
        <a:solidFill>
          <a:srgbClr val="2DA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250" y="152400"/>
            <a:ext cx="1575000" cy="158625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1" y="838982"/>
            <a:ext cx="8607812" cy="1763413"/>
          </a:xfrm>
        </p:spPr>
        <p:txBody>
          <a:bodyPr anchor="b">
            <a:noAutofit/>
          </a:bodyPr>
          <a:lstStyle>
            <a:lvl1pPr>
              <a:defRPr sz="6000">
                <a:solidFill>
                  <a:srgbClr val="FDFDF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7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975429"/>
            <a:ext cx="2465208" cy="3201534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>
                <a:solidFill>
                  <a:srgbClr val="113C6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3521664" y="2975429"/>
            <a:ext cx="2465208" cy="3201534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rgbClr val="113C6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6205128" y="2975429"/>
            <a:ext cx="2465208" cy="3201534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rgbClr val="113C6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4"/>
          </p:nvPr>
        </p:nvSpPr>
        <p:spPr>
          <a:xfrm>
            <a:off x="8888592" y="2975429"/>
            <a:ext cx="2465208" cy="3201534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rgbClr val="113C6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8158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5 Col">
    <p:bg>
      <p:bgPr>
        <a:solidFill>
          <a:srgbClr val="2DA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250" y="152400"/>
            <a:ext cx="1575000" cy="158625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1" y="838982"/>
            <a:ext cx="8607812" cy="1763413"/>
          </a:xfrm>
        </p:spPr>
        <p:txBody>
          <a:bodyPr anchor="b">
            <a:noAutofit/>
          </a:bodyPr>
          <a:lstStyle>
            <a:lvl1pPr>
              <a:defRPr sz="6000">
                <a:solidFill>
                  <a:srgbClr val="FDFDF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7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819895" y="3004457"/>
            <a:ext cx="2037362" cy="3172506"/>
          </a:xfrm>
          <a:noFill/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>
                <a:solidFill>
                  <a:srgbClr val="113C6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"/>
          </p:nvPr>
        </p:nvSpPr>
        <p:spPr>
          <a:xfrm>
            <a:off x="2948607" y="3004457"/>
            <a:ext cx="2037362" cy="3172506"/>
          </a:xfrm>
          <a:noFill/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rgbClr val="113C6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3"/>
          </p:nvPr>
        </p:nvSpPr>
        <p:spPr>
          <a:xfrm>
            <a:off x="5077319" y="3004457"/>
            <a:ext cx="2037362" cy="3172506"/>
          </a:xfrm>
          <a:noFill/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rgbClr val="113C6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4"/>
          </p:nvPr>
        </p:nvSpPr>
        <p:spPr>
          <a:xfrm>
            <a:off x="7196878" y="3004457"/>
            <a:ext cx="2037362" cy="3172506"/>
          </a:xfrm>
          <a:noFill/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rgbClr val="113C6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5"/>
          </p:nvPr>
        </p:nvSpPr>
        <p:spPr>
          <a:xfrm>
            <a:off x="9316438" y="2987787"/>
            <a:ext cx="2037362" cy="3172506"/>
          </a:xfrm>
          <a:noFill/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rgbClr val="113C6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9523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Content 1 Col">
    <p:bg>
      <p:bgPr>
        <a:solidFill>
          <a:srgbClr val="2DA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8" y="152400"/>
            <a:ext cx="939501" cy="9462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4627"/>
            <a:ext cx="10515600" cy="487233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7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</p:spTree>
    <p:extLst>
      <p:ext uri="{BB962C8B-B14F-4D97-AF65-F5344CB8AC3E}">
        <p14:creationId xmlns:p14="http://schemas.microsoft.com/office/powerpoint/2010/main" val="1198071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Content 2 Col">
    <p:bg>
      <p:bgPr>
        <a:solidFill>
          <a:srgbClr val="2DA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8" y="152400"/>
            <a:ext cx="939501" cy="9462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4627"/>
            <a:ext cx="5181600" cy="487233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4627"/>
            <a:ext cx="5181600" cy="487233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7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</p:spTree>
    <p:extLst>
      <p:ext uri="{BB962C8B-B14F-4D97-AF65-F5344CB8AC3E}">
        <p14:creationId xmlns:p14="http://schemas.microsoft.com/office/powerpoint/2010/main" val="1309564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reakout Content Dark Blue">
    <p:bg>
      <p:bgPr>
        <a:solidFill>
          <a:srgbClr val="113C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CBE9F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4627"/>
            <a:ext cx="10515600" cy="48723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B93D1"/>
                </a:solidFill>
              </a:defRPr>
            </a:lvl1pPr>
          </a:lstStyle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B93D1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2B9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</p:spTree>
    <p:extLst>
      <p:ext uri="{BB962C8B-B14F-4D97-AF65-F5344CB8AC3E}">
        <p14:creationId xmlns:p14="http://schemas.microsoft.com/office/powerpoint/2010/main" val="1796494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ark Blue 2 Col">
    <p:bg>
      <p:bgPr>
        <a:solidFill>
          <a:srgbClr val="113C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CBE9F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B93D1"/>
                </a:solidFill>
              </a:defRPr>
            </a:lvl1pPr>
          </a:lstStyle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B93D1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2B9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838200" y="1304627"/>
            <a:ext cx="5181600" cy="487233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4627"/>
            <a:ext cx="5181600" cy="487233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9808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seStudy Δimg&gt;View&gt;SlideMast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449638"/>
            <a:ext cx="10515600" cy="1006475"/>
          </a:xfrm>
          <a:solidFill>
            <a:schemeClr val="bg1">
              <a:alpha val="70000"/>
            </a:schemeClr>
          </a:solidFill>
        </p:spPr>
        <p:txBody>
          <a:bodyPr anchor="b"/>
          <a:lstStyle>
            <a:lvl1pPr>
              <a:defRPr sz="6000">
                <a:solidFill>
                  <a:srgbClr val="004F8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chemeClr val="bg1">
              <a:alpha val="70000"/>
            </a:schemeClr>
          </a:solidFill>
        </p:spPr>
        <p:txBody>
          <a:bodyPr>
            <a:normAutofit/>
          </a:bodyPr>
          <a:lstStyle>
            <a:lvl1pPr marL="0" indent="0" algn="just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>
            <a:outerShdw blurRad="63500" dist="12700" dir="2700000" algn="tl" rotWithShape="0">
              <a:prstClr val="black">
                <a:alpha val="71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outerShdw blurRad="63500" dist="12700" dir="2700000" algn="tl" rotWithShape="0">
              <a:prstClr val="black">
                <a:alpha val="71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250" y="152400"/>
            <a:ext cx="1575000" cy="158625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  <a:effectLst>
            <a:outerShdw blurRad="63500" dist="127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</p:spTree>
    <p:extLst>
      <p:ext uri="{BB962C8B-B14F-4D97-AF65-F5344CB8AC3E}">
        <p14:creationId xmlns:p14="http://schemas.microsoft.com/office/powerpoint/2010/main" val="723491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4627"/>
            <a:ext cx="5181600" cy="487233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4627"/>
            <a:ext cx="5181600" cy="487233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</p:spTree>
    <p:extLst>
      <p:ext uri="{BB962C8B-B14F-4D97-AF65-F5344CB8AC3E}">
        <p14:creationId xmlns:p14="http://schemas.microsoft.com/office/powerpoint/2010/main" val="94766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2DA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solidFill>
                  <a:srgbClr val="A8D9F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250" y="152400"/>
            <a:ext cx="1575000" cy="158625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7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</p:spTree>
    <p:extLst>
      <p:ext uri="{BB962C8B-B14F-4D97-AF65-F5344CB8AC3E}">
        <p14:creationId xmlns:p14="http://schemas.microsoft.com/office/powerpoint/2010/main" val="29916692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 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4627"/>
            <a:ext cx="5181600" cy="487233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4627"/>
            <a:ext cx="2465208" cy="2309430"/>
          </a:xfrm>
          <a:ln w="19050">
            <a:solidFill>
              <a:srgbClr val="CBE9F9"/>
            </a:solidFill>
          </a:ln>
        </p:spPr>
        <p:txBody>
          <a:bodyPr anchor="b"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3521664" y="1304627"/>
            <a:ext cx="2465208" cy="2309430"/>
          </a:xfrm>
          <a:ln w="19050">
            <a:solidFill>
              <a:srgbClr val="CBE9F9"/>
            </a:solidFill>
          </a:ln>
        </p:spPr>
        <p:txBody>
          <a:bodyPr anchor="b"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838200" y="3826782"/>
            <a:ext cx="2465208" cy="2309430"/>
          </a:xfrm>
          <a:ln w="19050">
            <a:solidFill>
              <a:srgbClr val="CBE9F9"/>
            </a:solidFill>
          </a:ln>
        </p:spPr>
        <p:txBody>
          <a:bodyPr anchor="b"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6"/>
          </p:nvPr>
        </p:nvSpPr>
        <p:spPr>
          <a:xfrm>
            <a:off x="3521664" y="3826782"/>
            <a:ext cx="2465208" cy="2309430"/>
          </a:xfrm>
          <a:ln w="19050">
            <a:solidFill>
              <a:srgbClr val="CBE9F9"/>
            </a:solidFill>
          </a:ln>
        </p:spPr>
        <p:txBody>
          <a:bodyPr anchor="b"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2541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838199" y="1271289"/>
            <a:ext cx="3362563" cy="4905674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5"/>
          </p:nvPr>
        </p:nvSpPr>
        <p:spPr>
          <a:xfrm>
            <a:off x="4414718" y="1271289"/>
            <a:ext cx="3362563" cy="4905674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6"/>
          </p:nvPr>
        </p:nvSpPr>
        <p:spPr>
          <a:xfrm>
            <a:off x="7991237" y="1271289"/>
            <a:ext cx="3362563" cy="4905674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7759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6"/>
          </p:nvPr>
        </p:nvSpPr>
        <p:spPr>
          <a:xfrm>
            <a:off x="831850" y="1287956"/>
            <a:ext cx="10515600" cy="71501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4"/>
          </p:nvPr>
        </p:nvSpPr>
        <p:spPr>
          <a:xfrm>
            <a:off x="838199" y="2182357"/>
            <a:ext cx="3362563" cy="3994605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4414718" y="2182357"/>
            <a:ext cx="3362563" cy="3994605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7"/>
          </p:nvPr>
        </p:nvSpPr>
        <p:spPr>
          <a:xfrm>
            <a:off x="7991237" y="2182357"/>
            <a:ext cx="3362563" cy="3994605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46097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4"/>
          </p:nvPr>
        </p:nvSpPr>
        <p:spPr>
          <a:xfrm>
            <a:off x="838199" y="1271289"/>
            <a:ext cx="3362563" cy="4905673"/>
          </a:xfrm>
          <a:solidFill>
            <a:srgbClr val="DDF0FB"/>
          </a:solidFill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4414718" y="1271289"/>
            <a:ext cx="3362563" cy="4905673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7"/>
          </p:nvPr>
        </p:nvSpPr>
        <p:spPr>
          <a:xfrm>
            <a:off x="7991237" y="1271289"/>
            <a:ext cx="3362563" cy="4905673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3318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 Blu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6"/>
          </p:nvPr>
        </p:nvSpPr>
        <p:spPr>
          <a:xfrm>
            <a:off x="831850" y="1287956"/>
            <a:ext cx="10515600" cy="71501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4"/>
          </p:nvPr>
        </p:nvSpPr>
        <p:spPr>
          <a:xfrm>
            <a:off x="838199" y="2199024"/>
            <a:ext cx="3362563" cy="3977937"/>
          </a:xfrm>
          <a:solidFill>
            <a:srgbClr val="DDF0FB"/>
          </a:solidFill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4414718" y="2199024"/>
            <a:ext cx="3362563" cy="3977937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7"/>
          </p:nvPr>
        </p:nvSpPr>
        <p:spPr>
          <a:xfrm>
            <a:off x="7991237" y="2199024"/>
            <a:ext cx="3362563" cy="3977937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755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4627"/>
            <a:ext cx="2465208" cy="4872336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664" y="1304627"/>
            <a:ext cx="2465208" cy="4872336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6205128" y="1304627"/>
            <a:ext cx="2465208" cy="4872336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888592" y="1304627"/>
            <a:ext cx="2465208" cy="4872336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0200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Col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9025"/>
            <a:ext cx="2465208" cy="3977938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664" y="2199025"/>
            <a:ext cx="2465208" cy="3977938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6205128" y="2199025"/>
            <a:ext cx="2465208" cy="3977938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888592" y="2199025"/>
            <a:ext cx="2465208" cy="3977938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6"/>
          </p:nvPr>
        </p:nvSpPr>
        <p:spPr>
          <a:xfrm>
            <a:off x="831850" y="1287956"/>
            <a:ext cx="10515600" cy="71501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902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Co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4627"/>
            <a:ext cx="2465208" cy="4872336"/>
          </a:xfrm>
          <a:solidFill>
            <a:srgbClr val="DDF0FB"/>
          </a:solidFill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664" y="1304627"/>
            <a:ext cx="2465208" cy="4872336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6205128" y="1304627"/>
            <a:ext cx="2465208" cy="4872336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888592" y="1304627"/>
            <a:ext cx="2465208" cy="4872336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43295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Col Blu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9025"/>
            <a:ext cx="2465208" cy="3977938"/>
          </a:xfrm>
          <a:solidFill>
            <a:srgbClr val="DDF0FB"/>
          </a:solidFill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664" y="2199025"/>
            <a:ext cx="2465208" cy="3977938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6205128" y="2199025"/>
            <a:ext cx="2465208" cy="3977938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888592" y="2199025"/>
            <a:ext cx="2465208" cy="3977938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6"/>
          </p:nvPr>
        </p:nvSpPr>
        <p:spPr>
          <a:xfrm>
            <a:off x="831850" y="1287956"/>
            <a:ext cx="10515600" cy="71501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66498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9895" y="1304627"/>
            <a:ext cx="2037362" cy="4872336"/>
          </a:xfrm>
          <a:noFill/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607" y="1304627"/>
            <a:ext cx="2037362" cy="4872336"/>
          </a:xfrm>
          <a:noFill/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5077319" y="1304627"/>
            <a:ext cx="2037362" cy="4872336"/>
          </a:xfrm>
          <a:noFill/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7196878" y="1304627"/>
            <a:ext cx="2037362" cy="4872336"/>
          </a:xfrm>
          <a:noFill/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5"/>
          </p:nvPr>
        </p:nvSpPr>
        <p:spPr>
          <a:xfrm>
            <a:off x="9316438" y="1287957"/>
            <a:ext cx="2037362" cy="4872336"/>
          </a:xfrm>
          <a:noFill/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67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Δimg&gt;View&gt;Slide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9"/>
          <a:stretch/>
        </p:blipFill>
        <p:spPr>
          <a:xfrm>
            <a:off x="-14514" y="0"/>
            <a:ext cx="9237453" cy="6870700"/>
          </a:xfrm>
          <a:prstGeom prst="rect">
            <a:avLst/>
          </a:prstGeom>
        </p:spPr>
      </p:pic>
      <p:sp>
        <p:nvSpPr>
          <p:cNvPr id="4" name="Parallelogram 3"/>
          <p:cNvSpPr/>
          <p:nvPr userDrawn="1"/>
        </p:nvSpPr>
        <p:spPr>
          <a:xfrm>
            <a:off x="6222064" y="0"/>
            <a:ext cx="7610050" cy="6870700"/>
          </a:xfrm>
          <a:prstGeom prst="parallelogram">
            <a:avLst>
              <a:gd name="adj" fmla="val 17381"/>
            </a:avLst>
          </a:prstGeom>
          <a:solidFill>
            <a:srgbClr val="2DA7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7099" y="2285998"/>
            <a:ext cx="4615709" cy="2661445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7099" y="5176044"/>
            <a:ext cx="4615709" cy="84851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113C6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502" y="149682"/>
            <a:ext cx="1586250" cy="1586250"/>
          </a:xfrm>
          <a:prstGeom prst="rect">
            <a:avLst/>
          </a:prstGeom>
          <a:effectLst>
            <a:outerShdw blurRad="63500" dist="12700" dir="2700000" algn="tl" rotWithShape="0">
              <a:srgbClr val="002060">
                <a:alpha val="40000"/>
              </a:srgbClr>
            </a:outerShdw>
          </a:effectLst>
        </p:spPr>
      </p:pic>
      <p:sp>
        <p:nvSpPr>
          <p:cNvPr id="19" name="TextBox 18"/>
          <p:cNvSpPr txBox="1"/>
          <p:nvPr userDrawn="1"/>
        </p:nvSpPr>
        <p:spPr>
          <a:xfrm>
            <a:off x="129396" y="6234270"/>
            <a:ext cx="573382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2DA7D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8" name="Parallelogram 17"/>
          <p:cNvSpPr/>
          <p:nvPr userDrawn="1"/>
        </p:nvSpPr>
        <p:spPr>
          <a:xfrm>
            <a:off x="4994966" y="4425156"/>
            <a:ext cx="2076824" cy="2445544"/>
          </a:xfrm>
          <a:prstGeom prst="parallelogram">
            <a:avLst>
              <a:gd name="adj" fmla="val 19686"/>
            </a:avLst>
          </a:prstGeom>
          <a:solidFill>
            <a:srgbClr val="113C6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/>
          </a:p>
        </p:txBody>
      </p:sp>
      <p:sp>
        <p:nvSpPr>
          <p:cNvPr id="8" name="Rectangle 7"/>
          <p:cNvSpPr/>
          <p:nvPr userDrawn="1"/>
        </p:nvSpPr>
        <p:spPr>
          <a:xfrm>
            <a:off x="12191999" y="0"/>
            <a:ext cx="1802471" cy="68707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2255500" y="6194426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2255500" y="1298279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4366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 Col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9895" y="2199025"/>
            <a:ext cx="2037362" cy="3977938"/>
          </a:xfrm>
          <a:noFill/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607" y="2199025"/>
            <a:ext cx="2037362" cy="3977938"/>
          </a:xfrm>
          <a:noFill/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5077319" y="2199025"/>
            <a:ext cx="2037362" cy="3977938"/>
          </a:xfrm>
          <a:noFill/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7196878" y="2199025"/>
            <a:ext cx="2037362" cy="3977938"/>
          </a:xfrm>
          <a:noFill/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5"/>
          </p:nvPr>
        </p:nvSpPr>
        <p:spPr>
          <a:xfrm>
            <a:off x="9316438" y="2182355"/>
            <a:ext cx="2037362" cy="3977938"/>
          </a:xfrm>
          <a:noFill/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831850" y="1287956"/>
            <a:ext cx="10515600" cy="71501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87413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 Co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9895" y="1304627"/>
            <a:ext cx="2037362" cy="4872336"/>
          </a:xfrm>
          <a:solidFill>
            <a:srgbClr val="DDF0FB"/>
          </a:solidFill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607" y="1304627"/>
            <a:ext cx="2037362" cy="4872336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5077319" y="1304627"/>
            <a:ext cx="2037362" cy="4872336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7196878" y="1304627"/>
            <a:ext cx="2037362" cy="4872336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5"/>
          </p:nvPr>
        </p:nvSpPr>
        <p:spPr>
          <a:xfrm>
            <a:off x="9316438" y="1287957"/>
            <a:ext cx="2037362" cy="4872336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97250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 Col Blu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9895" y="2199025"/>
            <a:ext cx="2037362" cy="3977938"/>
          </a:xfrm>
          <a:solidFill>
            <a:srgbClr val="DDF0FB"/>
          </a:solidFill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607" y="2199025"/>
            <a:ext cx="2037362" cy="3977938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5077319" y="2199025"/>
            <a:ext cx="2037362" cy="3977938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7196878" y="2199025"/>
            <a:ext cx="2037362" cy="3977938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5"/>
          </p:nvPr>
        </p:nvSpPr>
        <p:spPr>
          <a:xfrm>
            <a:off x="9316438" y="2182355"/>
            <a:ext cx="2037362" cy="3977938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/>
          </p:nvPr>
        </p:nvSpPr>
        <p:spPr>
          <a:xfrm>
            <a:off x="831850" y="1287956"/>
            <a:ext cx="10515600" cy="71501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07246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 Col Big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304627"/>
            <a:ext cx="3362563" cy="2294916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718" y="1304627"/>
            <a:ext cx="3362563" cy="2294916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7991237" y="1304627"/>
            <a:ext cx="3362563" cy="2294916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2733436" y="3812268"/>
            <a:ext cx="3362563" cy="2294916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5"/>
          </p:nvPr>
        </p:nvSpPr>
        <p:spPr>
          <a:xfrm>
            <a:off x="6309955" y="3812268"/>
            <a:ext cx="3362563" cy="2294916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4696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 Col Bigger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304627"/>
            <a:ext cx="3362563" cy="2294916"/>
          </a:xfrm>
          <a:ln w="19050">
            <a:solidFill>
              <a:srgbClr val="CBE9F9"/>
            </a:solidFill>
          </a:ln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718" y="1304627"/>
            <a:ext cx="3362563" cy="2294916"/>
          </a:xfrm>
          <a:ln w="19050">
            <a:solidFill>
              <a:srgbClr val="CBE9F9"/>
            </a:solidFill>
          </a:ln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7991237" y="1304627"/>
            <a:ext cx="3362563" cy="2294916"/>
          </a:xfrm>
          <a:ln w="19050">
            <a:solidFill>
              <a:srgbClr val="CBE9F9"/>
            </a:solidFill>
          </a:ln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2733436" y="3812268"/>
            <a:ext cx="3362563" cy="2294916"/>
          </a:xfrm>
          <a:ln w="19050">
            <a:solidFill>
              <a:srgbClr val="CBE9F9"/>
            </a:solidFill>
          </a:ln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5"/>
          </p:nvPr>
        </p:nvSpPr>
        <p:spPr>
          <a:xfrm>
            <a:off x="6309955" y="3812268"/>
            <a:ext cx="3362563" cy="2294916"/>
          </a:xfrm>
          <a:ln w="19050">
            <a:solidFill>
              <a:srgbClr val="CBE9F9"/>
            </a:solidFill>
          </a:ln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76988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 Col Bigg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304627"/>
            <a:ext cx="3362563" cy="2294916"/>
          </a:xfrm>
          <a:solidFill>
            <a:srgbClr val="DDF0FB"/>
          </a:solidFill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718" y="1304627"/>
            <a:ext cx="3362563" cy="2294916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7991237" y="1304627"/>
            <a:ext cx="3362563" cy="2294916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2733436" y="3812268"/>
            <a:ext cx="3362563" cy="2294916"/>
          </a:xfrm>
          <a:solidFill>
            <a:srgbClr val="DDF0FB"/>
          </a:solidFill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5"/>
          </p:nvPr>
        </p:nvSpPr>
        <p:spPr>
          <a:xfrm>
            <a:off x="6309955" y="3812268"/>
            <a:ext cx="3362563" cy="2294916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0702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6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304627"/>
            <a:ext cx="3362563" cy="2294916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718" y="1304627"/>
            <a:ext cx="3362563" cy="2294916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7991237" y="1304627"/>
            <a:ext cx="3362563" cy="2294916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6"/>
          </p:nvPr>
        </p:nvSpPr>
        <p:spPr>
          <a:xfrm>
            <a:off x="838198" y="3812267"/>
            <a:ext cx="3362563" cy="2294916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7"/>
          </p:nvPr>
        </p:nvSpPr>
        <p:spPr>
          <a:xfrm>
            <a:off x="4414717" y="3812267"/>
            <a:ext cx="3362563" cy="2294916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8"/>
          </p:nvPr>
        </p:nvSpPr>
        <p:spPr>
          <a:xfrm>
            <a:off x="7991236" y="3812267"/>
            <a:ext cx="3362563" cy="2294916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99793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6 Col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304627"/>
            <a:ext cx="3362563" cy="2294916"/>
          </a:xfrm>
          <a:ln w="19050">
            <a:solidFill>
              <a:srgbClr val="CBE9F9"/>
            </a:solidFill>
          </a:ln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718" y="1304627"/>
            <a:ext cx="3362563" cy="2294916"/>
          </a:xfrm>
          <a:ln w="19050">
            <a:solidFill>
              <a:srgbClr val="CBE9F9"/>
            </a:solidFill>
          </a:ln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7991237" y="1304627"/>
            <a:ext cx="3362563" cy="2294916"/>
          </a:xfrm>
          <a:ln w="19050">
            <a:solidFill>
              <a:srgbClr val="CBE9F9"/>
            </a:solidFill>
          </a:ln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6"/>
          </p:nvPr>
        </p:nvSpPr>
        <p:spPr>
          <a:xfrm>
            <a:off x="838198" y="3812267"/>
            <a:ext cx="3362563" cy="2294916"/>
          </a:xfrm>
          <a:ln w="19050">
            <a:solidFill>
              <a:srgbClr val="CBE9F9"/>
            </a:solidFill>
          </a:ln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7"/>
          </p:nvPr>
        </p:nvSpPr>
        <p:spPr>
          <a:xfrm>
            <a:off x="4414717" y="3812267"/>
            <a:ext cx="3362563" cy="2294916"/>
          </a:xfrm>
          <a:ln w="19050">
            <a:solidFill>
              <a:srgbClr val="CBE9F9"/>
            </a:solidFill>
          </a:ln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8"/>
          </p:nvPr>
        </p:nvSpPr>
        <p:spPr>
          <a:xfrm>
            <a:off x="7991236" y="3812267"/>
            <a:ext cx="3362563" cy="2294916"/>
          </a:xfrm>
          <a:ln w="19050">
            <a:solidFill>
              <a:srgbClr val="CBE9F9"/>
            </a:solidFill>
          </a:ln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05737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6 Co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304627"/>
            <a:ext cx="3362563" cy="2294916"/>
          </a:xfrm>
          <a:solidFill>
            <a:srgbClr val="DDF0FB"/>
          </a:solidFill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718" y="1304627"/>
            <a:ext cx="3362563" cy="2294916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7991237" y="1304627"/>
            <a:ext cx="3362563" cy="2294916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6"/>
          </p:nvPr>
        </p:nvSpPr>
        <p:spPr>
          <a:xfrm>
            <a:off x="838198" y="3812267"/>
            <a:ext cx="3362563" cy="2294916"/>
          </a:xfrm>
          <a:solidFill>
            <a:srgbClr val="DDF0FB"/>
          </a:solidFill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7"/>
          </p:nvPr>
        </p:nvSpPr>
        <p:spPr>
          <a:xfrm>
            <a:off x="4414717" y="3812267"/>
            <a:ext cx="3362563" cy="2294916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8"/>
          </p:nvPr>
        </p:nvSpPr>
        <p:spPr>
          <a:xfrm>
            <a:off x="7991236" y="3812267"/>
            <a:ext cx="3362563" cy="2294916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50703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8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4627"/>
            <a:ext cx="2465208" cy="2309430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664" y="1304627"/>
            <a:ext cx="2465208" cy="2309430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6205128" y="1304627"/>
            <a:ext cx="2465208" cy="2309430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888592" y="1304627"/>
            <a:ext cx="2465208" cy="2309430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5"/>
          </p:nvPr>
        </p:nvSpPr>
        <p:spPr>
          <a:xfrm>
            <a:off x="838200" y="3826782"/>
            <a:ext cx="2465208" cy="2309430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6"/>
          </p:nvPr>
        </p:nvSpPr>
        <p:spPr>
          <a:xfrm>
            <a:off x="3521664" y="3826782"/>
            <a:ext cx="2465208" cy="2309430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05128" y="3826782"/>
            <a:ext cx="2465208" cy="2309430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8"/>
          </p:nvPr>
        </p:nvSpPr>
        <p:spPr>
          <a:xfrm>
            <a:off x="8888592" y="3826782"/>
            <a:ext cx="2465208" cy="2309430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226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W Δimg&gt;View&gt;Slide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02" y="0"/>
            <a:ext cx="10287000" cy="6858000"/>
          </a:xfrm>
          <a:prstGeom prst="rect">
            <a:avLst/>
          </a:prstGeom>
        </p:spPr>
      </p:pic>
      <p:sp>
        <p:nvSpPr>
          <p:cNvPr id="4" name="Parallelogram 3"/>
          <p:cNvSpPr/>
          <p:nvPr userDrawn="1"/>
        </p:nvSpPr>
        <p:spPr>
          <a:xfrm>
            <a:off x="6222064" y="0"/>
            <a:ext cx="7610050" cy="6870700"/>
          </a:xfrm>
          <a:prstGeom prst="parallelogram">
            <a:avLst>
              <a:gd name="adj" fmla="val 17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7099" y="2285998"/>
            <a:ext cx="4615709" cy="2661445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004F8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7099" y="5176044"/>
            <a:ext cx="4615709" cy="84851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60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29396" y="6234270"/>
            <a:ext cx="573382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2DA7D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8" name="Parallelogram 17"/>
          <p:cNvSpPr/>
          <p:nvPr userDrawn="1"/>
        </p:nvSpPr>
        <p:spPr>
          <a:xfrm>
            <a:off x="4994966" y="4425156"/>
            <a:ext cx="2076824" cy="2445544"/>
          </a:xfrm>
          <a:prstGeom prst="parallelogram">
            <a:avLst>
              <a:gd name="adj" fmla="val 19686"/>
            </a:avLst>
          </a:prstGeom>
          <a:solidFill>
            <a:srgbClr val="2DA7D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/>
          </a:p>
        </p:txBody>
      </p:sp>
      <p:sp>
        <p:nvSpPr>
          <p:cNvPr id="8" name="Rectangle 7"/>
          <p:cNvSpPr/>
          <p:nvPr userDrawn="1"/>
        </p:nvSpPr>
        <p:spPr>
          <a:xfrm>
            <a:off x="12191999" y="0"/>
            <a:ext cx="1802471" cy="68707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2255500" y="6194426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2255500" y="1298279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19" y="152400"/>
            <a:ext cx="1583532" cy="15835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56828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8 Col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4627"/>
            <a:ext cx="2465208" cy="2309430"/>
          </a:xfrm>
          <a:ln w="19050">
            <a:solidFill>
              <a:srgbClr val="CBE9F9"/>
            </a:solidFill>
          </a:ln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664" y="1304627"/>
            <a:ext cx="2465208" cy="2309430"/>
          </a:xfrm>
          <a:ln w="19050">
            <a:solidFill>
              <a:srgbClr val="CBE9F9"/>
            </a:solidFill>
          </a:ln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6205128" y="1304627"/>
            <a:ext cx="2465208" cy="2309430"/>
          </a:xfrm>
          <a:ln w="19050">
            <a:solidFill>
              <a:srgbClr val="CBE9F9"/>
            </a:solidFill>
          </a:ln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888592" y="1304627"/>
            <a:ext cx="2465208" cy="2309430"/>
          </a:xfrm>
          <a:ln w="19050">
            <a:solidFill>
              <a:srgbClr val="CBE9F9"/>
            </a:solidFill>
          </a:ln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5"/>
          </p:nvPr>
        </p:nvSpPr>
        <p:spPr>
          <a:xfrm>
            <a:off x="838200" y="3826782"/>
            <a:ext cx="2465208" cy="2309430"/>
          </a:xfrm>
          <a:ln w="19050">
            <a:solidFill>
              <a:srgbClr val="CBE9F9"/>
            </a:solidFill>
          </a:ln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6"/>
          </p:nvPr>
        </p:nvSpPr>
        <p:spPr>
          <a:xfrm>
            <a:off x="3521664" y="3826782"/>
            <a:ext cx="2465208" cy="2309430"/>
          </a:xfrm>
          <a:ln w="19050">
            <a:solidFill>
              <a:srgbClr val="CBE9F9"/>
            </a:solidFill>
          </a:ln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05128" y="3826782"/>
            <a:ext cx="2465208" cy="2309430"/>
          </a:xfrm>
          <a:ln w="19050">
            <a:solidFill>
              <a:srgbClr val="CBE9F9"/>
            </a:solidFill>
          </a:ln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8"/>
          </p:nvPr>
        </p:nvSpPr>
        <p:spPr>
          <a:xfrm>
            <a:off x="8888592" y="3826782"/>
            <a:ext cx="2465208" cy="2309430"/>
          </a:xfrm>
          <a:ln w="19050">
            <a:solidFill>
              <a:srgbClr val="CBE9F9"/>
            </a:solidFill>
          </a:ln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81565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8 Co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4627"/>
            <a:ext cx="2465208" cy="2309430"/>
          </a:xfrm>
          <a:solidFill>
            <a:srgbClr val="DDF0FB"/>
          </a:solidFill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664" y="1304627"/>
            <a:ext cx="2465208" cy="2309430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6205128" y="1304627"/>
            <a:ext cx="2465208" cy="2309430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888592" y="1304627"/>
            <a:ext cx="2465208" cy="2309430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5"/>
          </p:nvPr>
        </p:nvSpPr>
        <p:spPr>
          <a:xfrm>
            <a:off x="838200" y="3826782"/>
            <a:ext cx="2465208" cy="2309430"/>
          </a:xfrm>
          <a:solidFill>
            <a:srgbClr val="DDF0FB"/>
          </a:solidFill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6"/>
          </p:nvPr>
        </p:nvSpPr>
        <p:spPr>
          <a:xfrm>
            <a:off x="3521664" y="3826782"/>
            <a:ext cx="2465208" cy="2309430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05128" y="3826782"/>
            <a:ext cx="2465208" cy="2309430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8"/>
          </p:nvPr>
        </p:nvSpPr>
        <p:spPr>
          <a:xfrm>
            <a:off x="8888592" y="3826782"/>
            <a:ext cx="2465208" cy="2309430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980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B Δimg&gt;View&gt;Slide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" r="37235"/>
          <a:stretch/>
        </p:blipFill>
        <p:spPr>
          <a:xfrm flipH="1">
            <a:off x="0" y="0"/>
            <a:ext cx="7452781" cy="6862985"/>
          </a:xfrm>
          <a:prstGeom prst="rect">
            <a:avLst/>
          </a:prstGeom>
        </p:spPr>
      </p:pic>
      <p:sp>
        <p:nvSpPr>
          <p:cNvPr id="4" name="Parallelogram 3"/>
          <p:cNvSpPr/>
          <p:nvPr userDrawn="1"/>
        </p:nvSpPr>
        <p:spPr>
          <a:xfrm>
            <a:off x="6222064" y="0"/>
            <a:ext cx="7610050" cy="6870700"/>
          </a:xfrm>
          <a:prstGeom prst="parallelogram">
            <a:avLst>
              <a:gd name="adj" fmla="val 17381"/>
            </a:avLst>
          </a:prstGeom>
          <a:solidFill>
            <a:srgbClr val="007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7099" y="2285998"/>
            <a:ext cx="4615709" cy="2661445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7099" y="5176044"/>
            <a:ext cx="4615709" cy="84851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DDF0F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13C62"/>
                </a:solidFill>
              </a:defRPr>
            </a:lvl1pPr>
          </a:lstStyle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13C62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29396" y="6234270"/>
            <a:ext cx="573382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2DA7D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8" name="Parallelogram 17"/>
          <p:cNvSpPr/>
          <p:nvPr userDrawn="1"/>
        </p:nvSpPr>
        <p:spPr>
          <a:xfrm>
            <a:off x="4994966" y="4425156"/>
            <a:ext cx="2076824" cy="2445544"/>
          </a:xfrm>
          <a:prstGeom prst="parallelogram">
            <a:avLst>
              <a:gd name="adj" fmla="val 19686"/>
            </a:avLst>
          </a:prstGeom>
          <a:solidFill>
            <a:srgbClr val="2B93D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/>
          </a:p>
        </p:txBody>
      </p:sp>
      <p:sp>
        <p:nvSpPr>
          <p:cNvPr id="8" name="Rectangle 7"/>
          <p:cNvSpPr/>
          <p:nvPr userDrawn="1"/>
        </p:nvSpPr>
        <p:spPr>
          <a:xfrm>
            <a:off x="12191999" y="0"/>
            <a:ext cx="1802471" cy="68707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2255500" y="6194426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2255500" y="1298279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502" y="149682"/>
            <a:ext cx="1586250" cy="1586250"/>
          </a:xfrm>
          <a:prstGeom prst="rect">
            <a:avLst/>
          </a:prstGeom>
          <a:effectLst>
            <a:outerShdw blurRad="63500" dist="12700" dir="2700000" algn="tl" rotWithShape="0">
              <a:srgbClr val="00206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189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Col">
    <p:bg>
      <p:bgPr>
        <a:solidFill>
          <a:srgbClr val="2DA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250" y="152400"/>
            <a:ext cx="1575000" cy="158625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3393195"/>
            <a:ext cx="5157787" cy="2796468"/>
          </a:xfrm>
        </p:spPr>
        <p:txBody>
          <a:bodyPr>
            <a:normAutofit/>
          </a:bodyPr>
          <a:lstStyle>
            <a:lvl1pPr marL="0" indent="0" algn="just">
              <a:buNone/>
              <a:defRPr sz="1800">
                <a:solidFill>
                  <a:srgbClr val="CBE9F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393195"/>
            <a:ext cx="5183188" cy="2796468"/>
          </a:xfrm>
        </p:spPr>
        <p:txBody>
          <a:bodyPr>
            <a:normAutofit/>
          </a:bodyPr>
          <a:lstStyle>
            <a:lvl1pPr marL="0" indent="0" algn="just">
              <a:buNone/>
              <a:defRPr sz="1800">
                <a:solidFill>
                  <a:srgbClr val="CBE9F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1" y="1463095"/>
            <a:ext cx="8607812" cy="1763413"/>
          </a:xfrm>
        </p:spPr>
        <p:txBody>
          <a:bodyPr anchor="b">
            <a:noAutofit/>
          </a:bodyPr>
          <a:lstStyle>
            <a:lvl1pPr>
              <a:defRPr sz="6000">
                <a:solidFill>
                  <a:srgbClr val="FDFDF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7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</p:spTree>
    <p:extLst>
      <p:ext uri="{BB962C8B-B14F-4D97-AF65-F5344CB8AC3E}">
        <p14:creationId xmlns:p14="http://schemas.microsoft.com/office/powerpoint/2010/main" val="293702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4627"/>
            <a:ext cx="10515600" cy="4872336"/>
          </a:xfrm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30682" y="6356350"/>
            <a:ext cx="2458122" cy="365125"/>
          </a:xfrm>
        </p:spPr>
        <p:txBody>
          <a:bodyPr/>
          <a:lstStyle>
            <a:lvl1pPr>
              <a:defRPr b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21742" y="6356350"/>
            <a:ext cx="467061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</p:spTree>
    <p:extLst>
      <p:ext uri="{BB962C8B-B14F-4D97-AF65-F5344CB8AC3E}">
        <p14:creationId xmlns:p14="http://schemas.microsoft.com/office/powerpoint/2010/main" val="59602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tr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 userDrawn="1"/>
        </p:nvSpPr>
        <p:spPr>
          <a:xfrm>
            <a:off x="6408969" y="0"/>
            <a:ext cx="3143892" cy="6858000"/>
          </a:xfrm>
          <a:prstGeom prst="parallelogram">
            <a:avLst>
              <a:gd name="adj" fmla="val 49510"/>
            </a:avLst>
          </a:prstGeom>
          <a:solidFill>
            <a:srgbClr val="EA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4627"/>
            <a:ext cx="10515600" cy="487233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</p:spTree>
    <p:extLst>
      <p:ext uri="{BB962C8B-B14F-4D97-AF65-F5344CB8AC3E}">
        <p14:creationId xmlns:p14="http://schemas.microsoft.com/office/powerpoint/2010/main" val="152096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lue">
    <p:bg>
      <p:bgPr>
        <a:solidFill>
          <a:srgbClr val="EA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007AC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4627"/>
            <a:ext cx="10515600" cy="487233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B93D1"/>
                </a:solidFill>
              </a:defRPr>
            </a:lvl1pPr>
          </a:lstStyle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B93D1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2B9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</p:spTree>
    <p:extLst>
      <p:ext uri="{BB962C8B-B14F-4D97-AF65-F5344CB8AC3E}">
        <p14:creationId xmlns:p14="http://schemas.microsoft.com/office/powerpoint/2010/main" val="23085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46012" y="6356350"/>
            <a:ext cx="24581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43258" y="6356350"/>
            <a:ext cx="4455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2255500" y="6194426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2255500" y="1298279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254000" y="6194426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-254000" y="1298279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rot="16200000">
            <a:off x="11277600" y="7015163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16200000">
            <a:off x="749300" y="7002463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16200000">
            <a:off x="11277600" y="-165100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16200000">
            <a:off x="749300" y="-177800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70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63" r:id="rId2"/>
    <p:sldLayoutId id="2147483649" r:id="rId3"/>
    <p:sldLayoutId id="2147483693" r:id="rId4"/>
    <p:sldLayoutId id="2147483694" r:id="rId5"/>
    <p:sldLayoutId id="2147483653" r:id="rId6"/>
    <p:sldLayoutId id="2147483650" r:id="rId7"/>
    <p:sldLayoutId id="2147483661" r:id="rId8"/>
    <p:sldLayoutId id="2147483660" r:id="rId9"/>
    <p:sldLayoutId id="2147483651" r:id="rId10"/>
    <p:sldLayoutId id="2147483678" r:id="rId11"/>
    <p:sldLayoutId id="2147483679" r:id="rId12"/>
    <p:sldLayoutId id="2147483680" r:id="rId13"/>
    <p:sldLayoutId id="2147483666" r:id="rId14"/>
    <p:sldLayoutId id="2147483692" r:id="rId15"/>
    <p:sldLayoutId id="2147483662" r:id="rId16"/>
    <p:sldLayoutId id="2147483695" r:id="rId17"/>
    <p:sldLayoutId id="2147483691" r:id="rId18"/>
    <p:sldLayoutId id="2147483664" r:id="rId19"/>
    <p:sldLayoutId id="2147483696" r:id="rId20"/>
    <p:sldLayoutId id="2147483652" r:id="rId21"/>
    <p:sldLayoutId id="2147483675" r:id="rId22"/>
    <p:sldLayoutId id="2147483676" r:id="rId23"/>
    <p:sldLayoutId id="2147483677" r:id="rId24"/>
    <p:sldLayoutId id="2147483674" r:id="rId25"/>
    <p:sldLayoutId id="2147483673" r:id="rId26"/>
    <p:sldLayoutId id="2147483667" r:id="rId27"/>
    <p:sldLayoutId id="2147483670" r:id="rId28"/>
    <p:sldLayoutId id="2147483668" r:id="rId29"/>
    <p:sldLayoutId id="2147483672" r:id="rId30"/>
    <p:sldLayoutId id="2147483671" r:id="rId31"/>
    <p:sldLayoutId id="2147483669" r:id="rId32"/>
    <p:sldLayoutId id="2147483681" r:id="rId33"/>
    <p:sldLayoutId id="2147483685" r:id="rId34"/>
    <p:sldLayoutId id="2147483683" r:id="rId35"/>
    <p:sldLayoutId id="2147483682" r:id="rId36"/>
    <p:sldLayoutId id="2147483686" r:id="rId37"/>
    <p:sldLayoutId id="2147483684" r:id="rId38"/>
    <p:sldLayoutId id="2147483687" r:id="rId39"/>
    <p:sldLayoutId id="2147483688" r:id="rId40"/>
    <p:sldLayoutId id="2147483689" r:id="rId4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DA7D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just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just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just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just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just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020859" y="4642110"/>
            <a:ext cx="4615709" cy="1062715"/>
          </a:xfrm>
        </p:spPr>
        <p:txBody>
          <a:bodyPr>
            <a:normAutofit/>
          </a:bodyPr>
          <a:lstStyle/>
          <a:p>
            <a:r>
              <a:rPr lang="en-AU" dirty="0" smtClean="0"/>
              <a:t>Siddharth Mirani</a:t>
            </a:r>
          </a:p>
          <a:p>
            <a:r>
              <a:rPr lang="en-AU" dirty="0" smtClean="0"/>
              <a:t>Dated </a:t>
            </a:r>
            <a:r>
              <a:rPr lang="en-AU" dirty="0" smtClean="0"/>
              <a:t>19</a:t>
            </a:r>
            <a:r>
              <a:rPr lang="en-AU" baseline="30000" dirty="0" smtClean="0"/>
              <a:t>th</a:t>
            </a:r>
            <a:r>
              <a:rPr lang="en-AU" dirty="0" smtClean="0"/>
              <a:t> </a:t>
            </a:r>
            <a:r>
              <a:rPr lang="en-AU" dirty="0" smtClean="0"/>
              <a:t>December 2017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 Planit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1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912683" y="2647502"/>
            <a:ext cx="6226866" cy="1732755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Functional Testing services</a:t>
            </a:r>
            <a:br>
              <a:rPr lang="en-US" sz="2400" b="1" dirty="0" smtClean="0"/>
            </a:br>
            <a:r>
              <a:rPr lang="en-US" sz="2400" b="1" dirty="0" smtClean="0"/>
              <a:t>for HDFC Life 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375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543" y="2120104"/>
            <a:ext cx="4615709" cy="1819471"/>
          </a:xfrm>
        </p:spPr>
        <p:txBody>
          <a:bodyPr>
            <a:normAutofit/>
          </a:bodyPr>
          <a:lstStyle/>
          <a:p>
            <a:pPr algn="r"/>
            <a:r>
              <a:rPr lang="en-AU" dirty="0"/>
              <a:t>Your Feedback is Welcome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12084" y="4857749"/>
            <a:ext cx="4292050" cy="165501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bg1"/>
                </a:solidFill>
              </a:rPr>
              <a:t>Siddharth Mirani :+ 91-9920126163</a:t>
            </a:r>
            <a:endParaRPr lang="en-AU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dirty="0" smtClean="0">
                <a:solidFill>
                  <a:schemeClr val="bg1"/>
                </a:solidFill>
              </a:rPr>
              <a:t>siddharthm@planittesting.com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10</a:t>
            </a:fld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06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442913" y="314328"/>
            <a:ext cx="10910887" cy="849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Outline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2</a:t>
            </a:fld>
            <a:endParaRPr lang="en-AU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441650"/>
              </p:ext>
            </p:extLst>
          </p:nvPr>
        </p:nvGraphicFramePr>
        <p:xfrm>
          <a:off x="2384425" y="1938866"/>
          <a:ext cx="6273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0">
                  <a:extLst>
                    <a:ext uri="{9D8B030D-6E8A-4147-A177-3AD203B41FA5}">
                      <a16:colId xmlns:a16="http://schemas.microsoft.com/office/drawing/2014/main" val="954782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Executive</a:t>
                      </a:r>
                      <a:r>
                        <a:rPr lang="en-US" baseline="0" dirty="0" smtClean="0"/>
                        <a:t> Summary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8536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614135"/>
              </p:ext>
            </p:extLst>
          </p:nvPr>
        </p:nvGraphicFramePr>
        <p:xfrm>
          <a:off x="2384425" y="2689260"/>
          <a:ext cx="6273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0">
                  <a:extLst>
                    <a:ext uri="{9D8B030D-6E8A-4147-A177-3AD203B41FA5}">
                      <a16:colId xmlns:a16="http://schemas.microsoft.com/office/drawing/2014/main" val="954782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Scope</a:t>
                      </a:r>
                      <a:r>
                        <a:rPr lang="en-US" baseline="0" dirty="0" smtClean="0"/>
                        <a:t> &amp; Responsibilities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8536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38483"/>
              </p:ext>
            </p:extLst>
          </p:nvPr>
        </p:nvGraphicFramePr>
        <p:xfrm>
          <a:off x="2384425" y="3381188"/>
          <a:ext cx="6273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0">
                  <a:extLst>
                    <a:ext uri="{9D8B030D-6E8A-4147-A177-3AD203B41FA5}">
                      <a16:colId xmlns:a16="http://schemas.microsoft.com/office/drawing/2014/main" val="954782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Deliverables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85361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647825" y="1883544"/>
            <a:ext cx="476250" cy="4995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1647825" y="2624913"/>
            <a:ext cx="476250" cy="4995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676400" y="3311249"/>
            <a:ext cx="476250" cy="4995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070386"/>
              </p:ext>
            </p:extLst>
          </p:nvPr>
        </p:nvGraphicFramePr>
        <p:xfrm>
          <a:off x="2384425" y="4185856"/>
          <a:ext cx="6273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0">
                  <a:extLst>
                    <a:ext uri="{9D8B030D-6E8A-4147-A177-3AD203B41FA5}">
                      <a16:colId xmlns:a16="http://schemas.microsoft.com/office/drawing/2014/main" val="954782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Commercials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85361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1676400" y="4131871"/>
            <a:ext cx="476250" cy="4995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62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Executive Summary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Planit Software Testing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77504" y="1373760"/>
            <a:ext cx="10515600" cy="4872336"/>
          </a:xfrm>
        </p:spPr>
        <p:txBody>
          <a:bodyPr>
            <a:normAutofit fontScale="92500"/>
          </a:bodyPr>
          <a:lstStyle/>
          <a:p>
            <a:pPr lvl="0" indent="1143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58800" algn="l"/>
              </a:tabLst>
            </a:pPr>
            <a:r>
              <a:rPr lang="en-US" altLang="en-US" sz="1400" dirty="0">
                <a:ea typeface="Calibri" panose="020F0502020204030204" pitchFamily="34" charset="0"/>
              </a:rPr>
              <a:t>Planit is pleased to submit a proposal </a:t>
            </a:r>
            <a:r>
              <a:rPr lang="en-US" altLang="en-US" sz="1400" dirty="0" smtClean="0">
                <a:ea typeface="Calibri" panose="020F0502020204030204" pitchFamily="34" charset="0"/>
              </a:rPr>
              <a:t>for HDFC Life  for </a:t>
            </a:r>
            <a:r>
              <a:rPr lang="en-US" altLang="en-US" sz="1400" dirty="0">
                <a:ea typeface="Calibri" panose="020F0502020204030204" pitchFamily="34" charset="0"/>
              </a:rPr>
              <a:t>their </a:t>
            </a:r>
            <a:r>
              <a:rPr lang="en-US" altLang="en-US" sz="1400" dirty="0" smtClean="0">
                <a:ea typeface="Calibri" panose="020F0502020204030204" pitchFamily="34" charset="0"/>
              </a:rPr>
              <a:t>functional testing requirements  of Maturity functionality for ULIP based 49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</a:tabLst>
            </a:pPr>
            <a:r>
              <a:rPr lang="en-US" altLang="en-US" sz="1400" dirty="0" smtClean="0">
                <a:ea typeface="Calibri" panose="020F0502020204030204" pitchFamily="34" charset="0"/>
              </a:rPr>
              <a:t>   </a:t>
            </a:r>
            <a:r>
              <a:rPr lang="en-US" altLang="en-US" sz="1400" dirty="0" smtClean="0">
                <a:ea typeface="Calibri" panose="020F0502020204030204" pitchFamily="34" charset="0"/>
              </a:rPr>
              <a:t>products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</a:tabLst>
            </a:pPr>
            <a:endParaRPr lang="en-US" altLang="en-US" sz="1400" dirty="0">
              <a:ea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</a:tabLst>
            </a:pPr>
            <a:r>
              <a:rPr lang="en-US" altLang="en-US" sz="1400" dirty="0" smtClean="0">
                <a:ea typeface="Calibri" panose="020F0502020204030204" pitchFamily="34" charset="0"/>
              </a:rPr>
              <a:t>  Our </a:t>
            </a:r>
            <a:r>
              <a:rPr lang="en-US" altLang="en-US" sz="1400" dirty="0">
                <a:ea typeface="Calibri" panose="020F0502020204030204" pitchFamily="34" charset="0"/>
              </a:rPr>
              <a:t>solutions are delivered on the following foundational capabilities:</a:t>
            </a:r>
            <a:endParaRPr lang="en-US" altLang="en-US" sz="1400" dirty="0"/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58800" algn="l"/>
              </a:tabLst>
            </a:pPr>
            <a:r>
              <a:rPr lang="en-US" altLang="en-US" sz="1400" b="1" dirty="0">
                <a:ea typeface="Calibri" panose="020F0502020204030204" pitchFamily="34" charset="0"/>
              </a:rPr>
              <a:t>People</a:t>
            </a:r>
            <a:r>
              <a:rPr lang="en-US" altLang="en-US" sz="1400" dirty="0">
                <a:ea typeface="Calibri" panose="020F0502020204030204" pitchFamily="34" charset="0"/>
              </a:rPr>
              <a:t>- Experienced team backed by thought leaders in software testing</a:t>
            </a:r>
            <a:endParaRPr lang="en-US" altLang="en-US" sz="1400" dirty="0"/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58800" algn="l"/>
              </a:tabLst>
            </a:pPr>
            <a:r>
              <a:rPr lang="en-US" altLang="en-US" sz="1400" b="1" dirty="0">
                <a:ea typeface="Calibri" panose="020F0502020204030204" pitchFamily="34" charset="0"/>
              </a:rPr>
              <a:t>Process</a:t>
            </a:r>
            <a:r>
              <a:rPr lang="en-US" altLang="en-US" sz="1400" dirty="0">
                <a:ea typeface="Calibri" panose="020F0502020204030204" pitchFamily="34" charset="0"/>
              </a:rPr>
              <a:t>- Standardized Planit methodologies backed by domain expertise</a:t>
            </a:r>
            <a:endParaRPr lang="en-US" altLang="en-US" sz="1400" dirty="0"/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58800" algn="l"/>
              </a:tabLst>
            </a:pPr>
            <a:r>
              <a:rPr lang="en-US" altLang="en-US" sz="1400" b="1" dirty="0">
                <a:ea typeface="Calibri" panose="020F0502020204030204" pitchFamily="34" charset="0"/>
              </a:rPr>
              <a:t>Tools</a:t>
            </a:r>
            <a:r>
              <a:rPr lang="en-US" altLang="en-US" sz="1400" dirty="0">
                <a:ea typeface="Calibri" panose="020F0502020204030204" pitchFamily="34" charset="0"/>
              </a:rPr>
              <a:t>- Leverage open source tools and frameworks to deliver cost effective </a:t>
            </a:r>
            <a:r>
              <a:rPr lang="en-US" altLang="en-US" sz="1400" dirty="0" smtClean="0">
                <a:ea typeface="Calibri" panose="020F0502020204030204" pitchFamily="34" charset="0"/>
              </a:rPr>
              <a:t>solutions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58800" algn="l"/>
              </a:tabLst>
            </a:pPr>
            <a:endParaRPr lang="en-US" altLang="en-US" sz="1400" dirty="0"/>
          </a:p>
          <a:p>
            <a:pPr lvl="0" indent="1143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58800" algn="l"/>
              </a:tabLst>
            </a:pPr>
            <a:r>
              <a:rPr lang="en-US" altLang="en-US" sz="1400" dirty="0">
                <a:ea typeface="Calibri" panose="020F0502020204030204" pitchFamily="34" charset="0"/>
              </a:rPr>
              <a:t>Planit Proposes to set up </a:t>
            </a:r>
            <a:r>
              <a:rPr lang="en-US" altLang="en-US" sz="1400" dirty="0" smtClean="0">
                <a:ea typeface="Calibri" panose="020F0502020204030204" pitchFamily="34" charset="0"/>
              </a:rPr>
              <a:t>an Functional testing team </a:t>
            </a:r>
            <a:r>
              <a:rPr lang="en-US" altLang="en-US" sz="1400" dirty="0">
                <a:ea typeface="Calibri" panose="020F0502020204030204" pitchFamily="34" charset="0"/>
              </a:rPr>
              <a:t>of </a:t>
            </a:r>
            <a:r>
              <a:rPr lang="en-US" altLang="en-US" sz="1400" dirty="0" smtClean="0">
                <a:ea typeface="Calibri" panose="020F0502020204030204" pitchFamily="34" charset="0"/>
              </a:rPr>
              <a:t>Functional Testing Engineer’s </a:t>
            </a:r>
            <a:r>
              <a:rPr lang="en-US" altLang="en-US" sz="1400" dirty="0">
                <a:ea typeface="Calibri" panose="020F0502020204030204" pitchFamily="34" charset="0"/>
              </a:rPr>
              <a:t>at </a:t>
            </a:r>
            <a:r>
              <a:rPr lang="en-US" altLang="en-US" sz="1400" dirty="0" smtClean="0">
                <a:ea typeface="Calibri" panose="020F0502020204030204" pitchFamily="34" charset="0"/>
              </a:rPr>
              <a:t>HDFC Life premises in </a:t>
            </a:r>
            <a:r>
              <a:rPr lang="en-US" altLang="en-US" sz="1400" dirty="0" smtClean="0">
                <a:ea typeface="Calibri" panose="020F0502020204030204" pitchFamily="34" charset="0"/>
              </a:rPr>
              <a:t>Mumbai &amp; Planit office in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</a:tabLst>
            </a:pPr>
            <a:r>
              <a:rPr lang="en-US" altLang="en-US" sz="1400" dirty="0" smtClean="0">
                <a:ea typeface="Calibri" panose="020F0502020204030204" pitchFamily="34" charset="0"/>
              </a:rPr>
              <a:t>  Hyderabad </a:t>
            </a:r>
            <a:r>
              <a:rPr lang="en-US" altLang="en-US" sz="1400" dirty="0" smtClean="0">
                <a:ea typeface="Calibri" panose="020F0502020204030204" pitchFamily="34" charset="0"/>
              </a:rPr>
              <a:t>for a </a:t>
            </a:r>
            <a:r>
              <a:rPr lang="en-US" altLang="en-US" sz="1400" dirty="0" smtClean="0">
                <a:ea typeface="Calibri" panose="020F0502020204030204" pitchFamily="34" charset="0"/>
              </a:rPr>
              <a:t>period </a:t>
            </a:r>
            <a:r>
              <a:rPr lang="en-US" altLang="en-US" sz="1400" dirty="0" smtClean="0">
                <a:ea typeface="Calibri" panose="020F0502020204030204" pitchFamily="34" charset="0"/>
              </a:rPr>
              <a:t>of </a:t>
            </a:r>
            <a:r>
              <a:rPr lang="en-US" altLang="en-US" sz="1400" dirty="0">
                <a:ea typeface="Calibri" panose="020F0502020204030204" pitchFamily="34" charset="0"/>
              </a:rPr>
              <a:t> </a:t>
            </a:r>
            <a:r>
              <a:rPr lang="en-US" altLang="en-US" sz="1400" dirty="0" smtClean="0">
                <a:ea typeface="Calibri" panose="020F0502020204030204" pitchFamily="34" charset="0"/>
              </a:rPr>
              <a:t>2 months based on the application scope walkthrough and the effort estimation done by Planit </a:t>
            </a:r>
            <a:r>
              <a:rPr lang="en-US" altLang="en-US" sz="1400" dirty="0" smtClean="0">
                <a:ea typeface="Calibri" panose="020F0502020204030204" pitchFamily="34" charset="0"/>
              </a:rPr>
              <a:t>team &amp; HDFC life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</a:tabLst>
            </a:pPr>
            <a:r>
              <a:rPr lang="en-US" altLang="en-US" sz="1400" dirty="0">
                <a:ea typeface="Calibri" panose="020F0502020204030204" pitchFamily="34" charset="0"/>
              </a:rPr>
              <a:t> </a:t>
            </a:r>
            <a:r>
              <a:rPr lang="en-US" altLang="en-US" sz="1400" dirty="0" smtClean="0">
                <a:ea typeface="Calibri" panose="020F0502020204030204" pitchFamily="34" charset="0"/>
              </a:rPr>
              <a:t> </a:t>
            </a:r>
            <a:r>
              <a:rPr lang="en-US" altLang="en-US" sz="1400" dirty="0" smtClean="0">
                <a:ea typeface="Calibri" panose="020F0502020204030204" pitchFamily="34" charset="0"/>
              </a:rPr>
              <a:t>for </a:t>
            </a:r>
            <a:r>
              <a:rPr lang="en-US" altLang="en-US" sz="1400" dirty="0" smtClean="0">
                <a:ea typeface="Calibri" panose="020F0502020204030204" pitchFamily="34" charset="0"/>
              </a:rPr>
              <a:t>the </a:t>
            </a:r>
            <a:r>
              <a:rPr lang="en-US" altLang="en-US" sz="1400" dirty="0" smtClean="0">
                <a:ea typeface="Calibri" panose="020F0502020204030204" pitchFamily="34" charset="0"/>
              </a:rPr>
              <a:t>application</a:t>
            </a:r>
            <a:r>
              <a:rPr lang="en-US" altLang="en-US" sz="1400" dirty="0" smtClean="0">
                <a:ea typeface="Calibri" panose="020F0502020204030204" pitchFamily="34" charset="0"/>
              </a:rPr>
              <a:t> </a:t>
            </a:r>
            <a:r>
              <a:rPr lang="en-US" altLang="en-US" sz="1400" dirty="0" smtClean="0">
                <a:ea typeface="Calibri" panose="020F0502020204030204" pitchFamily="34" charset="0"/>
              </a:rPr>
              <a:t>for </a:t>
            </a:r>
            <a:r>
              <a:rPr lang="en-US" altLang="en-US" sz="1400" dirty="0" smtClean="0">
                <a:ea typeface="Calibri" panose="020F0502020204030204" pitchFamily="34" charset="0"/>
              </a:rPr>
              <a:t>the maturity stage testing for ULIP based 49 </a:t>
            </a:r>
            <a:r>
              <a:rPr lang="en-US" altLang="en-US" sz="1400" dirty="0" smtClean="0">
                <a:ea typeface="Calibri" panose="020F0502020204030204" pitchFamily="34" charset="0"/>
              </a:rPr>
              <a:t>products</a:t>
            </a:r>
            <a:endParaRPr lang="en-US" altLang="en-US" sz="1400" dirty="0"/>
          </a:p>
          <a:p>
            <a:pPr lvl="0" indent="5715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</a:tabLst>
            </a:pPr>
            <a:endParaRPr lang="en-US" altLang="en-US" sz="1400" dirty="0"/>
          </a:p>
          <a:p>
            <a:pPr marL="114300" lvl="0" indent="-1143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58800" algn="l"/>
              </a:tabLst>
            </a:pPr>
            <a:r>
              <a:rPr lang="en-US" altLang="en-US" sz="1400" dirty="0">
                <a:ea typeface="Calibri" panose="020F0502020204030204" pitchFamily="34" charset="0"/>
              </a:rPr>
              <a:t>Based on the understanding we had from the discussions along with </a:t>
            </a:r>
            <a:r>
              <a:rPr lang="en-US" altLang="en-US" sz="1400" dirty="0" smtClean="0">
                <a:ea typeface="Calibri" panose="020F0502020204030204" pitchFamily="34" charset="0"/>
              </a:rPr>
              <a:t>HDFC Life team </a:t>
            </a:r>
            <a:r>
              <a:rPr lang="en-US" altLang="en-US" sz="1400" dirty="0">
                <a:ea typeface="Calibri" panose="020F0502020204030204" pitchFamily="34" charset="0"/>
              </a:rPr>
              <a:t>Planit is pleased to propose a T&amp;M based model for a </a:t>
            </a:r>
            <a:r>
              <a:rPr lang="en-US" altLang="en-US" sz="1400" dirty="0" smtClean="0">
                <a:ea typeface="Calibri" panose="020F0502020204030204" pitchFamily="34" charset="0"/>
              </a:rPr>
              <a:t>period of 2 months. This </a:t>
            </a:r>
            <a:r>
              <a:rPr lang="en-US" altLang="en-US" sz="1400" dirty="0">
                <a:ea typeface="Calibri" panose="020F0502020204030204" pitchFamily="34" charset="0"/>
              </a:rPr>
              <a:t>can be further extended based on mutual agreement between </a:t>
            </a:r>
            <a:r>
              <a:rPr lang="en-US" altLang="en-US" sz="1400" dirty="0" smtClean="0">
                <a:ea typeface="Calibri" panose="020F0502020204030204" pitchFamily="34" charset="0"/>
              </a:rPr>
              <a:t>HDFC Life &amp; Planit for other products to be tested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58800" algn="l"/>
              </a:tabLst>
            </a:pPr>
            <a:endParaRPr lang="en-US" altLang="en-US" sz="1400" dirty="0"/>
          </a:p>
          <a:p>
            <a:pPr marL="57150" lvl="0" indent="1143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58800" algn="l"/>
              </a:tabLst>
            </a:pPr>
            <a:r>
              <a:rPr lang="en-US" altLang="en-US" sz="1400" dirty="0" smtClean="0">
                <a:ea typeface="Calibri" panose="020F0502020204030204" pitchFamily="34" charset="0"/>
              </a:rPr>
              <a:t>Planit would like to offer </a:t>
            </a:r>
            <a:r>
              <a:rPr lang="en-US" altLang="en-US" sz="1400" dirty="0">
                <a:ea typeface="Calibri" panose="020F0502020204030204" pitchFamily="34" charset="0"/>
              </a:rPr>
              <a:t>a</a:t>
            </a:r>
            <a:r>
              <a:rPr lang="en-US" altLang="en-US" sz="1400" dirty="0" smtClean="0">
                <a:ea typeface="Calibri" panose="020F0502020204030204" pitchFamily="34" charset="0"/>
              </a:rPr>
              <a:t> model wherein Planit Sr. Test Engineers  will handle the Functional Testing onsite and a team Test Engineers </a:t>
            </a:r>
          </a:p>
          <a:p>
            <a:pPr marL="57150"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</a:tabLst>
            </a:pPr>
            <a:r>
              <a:rPr lang="en-US" altLang="en-US" sz="1400" dirty="0">
                <a:ea typeface="Calibri" panose="020F0502020204030204" pitchFamily="34" charset="0"/>
              </a:rPr>
              <a:t> </a:t>
            </a:r>
            <a:r>
              <a:rPr lang="en-US" altLang="en-US" sz="1400" dirty="0" smtClean="0">
                <a:ea typeface="Calibri" panose="020F0502020204030204" pitchFamily="34" charset="0"/>
              </a:rPr>
              <a:t>  offshore &amp; creation of functional  test cases</a:t>
            </a:r>
          </a:p>
          <a:p>
            <a:pPr marL="57150"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</a:tabLst>
            </a:pPr>
            <a:endParaRPr lang="en-US" altLang="en-US" sz="1400" dirty="0">
              <a:ea typeface="Calibri" panose="020F0502020204030204" pitchFamily="34" charset="0"/>
            </a:endParaRPr>
          </a:p>
          <a:p>
            <a:pPr marL="171450" lvl="0" indent="-1143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58800" algn="l"/>
              </a:tabLst>
            </a:pPr>
            <a:r>
              <a:rPr lang="en-US" altLang="en-US" sz="1400" dirty="0" smtClean="0">
                <a:ea typeface="Calibri" panose="020F0502020204030204" pitchFamily="34" charset="0"/>
              </a:rPr>
              <a:t>All the resources i.e. onshore &amp; offshore will managed by a Planit Team lead to ensure efficient and smooth delivery within the stipulated timeline</a:t>
            </a:r>
          </a:p>
          <a:p>
            <a:pPr marL="57150"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</a:tabLst>
            </a:pPr>
            <a:endParaRPr lang="en-US" altLang="en-US" sz="1400" dirty="0">
              <a:ea typeface="Calibri" panose="020F0502020204030204" pitchFamily="34" charset="0"/>
            </a:endParaRPr>
          </a:p>
          <a:p>
            <a:pPr marL="171450" lvl="0" indent="-1143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58800" algn="l"/>
              </a:tabLst>
            </a:pPr>
            <a:r>
              <a:rPr lang="en-US" altLang="en-US" sz="1400" dirty="0" smtClean="0">
                <a:ea typeface="Calibri" panose="020F0502020204030204" pitchFamily="34" charset="0"/>
              </a:rPr>
              <a:t>Planit has valid credentials in the functional, Test Automation space and have delivered significant cost benefits ensuring a higher TAT for application releases </a:t>
            </a:r>
          </a:p>
        </p:txBody>
      </p:sp>
    </p:spTree>
    <p:extLst>
      <p:ext uri="{BB962C8B-B14F-4D97-AF65-F5344CB8AC3E}">
        <p14:creationId xmlns:p14="http://schemas.microsoft.com/office/powerpoint/2010/main" val="28884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 Software Testing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4</a:t>
            </a:fld>
            <a:endParaRPr lang="en-AU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" t="32739" r="13823" b="36160"/>
          <a:stretch/>
        </p:blipFill>
        <p:spPr>
          <a:xfrm>
            <a:off x="212725" y="1630064"/>
            <a:ext cx="11858625" cy="3438525"/>
          </a:xfrm>
        </p:spPr>
      </p:pic>
      <p:sp>
        <p:nvSpPr>
          <p:cNvPr id="9" name="Title 6"/>
          <p:cNvSpPr txBox="1">
            <a:spLocks/>
          </p:cNvSpPr>
          <p:nvPr/>
        </p:nvSpPr>
        <p:spPr>
          <a:xfrm>
            <a:off x="642938" y="365126"/>
            <a:ext cx="10710862" cy="7267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2DA7D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 smtClean="0"/>
              <a:t>Our Portfolio of Services offered</a:t>
            </a:r>
            <a:endParaRPr lang="en-AU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92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Scope &amp; Responsibilities for HDFC Life &amp; Planit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9827"/>
            <a:ext cx="10515600" cy="4872336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endParaRPr lang="en-US" sz="1400" b="1" dirty="0"/>
          </a:p>
          <a:p>
            <a:pPr marL="0" lvl="1" indent="0">
              <a:buNone/>
            </a:pPr>
            <a:endParaRPr lang="en-US" sz="1400" b="1" dirty="0" smtClean="0"/>
          </a:p>
          <a:p>
            <a:pPr marL="0" lvl="1" indent="0">
              <a:buNone/>
            </a:pPr>
            <a:r>
              <a:rPr lang="en-US" sz="1400" b="1" dirty="0" smtClean="0"/>
              <a:t>Scope</a:t>
            </a:r>
          </a:p>
          <a:p>
            <a:pPr marL="0" lvl="1" indent="0">
              <a:buNone/>
            </a:pPr>
            <a:endParaRPr lang="en-US" sz="1400" b="1" dirty="0" smtClean="0"/>
          </a:p>
          <a:p>
            <a:pPr marL="285750" lvl="1" indent="-285750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HDFC Life would like us to complete testing for Maturity claims for 49 ULIP Products </a:t>
            </a:r>
          </a:p>
          <a:p>
            <a:pPr marL="285750" lvl="1" indent="-285750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tentative timeline of completion of testing activity within a duration of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month based on the effort estimation done by Planit &amp; HDFC Life Team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lvl="1" indent="-285750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Currently the maturity functionality of these products has not been tested</a:t>
            </a:r>
          </a:p>
          <a:p>
            <a:pPr marL="285750" lvl="1" indent="-285750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Complete functionality check with varied test scenario’s to be created by Planit and tested across  Life Asia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using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valid test data  </a:t>
            </a:r>
          </a:p>
          <a:p>
            <a:pPr marL="285750" lvl="1" indent="-285750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Planit will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conduct one round of testing 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 report bugs to the development team and re-test the application ensure a quality release of the application into production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1" indent="0">
              <a:buNone/>
            </a:pP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+mn-cs"/>
            </a:endParaRPr>
          </a:p>
          <a:p>
            <a:pPr marL="0" lvl="1" indent="0">
              <a:buNone/>
            </a:pPr>
            <a:r>
              <a:rPr lang="en-US" sz="1400" b="1" dirty="0"/>
              <a:t>HDFC Life </a:t>
            </a:r>
            <a:r>
              <a:rPr lang="en-US" sz="1400" b="1" dirty="0" smtClean="0"/>
              <a:t>Responsibilities</a:t>
            </a:r>
          </a:p>
          <a:p>
            <a:pPr marL="0" lvl="1" indent="0">
              <a:buNone/>
            </a:pPr>
            <a:endParaRPr lang="en-US" sz="1400" b="1" dirty="0"/>
          </a:p>
          <a:p>
            <a:pPr marL="285750" lvl="1" indent="-285750"/>
            <a:r>
              <a:rPr lang="en-US" sz="1400" dirty="0" smtClean="0"/>
              <a:t>Providing </a:t>
            </a:r>
            <a:r>
              <a:rPr lang="en-US" sz="1400" dirty="0"/>
              <a:t>the test </a:t>
            </a:r>
            <a:r>
              <a:rPr lang="en-US" sz="1400" dirty="0" smtClean="0"/>
              <a:t>infrastructure and necessary infra requirements i.e. Desktops and seats </a:t>
            </a:r>
            <a:r>
              <a:rPr lang="en-US" sz="1400" dirty="0" err="1" smtClean="0"/>
              <a:t>etc</a:t>
            </a:r>
            <a:r>
              <a:rPr lang="en-US" sz="1400" dirty="0" smtClean="0"/>
              <a:t>  for Planit team to come onsite and complete the project </a:t>
            </a:r>
          </a:p>
          <a:p>
            <a:pPr marL="285750" lvl="1" indent="-285750"/>
            <a:r>
              <a:rPr lang="en-US" sz="1400" dirty="0" smtClean="0"/>
              <a:t>Remote access to be provided to Planit HYD Team and ensure smooth and stable environment to conduct the testing activity </a:t>
            </a:r>
          </a:p>
          <a:p>
            <a:pPr marL="285750" lvl="1" indent="-285750"/>
            <a:r>
              <a:rPr lang="en-US" sz="1400" dirty="0"/>
              <a:t>Detailed walkthrough of the application and required Knowledge </a:t>
            </a:r>
            <a:r>
              <a:rPr lang="en-US" sz="1400" dirty="0" smtClean="0"/>
              <a:t>transfer</a:t>
            </a:r>
          </a:p>
          <a:p>
            <a:pPr marL="228600" lvl="1"/>
            <a:r>
              <a:rPr lang="en-US" sz="1400" dirty="0"/>
              <a:t> </a:t>
            </a:r>
            <a:r>
              <a:rPr lang="en-US" sz="1400" dirty="0" smtClean="0"/>
              <a:t>HDFC Life will support Planit in creation/ making available of Test Data required </a:t>
            </a:r>
            <a:r>
              <a:rPr lang="en-US" sz="1400" dirty="0" smtClean="0"/>
              <a:t>for </a:t>
            </a:r>
            <a:r>
              <a:rPr lang="en-US" sz="1400" dirty="0" smtClean="0"/>
              <a:t>testing </a:t>
            </a:r>
            <a:endParaRPr lang="en-US" sz="1400" dirty="0" smtClean="0"/>
          </a:p>
          <a:p>
            <a:pPr marL="0" lvl="1" indent="0">
              <a:buNone/>
            </a:pPr>
            <a:endParaRPr lang="en-US" sz="1300" dirty="0" smtClean="0"/>
          </a:p>
          <a:p>
            <a:pPr marL="0" lvl="1" indent="0">
              <a:buNone/>
            </a:pPr>
            <a:endParaRPr lang="en-US" sz="13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 smtClean="0"/>
          </a:p>
          <a:p>
            <a:r>
              <a:rPr lang="en-AU" dirty="0" smtClean="0"/>
              <a:t>© Planit Software Testing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66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Scope &amp; Responsibilities for </a:t>
            </a:r>
            <a:r>
              <a:rPr lang="en-US" sz="2800" dirty="0" smtClean="0"/>
              <a:t>HDFC Life &amp; Planit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Planit Responsibilities </a:t>
            </a:r>
          </a:p>
          <a:p>
            <a:pPr marL="285750" lvl="1" indent="-285750"/>
            <a:r>
              <a:rPr lang="en-US" sz="1400" dirty="0"/>
              <a:t>Testing the product platform under the Customer guidance across functional areas with the ultimate objective of better quality product</a:t>
            </a:r>
          </a:p>
          <a:p>
            <a:pPr marL="285750" lvl="1" indent="-285750"/>
            <a:r>
              <a:rPr lang="en-US" sz="1400" dirty="0"/>
              <a:t>Logging of defects identified and sign off on the activities completed from the stakeholders</a:t>
            </a:r>
          </a:p>
          <a:p>
            <a:pPr marL="285750" lvl="1" indent="-285750"/>
            <a:r>
              <a:rPr lang="en-US" sz="1400" dirty="0"/>
              <a:t>With our expertise and the discussions we have had with </a:t>
            </a:r>
            <a:r>
              <a:rPr lang="en-US" sz="1400" dirty="0" smtClean="0"/>
              <a:t>HDFC Life team, Planit will try to leverage automation Test data generator &amp; which </a:t>
            </a:r>
            <a:r>
              <a:rPr lang="en-US" sz="1400" dirty="0"/>
              <a:t>would be the right fit</a:t>
            </a:r>
          </a:p>
          <a:p>
            <a:pPr marL="285750" lvl="1" indent="-285750"/>
            <a:r>
              <a:rPr lang="en-US" sz="1400" dirty="0" smtClean="0"/>
              <a:t>Planit will do one round of Functional Testing and second round of testing for bug fixes which is assumed to be not more than 30% of the total data</a:t>
            </a:r>
            <a:endParaRPr lang="en-US" sz="1400" dirty="0"/>
          </a:p>
          <a:p>
            <a:pPr marL="285750" lvl="1" indent="-285750"/>
            <a:r>
              <a:rPr lang="en-US" sz="1400" dirty="0"/>
              <a:t>Build an intelligent Test </a:t>
            </a:r>
            <a:r>
              <a:rPr lang="en-US" sz="1400" dirty="0" smtClean="0"/>
              <a:t>Scenario's </a:t>
            </a:r>
            <a:r>
              <a:rPr lang="en-US" sz="1400" dirty="0"/>
              <a:t>which </a:t>
            </a:r>
            <a:r>
              <a:rPr lang="en-US" sz="1400" dirty="0" smtClean="0"/>
              <a:t>provides maximum coverage and ensures the product is bug free while releasing it in production</a:t>
            </a:r>
          </a:p>
          <a:p>
            <a:pPr marL="0" lvl="1" indent="0">
              <a:buNone/>
            </a:pPr>
            <a:endParaRPr lang="en-US" sz="1400" dirty="0"/>
          </a:p>
          <a:p>
            <a:pPr marL="285750" lvl="1" indent="-285750"/>
            <a:endParaRPr lang="en-US" sz="1400" dirty="0"/>
          </a:p>
          <a:p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Planit Software Testing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934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647017" y="1228725"/>
            <a:ext cx="5744760" cy="50800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707592" y="1804458"/>
            <a:ext cx="2514852" cy="40378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862792" y="1804458"/>
            <a:ext cx="2514852" cy="40378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Planit Functional Testing Team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283032" y="5984875"/>
            <a:ext cx="2458122" cy="365125"/>
          </a:xfrm>
        </p:spPr>
        <p:txBody>
          <a:bodyPr/>
          <a:lstStyle/>
          <a:p>
            <a:r>
              <a:rPr lang="en-IN" dirty="0" smtClean="0"/>
              <a:t>www.Planit.com</a:t>
            </a:r>
            <a:endParaRPr lang="en-IN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95" y="2851433"/>
            <a:ext cx="1289955" cy="98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1" y="3091476"/>
            <a:ext cx="1364441" cy="85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62792" y="1819853"/>
            <a:ext cx="2514852" cy="50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 smtClean="0"/>
              <a:t>Planit </a:t>
            </a:r>
            <a:r>
              <a:rPr lang="en-US" sz="1867" dirty="0"/>
              <a:t>Testing Team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07592" y="1819853"/>
            <a:ext cx="2514852" cy="50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 smtClean="0"/>
              <a:t>HDFC Life Team</a:t>
            </a:r>
            <a:endParaRPr lang="en-US" sz="1867" dirty="0"/>
          </a:p>
        </p:txBody>
      </p:sp>
      <p:sp>
        <p:nvSpPr>
          <p:cNvPr id="21" name="Rectangle 20"/>
          <p:cNvSpPr/>
          <p:nvPr/>
        </p:nvSpPr>
        <p:spPr>
          <a:xfrm>
            <a:off x="742950" y="1533525"/>
            <a:ext cx="2667000" cy="4673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Testing of 49 products across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Life Asia </a:t>
            </a:r>
          </a:p>
          <a:p>
            <a:endParaRPr lang="en-US" sz="1667" dirty="0" smtClean="0"/>
          </a:p>
          <a:p>
            <a:r>
              <a:rPr lang="en-US" sz="1667" dirty="0" smtClean="0"/>
              <a:t>Eliminate</a:t>
            </a:r>
            <a:r>
              <a:rPr lang="en-IN" sz="1667" dirty="0" smtClean="0"/>
              <a:t> </a:t>
            </a:r>
            <a:r>
              <a:rPr lang="en-IN" sz="1667" dirty="0"/>
              <a:t>people dependent processes, manual processes, to manage future scalability </a:t>
            </a:r>
            <a:r>
              <a:rPr lang="en-IN" sz="1667" dirty="0" smtClean="0"/>
              <a:t>towards faster testing </a:t>
            </a:r>
            <a:endParaRPr lang="en-US" sz="1667" dirty="0"/>
          </a:p>
        </p:txBody>
      </p:sp>
      <p:sp>
        <p:nvSpPr>
          <p:cNvPr id="22" name="Rectangle 21"/>
          <p:cNvSpPr/>
          <p:nvPr/>
        </p:nvSpPr>
        <p:spPr>
          <a:xfrm>
            <a:off x="742950" y="1533525"/>
            <a:ext cx="2667000" cy="50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 smtClean="0"/>
              <a:t>HDFC Life Maturity Stage Testing</a:t>
            </a:r>
            <a:endParaRPr lang="en-US" sz="1867" dirty="0"/>
          </a:p>
        </p:txBody>
      </p:sp>
      <p:sp>
        <p:nvSpPr>
          <p:cNvPr id="23" name="Pfeil nach rechts 42"/>
          <p:cNvSpPr/>
          <p:nvPr/>
        </p:nvSpPr>
        <p:spPr bwMode="gray">
          <a:xfrm>
            <a:off x="3276246" y="5715552"/>
            <a:ext cx="641704" cy="491573"/>
          </a:xfrm>
          <a:prstGeom prst="rightArrow">
            <a:avLst/>
          </a:prstGeom>
          <a:gradFill flip="none" rotWithShape="1">
            <a:gsLst>
              <a:gs pos="0">
                <a:srgbClr val="D7D7D7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96000" tIns="144000" rIns="96000" bIns="96000" anchor="ctr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  <a:spcAft>
                <a:spcPts val="1067"/>
              </a:spcAft>
              <a:buClr>
                <a:srgbClr val="969696"/>
              </a:buClr>
              <a:defRPr/>
            </a:pPr>
            <a:endParaRPr lang="en-US" sz="1333" noProof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1" y="4132876"/>
            <a:ext cx="1364441" cy="85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95" y="4007133"/>
            <a:ext cx="1289955" cy="98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hteck 19"/>
          <p:cNvSpPr/>
          <p:nvPr/>
        </p:nvSpPr>
        <p:spPr bwMode="gray">
          <a:xfrm>
            <a:off x="9607550" y="1533525"/>
            <a:ext cx="2133600" cy="4673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endParaRPr lang="en-US" sz="2133" noProof="1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noProof="1"/>
              <a:t>Defect Reports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000" noProof="1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noProof="1"/>
              <a:t>Test Reports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000" noProof="1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noProof="1"/>
              <a:t>Risk Coverage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000" noProof="1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noProof="1"/>
              <a:t>Requirements Coverage Analysis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07550" y="1533525"/>
            <a:ext cx="2133600" cy="50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Deliverables</a:t>
            </a:r>
            <a:endParaRPr lang="en-US" sz="1867" dirty="0"/>
          </a:p>
        </p:txBody>
      </p:sp>
      <p:sp>
        <p:nvSpPr>
          <p:cNvPr id="24" name="Pfeil nach rechts 42"/>
          <p:cNvSpPr/>
          <p:nvPr/>
        </p:nvSpPr>
        <p:spPr bwMode="gray">
          <a:xfrm>
            <a:off x="9099550" y="5715552"/>
            <a:ext cx="641704" cy="491573"/>
          </a:xfrm>
          <a:prstGeom prst="rightArrow">
            <a:avLst/>
          </a:prstGeom>
          <a:gradFill flip="none" rotWithShape="1">
            <a:gsLst>
              <a:gs pos="0">
                <a:srgbClr val="D7D7D7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96000" tIns="144000" rIns="96000" bIns="96000" anchor="ctr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  <a:spcAft>
                <a:spcPts val="1067"/>
              </a:spcAft>
              <a:buClr>
                <a:srgbClr val="969696"/>
              </a:buClr>
              <a:defRPr/>
            </a:pPr>
            <a:endParaRPr lang="en-US" sz="1333" noProof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60751" y="1228725"/>
            <a:ext cx="607906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>
                    <a:lumMod val="95000"/>
                  </a:schemeClr>
                </a:solidFill>
              </a:rPr>
              <a:t>Test Setup for </a:t>
            </a:r>
            <a:r>
              <a:rPr lang="en-US" sz="2667" b="1" dirty="0" smtClean="0">
                <a:solidFill>
                  <a:schemeClr val="bg1">
                    <a:lumMod val="95000"/>
                  </a:schemeClr>
                </a:solidFill>
              </a:rPr>
              <a:t>Testing</a:t>
            </a:r>
            <a:endParaRPr lang="en-US" sz="2667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825" y="3355975"/>
            <a:ext cx="1596556" cy="119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77802" y="5242457"/>
            <a:ext cx="235809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Requirement doc’s, KT’s, UAT and test artifact review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73571" y="1267379"/>
            <a:ext cx="22427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Test artifacts creation,  SIT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17951" y="5503744"/>
            <a:ext cx="22427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Test artefacts  creation,  SIT </a:t>
            </a:r>
          </a:p>
        </p:txBody>
      </p:sp>
    </p:spTree>
    <p:extLst>
      <p:ext uri="{BB962C8B-B14F-4D97-AF65-F5344CB8AC3E}">
        <p14:creationId xmlns:p14="http://schemas.microsoft.com/office/powerpoint/2010/main" val="171961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15" y="76200"/>
            <a:ext cx="10534685" cy="1143000"/>
          </a:xfrm>
        </p:spPr>
        <p:txBody>
          <a:bodyPr/>
          <a:lstStyle/>
          <a:p>
            <a:r>
              <a:rPr lang="en-US" sz="3600" dirty="0" smtClean="0"/>
              <a:t>Commercials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www.tenxlabs.com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9D24-1174-4D5F-84B4-90B599C0D1CB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219200" y="1498600"/>
            <a:ext cx="10058400" cy="4594696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83689" y="929889"/>
            <a:ext cx="1117158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384"/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114300" algn="just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Planit will Support HDFC Life with a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suitable team of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 Test Lead &amp; 3 Test Engineers(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Onsite) and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 Test Engineers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 offshore – </a:t>
            </a:r>
          </a:p>
          <a:p>
            <a:pPr marL="457200" algn="just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Billable resource only one)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for a period of 2 months considering the effort estimation done by Planit team and along with HDFC Life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algn="just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towards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completion of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this project</a:t>
            </a: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22860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Based on the requirement and changes coming in from a scope perspective the project would be extended towards other product testing</a:t>
            </a:r>
          </a:p>
          <a:p>
            <a:pPr marL="608013" indent="-150813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The below pricing is considering for a period of 2  months of duration as per the effort estimation done by Planit team  </a:t>
            </a:r>
          </a:p>
          <a:p>
            <a:pPr marL="457200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considering the walkthrough of the application given and recommendations given by HDFC Life team</a:t>
            </a:r>
          </a:p>
          <a:p>
            <a:pPr marL="608013" indent="-150813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The team would work onsite from HDFC Life Mumbai premises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&amp; Planit office Hyderabad </a:t>
            </a: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8013" indent="-150813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Planit would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bill a monthly cost for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project i.e.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INR 335,000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+ statutory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taxes.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Planit will need HDFC Life to raise a PO for      </a:t>
            </a:r>
          </a:p>
          <a:p>
            <a:pPr marL="457200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INR 670,000+ taxes for a period of two months</a:t>
            </a: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8013" indent="-150813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Any extension in the project beyond the timelines would be charged on T&amp;M basis as per the below rate card</a:t>
            </a:r>
          </a:p>
          <a:p>
            <a:pPr marL="609573" indent="-457189">
              <a:buFont typeface="Arial" panose="020B0604020202020204" pitchFamily="34" charset="0"/>
              <a:buChar char="•"/>
            </a:pP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84"/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573" indent="-457189">
              <a:buFont typeface="Arial" panose="020B0604020202020204" pitchFamily="34" charset="0"/>
              <a:buChar char="•"/>
            </a:pP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573" indent="-457189">
              <a:buFont typeface="Arial" panose="020B0604020202020204" pitchFamily="34" charset="0"/>
              <a:buChar char="•"/>
            </a:pP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573" indent="-457189">
              <a:buFont typeface="Arial" panose="020B0604020202020204" pitchFamily="34" charset="0"/>
              <a:buChar char="•"/>
            </a:pP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573" indent="-457189">
              <a:buFont typeface="Arial" panose="020B0604020202020204" pitchFamily="34" charset="0"/>
              <a:buChar char="•"/>
            </a:pP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period is net 15 days from the invoice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Any extensions beyond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Planit’s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control would be charged on T&amp;M basis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Purchase Order has to be issued in name of Planit Testing India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Pvt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Ltd</a:t>
            </a:r>
          </a:p>
          <a:p>
            <a:pPr marL="609573" indent="-457189">
              <a:buFont typeface="Arial" panose="020B0604020202020204" pitchFamily="34" charset="0"/>
              <a:buChar char="•"/>
            </a:pP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573" indent="-457189">
              <a:buFont typeface="Arial" panose="020B0604020202020204" pitchFamily="34" charset="0"/>
              <a:buChar char="•"/>
            </a:pP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573" indent="-457189">
              <a:buFont typeface="Arial" panose="020B0604020202020204" pitchFamily="34" charset="0"/>
              <a:buChar char="•"/>
            </a:pP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573" indent="-457189">
              <a:buFont typeface="Arial" panose="020B0604020202020204" pitchFamily="34" charset="0"/>
              <a:buChar char="•"/>
            </a:pP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5769824"/>
            <a:ext cx="10711543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These commercials are for our professional fees. These do not include any costs related with procurement of tools and the associated infrastructure.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64815"/>
              </p:ext>
            </p:extLst>
          </p:nvPr>
        </p:nvGraphicFramePr>
        <p:xfrm>
          <a:off x="1349377" y="3584064"/>
          <a:ext cx="6042023" cy="1442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4164">
                  <a:extLst>
                    <a:ext uri="{9D8B030D-6E8A-4147-A177-3AD203B41FA5}">
                      <a16:colId xmlns:a16="http://schemas.microsoft.com/office/drawing/2014/main" val="1625061224"/>
                    </a:ext>
                  </a:extLst>
                </a:gridCol>
                <a:gridCol w="1884137">
                  <a:extLst>
                    <a:ext uri="{9D8B030D-6E8A-4147-A177-3AD203B41FA5}">
                      <a16:colId xmlns:a16="http://schemas.microsoft.com/office/drawing/2014/main" val="810469131"/>
                    </a:ext>
                  </a:extLst>
                </a:gridCol>
                <a:gridCol w="1003422">
                  <a:extLst>
                    <a:ext uri="{9D8B030D-6E8A-4147-A177-3AD203B41FA5}">
                      <a16:colId xmlns:a16="http://schemas.microsoft.com/office/drawing/2014/main" val="163287679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718022947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776126161"/>
                    </a:ext>
                  </a:extLst>
                </a:gridCol>
              </a:tblGrid>
              <a:tr h="590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20029421"/>
                  </a:ext>
                </a:extLst>
              </a:tr>
              <a:tr h="350482">
                <a:tc>
                  <a:txBody>
                    <a:bodyPr/>
                    <a:lstStyle/>
                    <a:p>
                      <a:pPr marL="12700" marR="0">
                        <a:lnSpc>
                          <a:spcPts val="1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No of resource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03200" marR="0">
                        <a:lnSpc>
                          <a:spcPts val="1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Designation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Experience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 per month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ts val="1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basis 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Monthly Cost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2626992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01600" marR="0" algn="r">
                        <a:lnSpc>
                          <a:spcPts val="16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One Functional Test Lead( Onsite)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4-6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178435" algn="ctr" defTabSz="914400" rtl="0" eaLnBrk="1" latinLnBrk="0" hangingPunct="1">
                        <a:lnSpc>
                          <a:spcPts val="16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108000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178435" algn="ctr" defTabSz="914400" rtl="0" eaLnBrk="1" latinLnBrk="0" hangingPunct="1">
                        <a:lnSpc>
                          <a:spcPts val="16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108000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48763986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41300" marR="0" indent="-127000" algn="r">
                        <a:lnSpc>
                          <a:spcPts val="16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Engineer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(Onsite)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1-2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178435" algn="ctr">
                        <a:lnSpc>
                          <a:spcPts val="16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58000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178435" algn="ctr">
                        <a:lnSpc>
                          <a:spcPts val="16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174000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73987617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marL="101600" marR="0" algn="r" defTabSz="914400" rtl="0" eaLnBrk="1" latinLnBrk="0" hangingPunct="1">
                        <a:lnSpc>
                          <a:spcPts val="16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01600" marR="0" indent="-127000" algn="r" defTabSz="914400" rtl="0" eaLnBrk="1" latinLnBrk="0" hangingPunct="1">
                        <a:lnSpc>
                          <a:spcPts val="16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Engineer (Offshore)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1-2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178435" algn="ctr">
                        <a:lnSpc>
                          <a:spcPts val="16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53000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178435" algn="ctr">
                        <a:lnSpc>
                          <a:spcPts val="16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53000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49087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59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Commercials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1902"/>
            <a:ext cx="10515600" cy="4872336"/>
          </a:xfrm>
        </p:spPr>
        <p:txBody>
          <a:bodyPr>
            <a:noAutofit/>
          </a:bodyPr>
          <a:lstStyle/>
          <a:p>
            <a:r>
              <a:rPr lang="en-US" sz="1400" b="1" dirty="0" smtClean="0"/>
              <a:t>Other Terms</a:t>
            </a:r>
          </a:p>
          <a:p>
            <a:endParaRPr lang="en-US" sz="14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Planit team would work 5 days a week as per </a:t>
            </a:r>
            <a:r>
              <a:rPr lang="en-US" sz="1400" dirty="0" smtClean="0"/>
              <a:t>HDFC Life timing </a:t>
            </a:r>
            <a:r>
              <a:rPr lang="en-US" sz="1400" dirty="0"/>
              <a:t>(i.e.9 hours of standard work hours) and holidays will be followed as </a:t>
            </a:r>
            <a:r>
              <a:rPr lang="en-US" sz="1400" dirty="0" smtClean="0"/>
              <a:t>per </a:t>
            </a:r>
            <a:r>
              <a:rPr lang="en-US" sz="1400" dirty="0" smtClean="0"/>
              <a:t>HDFC Life calendar </a:t>
            </a:r>
            <a:r>
              <a:rPr lang="en-US" sz="1400" dirty="0"/>
              <a:t>and our resources would not be providing services on Saturdays &amp; Sundays</a:t>
            </a:r>
          </a:p>
          <a:p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Planit team would be operating from </a:t>
            </a:r>
            <a:r>
              <a:rPr lang="en-US" sz="1400" dirty="0" smtClean="0"/>
              <a:t>HDFC Life facilities </a:t>
            </a:r>
            <a:r>
              <a:rPr lang="en-US" sz="1400" dirty="0"/>
              <a:t>in </a:t>
            </a:r>
            <a:r>
              <a:rPr lang="en-US" sz="1400" dirty="0" smtClean="0"/>
              <a:t>Mumbai . HDFC Life would </a:t>
            </a:r>
            <a:r>
              <a:rPr lang="en-US" sz="1400" dirty="0"/>
              <a:t>make all arrangements for providing seating, computing infrastructure and other amenities for the Planit team</a:t>
            </a:r>
          </a:p>
          <a:p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Any </a:t>
            </a:r>
            <a:r>
              <a:rPr lang="en-US" sz="1400" dirty="0"/>
              <a:t>travel if required will be charged additionally on actuals</a:t>
            </a:r>
          </a:p>
          <a:p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If any resource resigns from Planit, under such circumstances it will be Planit responsibility to provide a replacement at no additional cost and it will be Planit responsibility to take care of the Knowledge transfer and transition</a:t>
            </a:r>
          </a:p>
          <a:p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Any significant over time above this would be chargeable at pro rata basis considering based on agreed amount between </a:t>
            </a:r>
            <a:r>
              <a:rPr lang="en-US" sz="1400" dirty="0" smtClean="0"/>
              <a:t>HDFC Life  </a:t>
            </a:r>
            <a:r>
              <a:rPr lang="en-US" sz="1400" dirty="0"/>
              <a:t>&amp; Planit</a:t>
            </a:r>
          </a:p>
          <a:p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Planit resource would be eligible for 1 day leave per month, which would be billable and the will also be eligible for all the standard client holidays</a:t>
            </a:r>
          </a:p>
          <a:p>
            <a:r>
              <a:rPr lang="en-US" sz="1400" dirty="0"/>
              <a:t> </a:t>
            </a:r>
          </a:p>
          <a:p>
            <a:r>
              <a:rPr lang="en-US" sz="1400" b="1" dirty="0"/>
              <a:t>TERM &amp; TERMINATION</a:t>
            </a:r>
            <a:endParaRPr lang="en-US" sz="1400" dirty="0"/>
          </a:p>
          <a:p>
            <a:r>
              <a:rPr lang="en-US" sz="1400" dirty="0"/>
              <a:t> </a:t>
            </a:r>
          </a:p>
          <a:p>
            <a:pPr lvl="0"/>
            <a:r>
              <a:rPr lang="en-US" sz="1400" dirty="0"/>
              <a:t>The Agreement commences on the Effective Date and continues until terminated by either Party at any time upon thirty (30) days’ prior written notice to the other Party; provided that all the existing terms and conditions in the proposal as mentioned above shall remain in effect</a:t>
            </a:r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Planit Software Testing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70995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4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-Template-2016" id="{46801D81-C465-4DBE-AA2A-B2204FD1D713}" vid="{22AFE889-DF95-44A2-ABC9-7683B7F5B5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6441</TotalTime>
  <Words>1188</Words>
  <Application>Microsoft Office PowerPoint</Application>
  <PresentationFormat>Widescreen</PresentationFormat>
  <Paragraphs>175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Functional Testing services for HDFC Life </vt:lpstr>
      <vt:lpstr>Outline</vt:lpstr>
      <vt:lpstr>Executive Summary</vt:lpstr>
      <vt:lpstr>PowerPoint Presentation</vt:lpstr>
      <vt:lpstr>Scope &amp; Responsibilities for HDFC Life &amp; Planit</vt:lpstr>
      <vt:lpstr>Scope &amp; Responsibilities for HDFC Life &amp; Planit</vt:lpstr>
      <vt:lpstr>Planit Functional Testing Team</vt:lpstr>
      <vt:lpstr>Commercials</vt:lpstr>
      <vt:lpstr>Commercials</vt:lpstr>
      <vt:lpstr>Your Feedback is Welcome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Planit Cloud Solutions</dc:title>
  <dc:creator>Sarah Hellewell</dc:creator>
  <cp:lastModifiedBy>Siddharth Mirani</cp:lastModifiedBy>
  <cp:revision>365</cp:revision>
  <cp:lastPrinted>2016-03-29T07:15:36Z</cp:lastPrinted>
  <dcterms:created xsi:type="dcterms:W3CDTF">2016-03-21T03:30:15Z</dcterms:created>
  <dcterms:modified xsi:type="dcterms:W3CDTF">2017-12-20T07:01:16Z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E63CA73A-9EE6-408B-BE2D-49A0489F8BE7</vt:lpwstr>
  </property>
  <property fmtid="{D5CDD505-2E9C-101B-9397-08002B2CF9AE}" pid="3" name="ArticulatePath">
    <vt:lpwstr>https://planittesting-my.sharepoint.com/personal/byoung_planittesting_com/Documents/Planit%20Marketing%20Resources/Templates/Presentation-Template-2016</vt:lpwstr>
  </property>
</Properties>
</file>