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81" r:id="rId7"/>
    <p:sldId id="282" r:id="rId8"/>
    <p:sldId id="259" r:id="rId9"/>
    <p:sldId id="273" r:id="rId10"/>
    <p:sldId id="260" r:id="rId11"/>
    <p:sldId id="274" r:id="rId12"/>
    <p:sldId id="267" r:id="rId13"/>
    <p:sldId id="276" r:id="rId14"/>
    <p:sldId id="275" r:id="rId15"/>
    <p:sldId id="277" r:id="rId16"/>
    <p:sldId id="278" r:id="rId17"/>
    <p:sldId id="271" r:id="rId18"/>
    <p:sldId id="279" r:id="rId19"/>
    <p:sldId id="272" r:id="rId20"/>
    <p:sldId id="261" r:id="rId21"/>
    <p:sldId id="262" r:id="rId22"/>
    <p:sldId id="263" r:id="rId23"/>
  </p:sldIdLst>
  <p:sldSz cx="9144000" cy="5143500" type="screen16x9"/>
  <p:notesSz cx="6858000" cy="9144000"/>
  <p:embeddedFontLst>
    <p:embeddedFont>
      <p:font typeface="Calibri" panose="020F0502020204030204"/>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 name="Google Shape;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ff8249dc8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 name="Google Shape;75;gff8249dc8a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6" name="Google Shape;76;gff8249dc8a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2" name="Google Shape;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 name="Google Shape;4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 name="Google Shape;8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 name="Google Shape;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 name="Google Shape;6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
        <p:cNvGrpSpPr/>
        <p:nvPr/>
      </p:nvGrpSpPr>
      <p:grpSpPr>
        <a:xfrm>
          <a:off x="0" y="0"/>
          <a:ext cx="0" cy="0"/>
          <a:chOff x="0" y="0"/>
          <a:chExt cx="0" cy="0"/>
        </a:xfrm>
      </p:grpSpPr>
      <p:sp>
        <p:nvSpPr>
          <p:cNvPr id="67" name="Google Shape;67;gff8249dc8a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gff8249dc8a_0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gff8249dc8a_0_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 Bleed Photo">
  <p:cSld name="Full Bleed Photo">
    <p:bg>
      <p:bgPr>
        <a:solidFill>
          <a:schemeClr val="lt1"/>
        </a:solidFill>
        <a:effectLst/>
      </p:bgPr>
    </p:bg>
    <p:spTree>
      <p:nvGrpSpPr>
        <p:cNvPr id="1" name="Shape 12"/>
        <p:cNvGrpSpPr/>
        <p:nvPr/>
      </p:nvGrpSpPr>
      <p:grpSpPr>
        <a:xfrm>
          <a:off x="0" y="0"/>
          <a:ext cx="0" cy="0"/>
          <a:chOff x="0" y="0"/>
          <a:chExt cx="0" cy="0"/>
        </a:xfrm>
      </p:grpSpPr>
      <p:sp>
        <p:nvSpPr>
          <p:cNvPr id="13" name="Google Shape;13;p11"/>
          <p:cNvSpPr>
            <a:spLocks noGrp="1"/>
          </p:cNvSpPr>
          <p:nvPr>
            <p:ph type="pic" idx="2"/>
          </p:nvPr>
        </p:nvSpPr>
        <p:spPr>
          <a:xfrm>
            <a:off x="-45720" y="-34290"/>
            <a:ext cx="9235440" cy="5212080"/>
          </a:xfrm>
          <a:prstGeom prst="rect">
            <a:avLst/>
          </a:prstGeom>
          <a:noFill/>
          <a:ln>
            <a:noFill/>
          </a:ln>
        </p:spPr>
      </p:sp>
      <p:sp>
        <p:nvSpPr>
          <p:cNvPr id="14" name="Google Shape;14;p11"/>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panose="020B0604020202020204"/>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Slide">
  <p:cSld name="Section Slide">
    <p:bg>
      <p:bgPr>
        <a:blipFill>
          <a:blip r:embed="rId2"/>
          <a:stretch>
            <a:fillRect/>
          </a:stretch>
        </a:blipFill>
        <a:effectLst/>
      </p:bgPr>
    </p:bg>
    <p:spTree>
      <p:nvGrpSpPr>
        <p:cNvPr id="1" name="Shape 15"/>
        <p:cNvGrpSpPr/>
        <p:nvPr/>
      </p:nvGrpSpPr>
      <p:grpSpPr>
        <a:xfrm>
          <a:off x="0" y="0"/>
          <a:ext cx="0" cy="0"/>
          <a:chOff x="0" y="0"/>
          <a:chExt cx="0" cy="0"/>
        </a:xfrm>
      </p:grpSpPr>
      <p:sp>
        <p:nvSpPr>
          <p:cNvPr id="16" name="Google Shape;16;p12"/>
          <p:cNvSpPr txBox="1">
            <a:spLocks noGrp="1"/>
          </p:cNvSpPr>
          <p:nvPr>
            <p:ph type="body" idx="1"/>
          </p:nvPr>
        </p:nvSpPr>
        <p:spPr>
          <a:xfrm>
            <a:off x="457200" y="2529642"/>
            <a:ext cx="8229600" cy="679450"/>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Clr>
                <a:schemeClr val="lt1"/>
              </a:buClr>
              <a:buSzPts val="2400"/>
              <a:buNone/>
              <a:defRPr sz="24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7" name="Google Shape;17;p12"/>
          <p:cNvSpPr txBox="1">
            <a:spLocks noGrp="1"/>
          </p:cNvSpPr>
          <p:nvPr>
            <p:ph type="title"/>
          </p:nvPr>
        </p:nvSpPr>
        <p:spPr>
          <a:xfrm>
            <a:off x="457200" y="1785462"/>
            <a:ext cx="8229600" cy="85725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lt1"/>
              </a:buClr>
              <a:buSzPts val="4400"/>
              <a:buFont typeface="Arial" panose="020B0604020202020204"/>
              <a:buNone/>
              <a:defRPr sz="4400" b="1" i="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Slide">
  <p:cSld name="Two Content Slide">
    <p:bg>
      <p:bgPr>
        <a:blipFill>
          <a:blip r:embed="rId2"/>
          <a:stretch>
            <a:fillRect/>
          </a:stretch>
        </a:blipFill>
        <a:effectLst/>
      </p:bgPr>
    </p:bg>
    <p:spTree>
      <p:nvGrpSpPr>
        <p:cNvPr id="1" name="Shape 18"/>
        <p:cNvGrpSpPr/>
        <p:nvPr/>
      </p:nvGrpSpPr>
      <p:grpSpPr>
        <a:xfrm>
          <a:off x="0" y="0"/>
          <a:ext cx="0" cy="0"/>
          <a:chOff x="0" y="0"/>
          <a:chExt cx="0" cy="0"/>
        </a:xfrm>
      </p:grpSpPr>
      <p:sp>
        <p:nvSpPr>
          <p:cNvPr id="19" name="Google Shape;19;p13"/>
          <p:cNvSpPr txBox="1">
            <a:spLocks noGrp="1"/>
          </p:cNvSpPr>
          <p:nvPr>
            <p:ph type="body" idx="1"/>
          </p:nvPr>
        </p:nvSpPr>
        <p:spPr>
          <a:xfrm>
            <a:off x="4648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atin typeface="Arial" panose="020B0604020202020204"/>
                <a:ea typeface="Arial" panose="020B0604020202020204"/>
                <a:cs typeface="Arial" panose="020B0604020202020204"/>
                <a:sym typeface="Arial" panose="020B0604020202020204"/>
              </a:defRPr>
            </a:lvl1pPr>
            <a:lvl2pPr marL="914400" lvl="1" indent="-330200" algn="l">
              <a:spcBef>
                <a:spcPts val="320"/>
              </a:spcBef>
              <a:spcAft>
                <a:spcPts val="0"/>
              </a:spcAft>
              <a:buClr>
                <a:schemeClr val="dk1"/>
              </a:buClr>
              <a:buSzPts val="1600"/>
              <a:buFont typeface="Noto Sans Symbols"/>
              <a:buChar char="▪"/>
              <a:defRPr sz="1600">
                <a:latin typeface="Arial" panose="020B0604020202020204"/>
                <a:ea typeface="Arial" panose="020B0604020202020204"/>
                <a:cs typeface="Arial" panose="020B0604020202020204"/>
                <a:sym typeface="Arial" panose="020B0604020202020204"/>
              </a:defRPr>
            </a:lvl2pPr>
            <a:lvl3pPr marL="1371600" lvl="2" indent="-330200" algn="l">
              <a:spcBef>
                <a:spcPts val="320"/>
              </a:spcBef>
              <a:spcAft>
                <a:spcPts val="0"/>
              </a:spcAft>
              <a:buClr>
                <a:schemeClr val="dk1"/>
              </a:buClr>
              <a:buSzPts val="1600"/>
              <a:buFont typeface="Noto Sans Symbols"/>
              <a:buChar char="▪"/>
              <a:defRPr sz="1600">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20" name="Google Shape;20;p13"/>
          <p:cNvSpPr txBox="1">
            <a:spLocks noGrp="1"/>
          </p:cNvSpPr>
          <p:nvPr>
            <p:ph type="body" idx="2"/>
          </p:nvPr>
        </p:nvSpPr>
        <p:spPr>
          <a:xfrm>
            <a:off x="457200" y="1310641"/>
            <a:ext cx="4038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Char char="▪"/>
              <a:defRPr sz="1600">
                <a:latin typeface="Arial" panose="020B0604020202020204"/>
                <a:ea typeface="Arial" panose="020B0604020202020204"/>
                <a:cs typeface="Arial" panose="020B0604020202020204"/>
                <a:sym typeface="Arial" panose="020B0604020202020204"/>
              </a:defRPr>
            </a:lvl1pPr>
            <a:lvl2pPr marL="914400" lvl="1" indent="-330200" algn="l">
              <a:spcBef>
                <a:spcPts val="320"/>
              </a:spcBef>
              <a:spcAft>
                <a:spcPts val="0"/>
              </a:spcAft>
              <a:buClr>
                <a:schemeClr val="dk1"/>
              </a:buClr>
              <a:buSzPts val="1600"/>
              <a:buChar char="▪"/>
              <a:defRPr sz="1600">
                <a:latin typeface="Arial" panose="020B0604020202020204"/>
                <a:ea typeface="Arial" panose="020B0604020202020204"/>
                <a:cs typeface="Arial" panose="020B0604020202020204"/>
                <a:sym typeface="Arial" panose="020B0604020202020204"/>
              </a:defRPr>
            </a:lvl2pPr>
            <a:lvl3pPr marL="1371600" lvl="2" indent="-330200" algn="l">
              <a:spcBef>
                <a:spcPts val="320"/>
              </a:spcBef>
              <a:spcAft>
                <a:spcPts val="0"/>
              </a:spcAft>
              <a:buClr>
                <a:schemeClr val="dk1"/>
              </a:buClr>
              <a:buSzPts val="1600"/>
              <a:buChar char="▪"/>
              <a:defRPr sz="1600">
                <a:latin typeface="Arial" panose="020B0604020202020204"/>
                <a:ea typeface="Arial" panose="020B0604020202020204"/>
                <a:cs typeface="Arial" panose="020B0604020202020204"/>
                <a:sym typeface="Arial" panose="020B0604020202020204"/>
              </a:defRPr>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21" name="Google Shape;21;p13"/>
          <p:cNvSpPr txBox="1">
            <a:spLocks noGrp="1"/>
          </p:cNvSpPr>
          <p:nvPr>
            <p:ph type="body" idx="3"/>
          </p:nvPr>
        </p:nvSpPr>
        <p:spPr>
          <a:xfrm>
            <a:off x="457200" y="7994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2" name="Google Shape;22;p13"/>
          <p:cNvSpPr txBox="1">
            <a:spLocks noGrp="1"/>
          </p:cNvSpPr>
          <p:nvPr>
            <p:ph type="title"/>
          </p:nvPr>
        </p:nvSpPr>
        <p:spPr>
          <a:xfrm>
            <a:off x="457200" y="1246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panose="020B0604020202020204"/>
              <a:buNone/>
              <a:defRPr sz="3200">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FFFFFF"/>
        </a:solidFill>
        <a:effectLst/>
      </p:bgPr>
    </p:bg>
    <p:spTree>
      <p:nvGrpSpPr>
        <p:cNvPr id="1" name="Shape 23"/>
        <p:cNvGrpSpPr/>
        <p:nvPr/>
      </p:nvGrpSpPr>
      <p:grpSpPr>
        <a:xfrm>
          <a:off x="0" y="0"/>
          <a:ext cx="0" cy="0"/>
          <a:chOff x="0" y="0"/>
          <a:chExt cx="0" cy="0"/>
        </a:xfrm>
      </p:grpSpPr>
      <p:sp>
        <p:nvSpPr>
          <p:cNvPr id="24" name="Google Shape;24;p14"/>
          <p:cNvSpPr txBox="1">
            <a:spLocks noGrp="1"/>
          </p:cNvSpPr>
          <p:nvPr>
            <p:ph type="body" idx="1"/>
          </p:nvPr>
        </p:nvSpPr>
        <p:spPr>
          <a:xfrm>
            <a:off x="611585" y="3033762"/>
            <a:ext cx="2333625" cy="2909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lt1"/>
              </a:buClr>
              <a:buSzPts val="1400"/>
              <a:buNone/>
              <a:defRPr sz="1400">
                <a:solidFill>
                  <a:schemeClr val="lt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14"/>
          <p:cNvSpPr txBox="1">
            <a:spLocks noGrp="1"/>
          </p:cNvSpPr>
          <p:nvPr>
            <p:ph type="body" idx="2"/>
          </p:nvPr>
        </p:nvSpPr>
        <p:spPr>
          <a:xfrm>
            <a:off x="611585" y="2741663"/>
            <a:ext cx="4114800" cy="29188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lt1"/>
              </a:buClr>
              <a:buSzPts val="1800"/>
              <a:buNone/>
              <a:defRPr sz="1800" b="1">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cxnSp>
        <p:nvCxnSpPr>
          <p:cNvPr id="26" name="Google Shape;26;p14"/>
          <p:cNvCxnSpPr/>
          <p:nvPr/>
        </p:nvCxnSpPr>
        <p:spPr>
          <a:xfrm>
            <a:off x="690413" y="2633032"/>
            <a:ext cx="4886964" cy="0"/>
          </a:xfrm>
          <a:prstGeom prst="straightConnector1">
            <a:avLst/>
          </a:prstGeom>
          <a:noFill/>
          <a:ln w="25400" cap="flat" cmpd="sng">
            <a:solidFill>
              <a:srgbClr val="E36C09"/>
            </a:solidFill>
            <a:prstDash val="solid"/>
            <a:round/>
            <a:headEnd type="none" w="sm" len="sm"/>
            <a:tailEnd type="none" w="sm" len="sm"/>
          </a:ln>
        </p:spPr>
      </p:cxnSp>
      <p:sp>
        <p:nvSpPr>
          <p:cNvPr id="27" name="Google Shape;27;p14"/>
          <p:cNvSpPr txBox="1">
            <a:spLocks noGrp="1"/>
          </p:cNvSpPr>
          <p:nvPr>
            <p:ph type="body" idx="3"/>
          </p:nvPr>
        </p:nvSpPr>
        <p:spPr>
          <a:xfrm>
            <a:off x="611585" y="2151475"/>
            <a:ext cx="8229599" cy="430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400"/>
              </a:spcBef>
              <a:spcAft>
                <a:spcPts val="0"/>
              </a:spcAft>
              <a:buClr>
                <a:schemeClr val="dk1"/>
              </a:buClr>
              <a:buSzPts val="2000"/>
              <a:buNone/>
              <a:defRPr/>
            </a:lvl4pPr>
            <a:lvl5pPr marL="2286000" lvl="4" indent="-228600" algn="l">
              <a:spcBef>
                <a:spcPts val="400"/>
              </a:spcBef>
              <a:spcAft>
                <a:spcPts val="0"/>
              </a:spcAft>
              <a:buClr>
                <a:schemeClr val="dk1"/>
              </a:buClr>
              <a:buSzPts val="20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14"/>
          <p:cNvSpPr txBox="1">
            <a:spLocks noGrp="1"/>
          </p:cNvSpPr>
          <p:nvPr>
            <p:ph type="title"/>
          </p:nvPr>
        </p:nvSpPr>
        <p:spPr>
          <a:xfrm>
            <a:off x="611585" y="1466849"/>
            <a:ext cx="8229600" cy="85725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4000"/>
              <a:buFont typeface="Arial" panose="020B0604020202020204"/>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p:cSld name="Content Slide">
    <p:bg>
      <p:bgPr>
        <a:blipFill>
          <a:blip r:embed="rId2"/>
          <a:stretch>
            <a:fillRect/>
          </a:stretch>
        </a:blipFill>
        <a:effectLst/>
      </p:bgPr>
    </p:bg>
    <p:spTree>
      <p:nvGrpSpPr>
        <p:cNvPr id="1" name="Shape 29"/>
        <p:cNvGrpSpPr/>
        <p:nvPr/>
      </p:nvGrpSpPr>
      <p:grpSpPr>
        <a:xfrm>
          <a:off x="0" y="0"/>
          <a:ext cx="0" cy="0"/>
          <a:chOff x="0" y="0"/>
          <a:chExt cx="0" cy="0"/>
        </a:xfrm>
      </p:grpSpPr>
      <p:sp>
        <p:nvSpPr>
          <p:cNvPr id="30" name="Google Shape;30;p15"/>
          <p:cNvSpPr txBox="1">
            <a:spLocks noGrp="1"/>
          </p:cNvSpPr>
          <p:nvPr>
            <p:ph type="body" idx="1"/>
          </p:nvPr>
        </p:nvSpPr>
        <p:spPr>
          <a:xfrm>
            <a:off x="457200" y="1310641"/>
            <a:ext cx="8229600" cy="3098800"/>
          </a:xfrm>
          <a:prstGeom prst="rect">
            <a:avLst/>
          </a:prstGeom>
          <a:noFill/>
          <a:ln>
            <a:noFill/>
          </a:ln>
        </p:spPr>
        <p:txBody>
          <a:bodyPr spcFirstLastPara="1" wrap="square" lIns="91425" tIns="45700" rIns="91425" bIns="45700" anchor="t" anchorCtr="0">
            <a:normAutofit/>
          </a:bodyPr>
          <a:lstStyle>
            <a:lvl1pPr marL="457200" lvl="0" indent="-330200" algn="l">
              <a:spcBef>
                <a:spcPts val="320"/>
              </a:spcBef>
              <a:spcAft>
                <a:spcPts val="0"/>
              </a:spcAft>
              <a:buClr>
                <a:schemeClr val="dk1"/>
              </a:buClr>
              <a:buSzPts val="1600"/>
              <a:buFont typeface="Noto Sans Symbols"/>
              <a:buChar char="▪"/>
              <a:defRPr sz="1600"/>
            </a:lvl1pPr>
            <a:lvl2pPr marL="914400" lvl="1" indent="-330200" algn="l">
              <a:spcBef>
                <a:spcPts val="320"/>
              </a:spcBef>
              <a:spcAft>
                <a:spcPts val="0"/>
              </a:spcAft>
              <a:buClr>
                <a:schemeClr val="dk1"/>
              </a:buClr>
              <a:buSzPts val="1600"/>
              <a:buFont typeface="Noto Sans Symbols"/>
              <a:buChar char="▪"/>
              <a:defRPr sz="1600"/>
            </a:lvl2pPr>
            <a:lvl3pPr marL="1371600" lvl="2" indent="-330200" algn="l">
              <a:spcBef>
                <a:spcPts val="320"/>
              </a:spcBef>
              <a:spcAft>
                <a:spcPts val="0"/>
              </a:spcAft>
              <a:buClr>
                <a:schemeClr val="dk1"/>
              </a:buClr>
              <a:buSzPts val="1600"/>
              <a:buFont typeface="Noto Sans Symbols"/>
              <a:buChar char="▪"/>
              <a:defRPr sz="1600"/>
            </a:lvl3pPr>
            <a:lvl4pPr marL="1828800" lvl="3" indent="-330200" algn="l">
              <a:spcBef>
                <a:spcPts val="320"/>
              </a:spcBef>
              <a:spcAft>
                <a:spcPts val="0"/>
              </a:spcAft>
              <a:buClr>
                <a:schemeClr val="dk1"/>
              </a:buClr>
              <a:buSzPts val="1600"/>
              <a:buFont typeface="Noto Sans Symbols"/>
              <a:buChar char="▪"/>
              <a:defRPr sz="1600"/>
            </a:lvl4pPr>
            <a:lvl5pPr marL="2286000" lvl="4" indent="-342900" algn="l">
              <a:spcBef>
                <a:spcPts val="360"/>
              </a:spcBef>
              <a:spcAft>
                <a:spcPts val="0"/>
              </a:spcAft>
              <a:buClr>
                <a:schemeClr val="dk1"/>
              </a:buClr>
              <a:buSzPts val="1800"/>
              <a:buFont typeface="Noto Sans Symbols"/>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1" name="Google Shape;31;p15"/>
          <p:cNvSpPr txBox="1">
            <a:spLocks noGrp="1"/>
          </p:cNvSpPr>
          <p:nvPr>
            <p:ph type="body" idx="2"/>
          </p:nvPr>
        </p:nvSpPr>
        <p:spPr>
          <a:xfrm>
            <a:off x="457200" y="837565"/>
            <a:ext cx="8229600" cy="338456"/>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rgbClr val="00599B"/>
              </a:buClr>
              <a:buSzPts val="2000"/>
              <a:buNone/>
              <a:defRPr sz="2000">
                <a:solidFill>
                  <a:srgbClr val="00599B"/>
                </a:solidFill>
              </a:defRPr>
            </a:lvl1pPr>
            <a:lvl2pPr marL="914400" lvl="1" indent="-228600" algn="l">
              <a:spcBef>
                <a:spcPts val="480"/>
              </a:spcBef>
              <a:spcAft>
                <a:spcPts val="0"/>
              </a:spcAft>
              <a:buClr>
                <a:srgbClr val="00599B"/>
              </a:buClr>
              <a:buSzPts val="2400"/>
              <a:buNone/>
              <a:defRPr sz="2400">
                <a:solidFill>
                  <a:srgbClr val="00599B"/>
                </a:solidFill>
              </a:defRPr>
            </a:lvl2pPr>
            <a:lvl3pPr marL="1371600" lvl="2" indent="-228600" algn="l">
              <a:spcBef>
                <a:spcPts val="480"/>
              </a:spcBef>
              <a:spcAft>
                <a:spcPts val="0"/>
              </a:spcAft>
              <a:buClr>
                <a:srgbClr val="00599B"/>
              </a:buClr>
              <a:buSzPts val="2400"/>
              <a:buNone/>
              <a:defRPr sz="2400">
                <a:solidFill>
                  <a:srgbClr val="00599B"/>
                </a:solidFill>
              </a:defRPr>
            </a:lvl3pPr>
            <a:lvl4pPr marL="1828800" lvl="3" indent="-228600" algn="l">
              <a:spcBef>
                <a:spcPts val="480"/>
              </a:spcBef>
              <a:spcAft>
                <a:spcPts val="0"/>
              </a:spcAft>
              <a:buClr>
                <a:srgbClr val="00599B"/>
              </a:buClr>
              <a:buSzPts val="2400"/>
              <a:buNone/>
              <a:defRPr sz="2400">
                <a:solidFill>
                  <a:srgbClr val="00599B"/>
                </a:solidFill>
              </a:defRPr>
            </a:lvl4pPr>
            <a:lvl5pPr marL="2286000" lvl="4" indent="-228600" algn="l">
              <a:spcBef>
                <a:spcPts val="480"/>
              </a:spcBef>
              <a:spcAft>
                <a:spcPts val="0"/>
              </a:spcAft>
              <a:buClr>
                <a:srgbClr val="00599B"/>
              </a:buClr>
              <a:buSzPts val="2400"/>
              <a:buNone/>
              <a:defRPr sz="2400">
                <a:solidFill>
                  <a:srgbClr val="00599B"/>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2" name="Google Shape;32;p15"/>
          <p:cNvSpPr txBox="1">
            <a:spLocks noGrp="1"/>
          </p:cNvSpPr>
          <p:nvPr>
            <p:ph type="title"/>
          </p:nvPr>
        </p:nvSpPr>
        <p:spPr>
          <a:xfrm>
            <a:off x="457200" y="23899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ide Table">
  <p:cSld name="Wide Table">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500"/>
              <a:buFont typeface="Arial" panose="020B0604020202020204"/>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Wide Chart">
  <p:cSld name="Wide Chart">
    <p:bg>
      <p:bgPr>
        <a:solidFill>
          <a:schemeClr val="lt1"/>
        </a:solidFill>
        <a:effectLst/>
      </p:bgPr>
    </p:bg>
    <p:spTree>
      <p:nvGrpSpPr>
        <p:cNvPr id="1" name="Shape 35"/>
        <p:cNvGrpSpPr/>
        <p:nvPr/>
      </p:nvGrpSpPr>
      <p:grpSpPr>
        <a:xfrm>
          <a:off x="0" y="0"/>
          <a:ext cx="0" cy="0"/>
          <a:chOff x="0" y="0"/>
          <a:chExt cx="0" cy="0"/>
        </a:xfrm>
      </p:grpSpPr>
      <p:sp>
        <p:nvSpPr>
          <p:cNvPr id="36" name="Google Shape;36;p17"/>
          <p:cNvSpPr>
            <a:spLocks noGrp="1"/>
          </p:cNvSpPr>
          <p:nvPr>
            <p:ph type="chart" idx="2"/>
          </p:nvPr>
        </p:nvSpPr>
        <p:spPr>
          <a:xfrm>
            <a:off x="228600" y="285750"/>
            <a:ext cx="8686800" cy="4572000"/>
          </a:xfrm>
          <a:prstGeom prst="rect">
            <a:avLst/>
          </a:prstGeom>
          <a:noFill/>
          <a:ln>
            <a:noFill/>
          </a:ln>
        </p:spPr>
        <p:txBody>
          <a:bodyPr spcFirstLastPara="1" wrap="square" lIns="91425" tIns="45700" rIns="91425" bIns="45700" anchor="t" anchorCtr="0">
            <a:norm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7" name="Google Shape;37;p17"/>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panose="020B0604020202020204"/>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ull Bleed Video">
  <p:cSld name="Full Bleed Video">
    <p:bg>
      <p:bgPr>
        <a:solidFill>
          <a:schemeClr val="lt1"/>
        </a:solidFill>
        <a:effectLst/>
      </p:bgPr>
    </p:bg>
    <p:spTree>
      <p:nvGrpSpPr>
        <p:cNvPr id="1" name="Shape 38"/>
        <p:cNvGrpSpPr/>
        <p:nvPr/>
      </p:nvGrpSpPr>
      <p:grpSpPr>
        <a:xfrm>
          <a:off x="0" y="0"/>
          <a:ext cx="0" cy="0"/>
          <a:chOff x="0" y="0"/>
          <a:chExt cx="0" cy="0"/>
        </a:xfrm>
      </p:grpSpPr>
      <p:sp>
        <p:nvSpPr>
          <p:cNvPr id="39" name="Google Shape;39;p18"/>
          <p:cNvSpPr>
            <a:spLocks noGrp="1"/>
          </p:cNvSpPr>
          <p:nvPr>
            <p:ph type="media" idx="2"/>
          </p:nvPr>
        </p:nvSpPr>
        <p:spPr>
          <a:xfrm>
            <a:off x="-45720" y="-34290"/>
            <a:ext cx="9235440" cy="5212080"/>
          </a:xfrm>
          <a:prstGeom prst="rect">
            <a:avLst/>
          </a:prstGeom>
          <a:noFill/>
          <a:ln>
            <a:noFill/>
          </a:ln>
        </p:spPr>
        <p:txBody>
          <a:bodyPr spcFirstLastPara="1" wrap="square" lIns="91425" tIns="45700" rIns="91425" bIns="45700" anchor="t" anchorCtr="0">
            <a:normAutofit/>
          </a:bodyPr>
          <a:lstStyle>
            <a:lvl1pPr marR="0" lvl="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4pPr>
            <a:lvl5pPr marR="0" lvl="4"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5pPr>
            <a:lvl6pPr marR="0" lvl="5"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40" name="Google Shape;40;p18"/>
          <p:cNvSpPr txBox="1">
            <a:spLocks noGrp="1"/>
          </p:cNvSpPr>
          <p:nvPr>
            <p:ph type="title"/>
          </p:nvPr>
        </p:nvSpPr>
        <p:spPr>
          <a:xfrm>
            <a:off x="457200" y="-963602"/>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FF0000"/>
              </a:buClr>
              <a:buSzPts val="3200"/>
              <a:buFont typeface="Arial" panose="020B0604020202020204"/>
              <a:buNone/>
              <a:defRPr sz="3200">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spcBef>
                <a:spcPts val="360"/>
              </a:spcBef>
              <a:spcAft>
                <a:spcPts val="0"/>
              </a:spcAft>
              <a:buClr>
                <a:schemeClr val="dk1"/>
              </a:buClr>
              <a:buSzPts val="1800"/>
              <a:buFont typeface="Noto Sans Symbols"/>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500"/>
              <a:buFont typeface="Arial" panose="020B0604020202020204"/>
              <a:buNone/>
              <a:defRPr sz="3500" b="1"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44"/>
        <p:cNvGrpSpPr/>
        <p:nvPr/>
      </p:nvGrpSpPr>
      <p:grpSpPr>
        <a:xfrm>
          <a:off x="0" y="0"/>
          <a:ext cx="0" cy="0"/>
          <a:chOff x="0" y="0"/>
          <a:chExt cx="0" cy="0"/>
        </a:xfrm>
      </p:grpSpPr>
      <p:sp>
        <p:nvSpPr>
          <p:cNvPr id="45" name="Google Shape;45;p1"/>
          <p:cNvSpPr txBox="1">
            <a:spLocks noGrp="1"/>
          </p:cNvSpPr>
          <p:nvPr>
            <p:ph type="title"/>
          </p:nvPr>
        </p:nvSpPr>
        <p:spPr>
          <a:xfrm rot="10800000">
            <a:off x="8677834" y="-555813"/>
            <a:ext cx="770965" cy="11654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0000"/>
              </a:buClr>
              <a:buSzPts val="800"/>
              <a:buFont typeface="Arial" panose="020B0604020202020204"/>
              <a:buNone/>
            </a:pPr>
            <a:r>
              <a:rPr lang="en-US" sz="800"/>
              <a:t>a</a:t>
            </a:r>
            <a:endParaRPr lang="en-US" sz="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515620" y="1009650"/>
            <a:ext cx="8494395" cy="3622675"/>
          </a:xfrm>
          <a:prstGeom prst="rect">
            <a:avLst/>
          </a:prstGeom>
          <a:noFill/>
          <a:ln>
            <a:noFill/>
          </a:ln>
        </p:spPr>
        <p:txBody>
          <a:bodyPr spcFirstLastPara="1" wrap="square" lIns="91425" tIns="45700" rIns="91425" bIns="45700" anchor="t" anchorCtr="0">
            <a:normAutofit/>
          </a:bodyPr>
          <a:lstStyle/>
          <a:p>
            <a:pPr marL="342900" lvl="0" algn="just" rtl="0">
              <a:spcBef>
                <a:spcPts val="320"/>
              </a:spcBef>
              <a:spcAft>
                <a:spcPts val="0"/>
              </a:spcAft>
              <a:buClr>
                <a:schemeClr val="dk1"/>
              </a:buClr>
              <a:buSzPts val="1600"/>
              <a:buNone/>
            </a:pPr>
            <a:r>
              <a:rPr lang="en-US" sz="1350" b="1">
                <a:latin typeface="Arial Bold" panose="020B0604020202020204" charset="0"/>
                <a:cs typeface="Arial Bold" panose="020B0604020202020204" charset="0"/>
                <a:sym typeface="Arial" panose="020B0604020202020204"/>
              </a:rPr>
              <a:t>2. The Waterfall Model – </a:t>
            </a:r>
            <a:endParaRPr lang="en-US" sz="1350" b="1">
              <a:latin typeface="Arial Bold" panose="020B0604020202020204" charset="0"/>
              <a:ea typeface="Arial" panose="020B0604020202020204"/>
              <a:cs typeface="Arial Bold" panose="020B0604020202020204" charset="0"/>
              <a:sym typeface="Arial" panose="020B0604020202020204"/>
            </a:endParaRPr>
          </a:p>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sym typeface="Arial" panose="020B0604020202020204"/>
              </a:rPr>
              <a:t>It is a sequential design process in which progress is seen as flowing steadily downwards. Phases in waterfall model: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sym typeface="Arial" panose="020B0604020202020204"/>
              </a:rPr>
              <a:t>(i) Requirements Specification</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sym typeface="Arial" panose="020B0604020202020204"/>
              </a:rPr>
              <a:t>(ii) Software Design</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sym typeface="Arial" panose="020B0604020202020204"/>
              </a:rPr>
              <a:t>(iii) Implementation</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sym typeface="Arial" panose="020B0604020202020204"/>
              </a:rPr>
              <a:t>(iv) Testing</a:t>
            </a:r>
            <a:endParaRPr lang="en-US" sz="1350">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(v) Operation and Maintanance</a:t>
            </a:r>
            <a:endParaRPr lang="en-US" sz="1350">
              <a:latin typeface="Arial" panose="020B0604020202020204"/>
              <a:ea typeface="Arial" panose="020B0604020202020204"/>
              <a:cs typeface="Arial" panose="020B0604020202020204"/>
              <a:sym typeface="Arial" panose="020B0604020202020204"/>
            </a:endParaRPr>
          </a:p>
          <a:p>
            <a:pPr marL="342900" lvl="0" indent="0" algn="just" rtl="0">
              <a:spcBef>
                <a:spcPts val="320"/>
              </a:spcBef>
              <a:spcAft>
                <a:spcPts val="0"/>
              </a:spcAft>
              <a:buNone/>
            </a:pPr>
            <a:r>
              <a:rPr lang="en-US" sz="1350">
                <a:latin typeface="Arial" panose="020B0604020202020204"/>
                <a:ea typeface="Arial" panose="020B0604020202020204"/>
                <a:cs typeface="Arial" panose="020B0604020202020204"/>
                <a:sym typeface="Arial" panose="020B0604020202020204"/>
              </a:rPr>
              <a:t> </a:t>
            </a:r>
            <a:endParaRPr lang="en-US" sz="1350">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Software Process Model:</a:t>
            </a:r>
            <a:endParaRPr lang="en-US"/>
          </a:p>
        </p:txBody>
      </p:sp>
      <p:pic>
        <p:nvPicPr>
          <p:cNvPr id="5" name="Picture 3" descr="image3.png"/>
          <p:cNvPicPr>
            <a:picLocks noChangeAspect="1"/>
          </p:cNvPicPr>
          <p:nvPr/>
        </p:nvPicPr>
        <p:blipFill>
          <a:blip r:embed="rId1"/>
          <a:stretch>
            <a:fillRect/>
          </a:stretch>
        </p:blipFill>
        <p:spPr>
          <a:xfrm>
            <a:off x="4307205" y="2108200"/>
            <a:ext cx="4120515" cy="2524125"/>
          </a:xfrm>
          <a:prstGeom prst="rect">
            <a:avLst/>
          </a:prstGeom>
          <a:noFill/>
          <a:ln w="1270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1010285"/>
            <a:ext cx="8494395" cy="3622675"/>
          </a:xfrm>
          <a:prstGeom prst="rect">
            <a:avLst/>
          </a:prstGeom>
          <a:noFill/>
          <a:ln>
            <a:noFill/>
          </a:ln>
        </p:spPr>
        <p:txBody>
          <a:bodyPr spcFirstLastPara="1" wrap="square" lIns="91425" tIns="45700" rIns="91425" bIns="45700" anchor="t" anchorCtr="0">
            <a:normAutofit/>
          </a:bodyPr>
          <a:lstStyle/>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b="1">
                <a:latin typeface="Arial Bold" panose="020B0604020202020204" charset="0"/>
                <a:ea typeface="Arial" panose="020B0604020202020204"/>
                <a:cs typeface="Arial Bold" panose="020B0604020202020204" charset="0"/>
                <a:sym typeface="Arial" panose="020B0604020202020204"/>
              </a:rPr>
              <a:t>3. Dataflow Model –</a:t>
            </a:r>
            <a:endParaRPr lang="en-US" sz="1350" b="1">
              <a:latin typeface="Arial Bold" panose="020B0604020202020204" charset="0"/>
              <a:ea typeface="Arial" panose="020B0604020202020204"/>
              <a:cs typeface="Arial Bold" panose="020B0604020202020204" charset="0"/>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It is diagrammatic representation of the flow and exchange of information within a system.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Software Process Model:</a:t>
            </a:r>
            <a:endParaRPr lang="en-US"/>
          </a:p>
        </p:txBody>
      </p:sp>
      <p:pic>
        <p:nvPicPr>
          <p:cNvPr id="3" name="Picture 2"/>
          <p:cNvPicPr>
            <a:picLocks noChangeAspect="1"/>
          </p:cNvPicPr>
          <p:nvPr/>
        </p:nvPicPr>
        <p:blipFill>
          <a:blip r:embed="rId1"/>
          <a:stretch>
            <a:fillRect/>
          </a:stretch>
        </p:blipFill>
        <p:spPr>
          <a:xfrm>
            <a:off x="3102610" y="2095500"/>
            <a:ext cx="3698875" cy="25374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982345"/>
            <a:ext cx="8494395" cy="3622675"/>
          </a:xfrm>
          <a:prstGeom prst="rect">
            <a:avLst/>
          </a:prstGeom>
          <a:noFill/>
          <a:ln>
            <a:noFill/>
          </a:ln>
        </p:spPr>
        <p:txBody>
          <a:bodyPr spcFirstLastPara="1" wrap="square" lIns="91425" tIns="45700" rIns="91425" bIns="45700" anchor="t" anchorCtr="0">
            <a:normAutofit/>
          </a:bodyPr>
          <a:lstStyle/>
          <a:p>
            <a:pPr marL="342900" lvl="0" algn="just" rtl="0">
              <a:spcBef>
                <a:spcPts val="320"/>
              </a:spcBef>
              <a:spcAft>
                <a:spcPts val="0"/>
              </a:spcAft>
              <a:buClr>
                <a:schemeClr val="dk1"/>
              </a:buClr>
              <a:buSzPts val="1600"/>
              <a:buNone/>
            </a:pPr>
            <a:r>
              <a:rPr lang="en-US" sz="1350" b="1">
                <a:latin typeface="Arial Bold" panose="020B0604020202020204" charset="0"/>
                <a:ea typeface="Arial" panose="020B0604020202020204"/>
                <a:cs typeface="Arial Bold" panose="020B0604020202020204" charset="0"/>
                <a:sym typeface="Arial" panose="020B0604020202020204"/>
              </a:rPr>
              <a:t>4. Evolutionary Development Model – </a:t>
            </a:r>
            <a:endParaRPr lang="en-US" sz="1350" b="1">
              <a:latin typeface="Arial Bold" panose="020B0604020202020204" charset="0"/>
              <a:ea typeface="Arial" panose="020B0604020202020204"/>
              <a:cs typeface="Arial Bold" panose="020B0604020202020204" charset="0"/>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Following activities are considered in this method: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(i) Specification</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(ii) Development</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(iii) Validation</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Software Process Model:</a:t>
            </a:r>
            <a:endParaRPr lang="en-US"/>
          </a:p>
        </p:txBody>
      </p:sp>
      <p:pic>
        <p:nvPicPr>
          <p:cNvPr id="4" name="Picture 3"/>
          <p:cNvPicPr>
            <a:picLocks noChangeAspect="1"/>
          </p:cNvPicPr>
          <p:nvPr/>
        </p:nvPicPr>
        <p:blipFill>
          <a:blip r:embed="rId1"/>
          <a:stretch>
            <a:fillRect/>
          </a:stretch>
        </p:blipFill>
        <p:spPr>
          <a:xfrm>
            <a:off x="2933065" y="1913255"/>
            <a:ext cx="4104005" cy="24117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982345"/>
            <a:ext cx="8494395" cy="3622675"/>
          </a:xfrm>
          <a:prstGeom prst="rect">
            <a:avLst/>
          </a:prstGeom>
          <a:noFill/>
          <a:ln>
            <a:noFill/>
          </a:ln>
        </p:spPr>
        <p:txBody>
          <a:bodyPr spcFirstLastPara="1" wrap="square" lIns="91425" tIns="45700" rIns="91425" bIns="45700" anchor="t" anchorCtr="0">
            <a:normAutofit/>
          </a:bodyPr>
          <a:lstStyle/>
          <a:p>
            <a:pPr marL="342900" lvl="0" algn="just" rtl="0">
              <a:spcBef>
                <a:spcPts val="320"/>
              </a:spcBef>
              <a:spcAft>
                <a:spcPts val="0"/>
              </a:spcAft>
              <a:buClr>
                <a:schemeClr val="dk1"/>
              </a:buClr>
              <a:buSzPts val="1600"/>
              <a:buNone/>
            </a:pPr>
            <a:r>
              <a:rPr lang="en-US" sz="1350" b="1">
                <a:latin typeface="Arial Bold" panose="020B0604020202020204" charset="0"/>
                <a:ea typeface="Arial" panose="020B0604020202020204"/>
                <a:cs typeface="Arial Bold" panose="020B0604020202020204" charset="0"/>
                <a:sym typeface="Arial" panose="020B0604020202020204"/>
              </a:rPr>
              <a:t>5. Role / Action Model – </a:t>
            </a:r>
            <a:endParaRPr lang="en-US" sz="1350" b="1">
              <a:latin typeface="Arial Bold" panose="020B0604020202020204" charset="0"/>
              <a:ea typeface="Arial" panose="020B0604020202020204"/>
              <a:cs typeface="Arial Bold" panose="020B0604020202020204" charset="0"/>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Roles of the people involved in the software process and the activities. </a:t>
            </a:r>
            <a:endParaRPr lang="en-US" sz="1350">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Software Process Model:</a:t>
            </a:r>
            <a:endParaRPr lang="en-US"/>
          </a:p>
        </p:txBody>
      </p:sp>
      <p:pic>
        <p:nvPicPr>
          <p:cNvPr id="2" name="Picture 1"/>
          <p:cNvPicPr>
            <a:picLocks noChangeAspect="1"/>
          </p:cNvPicPr>
          <p:nvPr/>
        </p:nvPicPr>
        <p:blipFill>
          <a:blip r:embed="rId1"/>
          <a:stretch>
            <a:fillRect/>
          </a:stretch>
        </p:blipFill>
        <p:spPr>
          <a:xfrm>
            <a:off x="2426970" y="1786255"/>
            <a:ext cx="4648200" cy="2700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1010285"/>
            <a:ext cx="8494395" cy="4353560"/>
          </a:xfrm>
          <a:prstGeom prst="rect">
            <a:avLst/>
          </a:prstGeom>
          <a:noFill/>
          <a:ln>
            <a:noFill/>
          </a:ln>
        </p:spPr>
        <p:txBody>
          <a:bodyPr spcFirstLastPara="1" wrap="square" lIns="91425" tIns="45700" rIns="91425" bIns="45700" anchor="t" anchorCtr="0">
            <a:normAutofit/>
          </a:bodyPr>
          <a:lstStyle/>
          <a:p>
            <a:pPr marL="342900" lvl="0" indent="0" algn="just" rtl="0">
              <a:spcBef>
                <a:spcPts val="320"/>
              </a:spcBef>
              <a:spcAft>
                <a:spcPts val="0"/>
              </a:spcAft>
              <a:buNone/>
            </a:pPr>
            <a:r>
              <a:rPr lang="en-US" sz="1350"/>
              <a:t>There are three components of the software: </a:t>
            </a: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1. Program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A computer program is a list of instructions that tell a computer what to do. </a:t>
            </a: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2. Documentation –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Source information about the product contained in design documents, detailed code comments, etc. </a:t>
            </a: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3. Operating Procedures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Set of step-by-step instructions compiled by an organization to help workers carry out complex routine operations. </a:t>
            </a:r>
            <a:endParaRPr lang="en-US" sz="1350"/>
          </a:p>
          <a:p>
            <a:pPr marL="342900" lvl="0" indent="0" algn="just" rtl="0">
              <a:spcBef>
                <a:spcPts val="320"/>
              </a:spcBef>
              <a:spcAft>
                <a:spcPts val="0"/>
              </a:spcAft>
              <a:buNone/>
            </a:pPr>
            <a:r>
              <a:rPr lang="en-US" sz="1350"/>
              <a:t>There are three components of the software as shown in fig:</a:t>
            </a:r>
            <a:endParaRPr lang="en-US" sz="1350"/>
          </a:p>
          <a:p>
            <a:pPr marL="342900" lvl="0" indent="-241300" algn="l" rtl="0">
              <a:spcBef>
                <a:spcPts val="320"/>
              </a:spcBef>
              <a:spcAft>
                <a:spcPts val="0"/>
              </a:spcAft>
              <a:buClr>
                <a:schemeClr val="dk1"/>
              </a:buClr>
              <a:buSzPts val="1600"/>
              <a:buNone/>
            </a:pPr>
            <a:endParaRPr>
              <a:solidFill>
                <a:schemeClr val="dk2"/>
              </a:solidFill>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5263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Components of Software : </a:t>
            </a:r>
            <a:endParaRPr lang="en-US"/>
          </a:p>
        </p:txBody>
      </p:sp>
      <p:pic>
        <p:nvPicPr>
          <p:cNvPr id="2" name="Picture 1"/>
          <p:cNvPicPr>
            <a:picLocks noChangeAspect="1"/>
          </p:cNvPicPr>
          <p:nvPr/>
        </p:nvPicPr>
        <p:blipFill>
          <a:blip r:embed="rId1"/>
          <a:stretch>
            <a:fillRect/>
          </a:stretch>
        </p:blipFill>
        <p:spPr>
          <a:xfrm>
            <a:off x="5998210" y="2995295"/>
            <a:ext cx="2187575" cy="17037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1010285"/>
            <a:ext cx="8494395" cy="3832860"/>
          </a:xfrm>
          <a:prstGeom prst="rect">
            <a:avLst/>
          </a:prstGeom>
          <a:noFill/>
          <a:ln>
            <a:noFill/>
          </a:ln>
        </p:spPr>
        <p:txBody>
          <a:bodyPr spcFirstLastPara="1" wrap="square" lIns="91425" tIns="45700" rIns="91425" bIns="45700" anchor="t" anchorCtr="0">
            <a:normAutofit/>
          </a:bodyPr>
          <a:lstStyle/>
          <a:p>
            <a:pPr marL="342900" lvl="0" indent="-241300" algn="l" rtl="0">
              <a:spcBef>
                <a:spcPts val="320"/>
              </a:spcBef>
              <a:spcAft>
                <a:spcPts val="0"/>
              </a:spcAft>
              <a:buClr>
                <a:schemeClr val="dk1"/>
              </a:buClr>
              <a:buSzPts val="1600"/>
              <a:buNone/>
            </a:pPr>
            <a:r>
              <a:rPr lang="en-US" b="1">
                <a:latin typeface="Arial Bold" panose="020B0604020202020204" charset="0"/>
                <a:ea typeface="Arial" panose="020B0604020202020204"/>
                <a:cs typeface="Arial Bold" panose="020B0604020202020204" charset="0"/>
                <a:sym typeface="Arial" panose="020B0604020202020204"/>
              </a:rPr>
              <a:t>1. Program:</a:t>
            </a:r>
            <a:r>
              <a:rPr lang="en-US">
                <a:latin typeface="Arial" panose="020B0604020202020204"/>
                <a:ea typeface="Arial" panose="020B0604020202020204"/>
                <a:cs typeface="Arial" panose="020B0604020202020204"/>
                <a:sym typeface="Arial" panose="020B0604020202020204"/>
              </a:rPr>
              <a:t> Program is a combination of source code &amp; object code.</a:t>
            </a:r>
            <a:endParaRPr>
              <a:solidFill>
                <a:schemeClr val="dk2"/>
              </a:solidFill>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5263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Program vs. Software</a:t>
            </a:r>
            <a:endParaRPr lang="en-US"/>
          </a:p>
        </p:txBody>
      </p:sp>
      <p:pic>
        <p:nvPicPr>
          <p:cNvPr id="4" name="Picture 3"/>
          <p:cNvPicPr>
            <a:picLocks noChangeAspect="1"/>
          </p:cNvPicPr>
          <p:nvPr/>
        </p:nvPicPr>
        <p:blipFill>
          <a:blip r:embed="rId1"/>
          <a:stretch>
            <a:fillRect/>
          </a:stretch>
        </p:blipFill>
        <p:spPr>
          <a:xfrm>
            <a:off x="1856105" y="1637665"/>
            <a:ext cx="5663565" cy="28917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1010285"/>
            <a:ext cx="8494395" cy="3832860"/>
          </a:xfrm>
          <a:prstGeom prst="rect">
            <a:avLst/>
          </a:prstGeom>
          <a:noFill/>
          <a:ln>
            <a:noFill/>
          </a:ln>
        </p:spPr>
        <p:txBody>
          <a:bodyPr spcFirstLastPara="1" wrap="square" lIns="91425" tIns="45700" rIns="91425" bIns="45700" anchor="t" anchorCtr="0">
            <a:normAutofit/>
          </a:bodyPr>
          <a:lstStyle/>
          <a:p>
            <a:pPr marL="342900" lvl="0" indent="-241300" algn="l" rtl="0">
              <a:spcBef>
                <a:spcPts val="320"/>
              </a:spcBef>
              <a:spcAft>
                <a:spcPts val="0"/>
              </a:spcAft>
              <a:buClr>
                <a:schemeClr val="dk1"/>
              </a:buClr>
              <a:buSzPts val="1600"/>
              <a:buNone/>
            </a:pPr>
            <a:r>
              <a:rPr lang="en-US" b="1">
                <a:latin typeface="Arial Bold" panose="020B0604020202020204" charset="0"/>
                <a:ea typeface="Arial" panose="020B0604020202020204"/>
                <a:cs typeface="Arial Bold" panose="020B0604020202020204" charset="0"/>
                <a:sym typeface="Arial" panose="020B0604020202020204"/>
              </a:rPr>
              <a:t>2. Documentation:</a:t>
            </a:r>
            <a:r>
              <a:rPr lang="en-US">
                <a:latin typeface="Arial" panose="020B0604020202020204"/>
                <a:ea typeface="Arial" panose="020B0604020202020204"/>
                <a:cs typeface="Arial" panose="020B0604020202020204"/>
                <a:sym typeface="Arial" panose="020B0604020202020204"/>
              </a:rPr>
              <a:t> Documentation consists of different types of manuals. Examples of documentation manuals are: Data Flow Diagram, Flow Charts, ER diagrams, etc.</a:t>
            </a:r>
            <a:endParaRPr lang="en-US">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5263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Program vs. Software</a:t>
            </a:r>
            <a:endParaRPr lang="en-US"/>
          </a:p>
        </p:txBody>
      </p:sp>
      <p:pic>
        <p:nvPicPr>
          <p:cNvPr id="3" name="Picture 2"/>
          <p:cNvPicPr>
            <a:picLocks noChangeAspect="1"/>
          </p:cNvPicPr>
          <p:nvPr/>
        </p:nvPicPr>
        <p:blipFill>
          <a:blip r:embed="rId1"/>
          <a:stretch>
            <a:fillRect/>
          </a:stretch>
        </p:blipFill>
        <p:spPr>
          <a:xfrm>
            <a:off x="2882265" y="1874520"/>
            <a:ext cx="4197985" cy="27819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457200" y="1010285"/>
            <a:ext cx="8494395" cy="4132580"/>
          </a:xfrm>
          <a:prstGeom prst="rect">
            <a:avLst/>
          </a:prstGeom>
          <a:noFill/>
          <a:ln>
            <a:noFill/>
          </a:ln>
        </p:spPr>
        <p:txBody>
          <a:bodyPr spcFirstLastPara="1" wrap="square" lIns="91425" tIns="45700" rIns="91425" bIns="45700" anchor="t" anchorCtr="0">
            <a:normAutofit/>
          </a:bodyPr>
          <a:lstStyle/>
          <a:p>
            <a:pPr marL="342900" lvl="0" indent="-241300" algn="l" rtl="0">
              <a:spcBef>
                <a:spcPts val="320"/>
              </a:spcBef>
              <a:spcAft>
                <a:spcPts val="0"/>
              </a:spcAft>
              <a:buClr>
                <a:schemeClr val="dk1"/>
              </a:buClr>
              <a:buSzPts val="1600"/>
              <a:buNone/>
            </a:pPr>
            <a:r>
              <a:rPr lang="en-US" b="1">
                <a:latin typeface="Arial Bold" panose="020B0604020202020204" charset="0"/>
                <a:ea typeface="Arial" panose="020B0604020202020204"/>
                <a:cs typeface="Arial Bold" panose="020B0604020202020204" charset="0"/>
                <a:sym typeface="Arial" panose="020B0604020202020204"/>
              </a:rPr>
              <a:t>3. Operating Procedures:</a:t>
            </a:r>
            <a:r>
              <a:rPr lang="en-US">
                <a:latin typeface="Arial" panose="020B0604020202020204"/>
                <a:ea typeface="Arial" panose="020B0604020202020204"/>
                <a:cs typeface="Arial" panose="020B0604020202020204"/>
                <a:sym typeface="Arial" panose="020B0604020202020204"/>
              </a:rPr>
              <a:t> Operating Procedures consist of instructions to set up and use the software system and instructions on how react to the system failure. Example of operating system procedures manuals is: installation guide, Beginner's guide, reference guide, system administration guide, etc.</a:t>
            </a:r>
            <a:endParaRPr lang="en-US">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5263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Program vs. Software</a:t>
            </a:r>
            <a:endParaRPr lang="en-US"/>
          </a:p>
        </p:txBody>
      </p:sp>
      <p:pic>
        <p:nvPicPr>
          <p:cNvPr id="2" name="Picture 1"/>
          <p:cNvPicPr>
            <a:picLocks noChangeAspect="1"/>
          </p:cNvPicPr>
          <p:nvPr/>
        </p:nvPicPr>
        <p:blipFill>
          <a:blip r:embed="rId1"/>
          <a:stretch>
            <a:fillRect/>
          </a:stretch>
        </p:blipFill>
        <p:spPr>
          <a:xfrm>
            <a:off x="2919095" y="2207260"/>
            <a:ext cx="4185920" cy="24650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ff8249dc8a_0_12"/>
          <p:cNvSpPr txBox="1">
            <a:spLocks noGrp="1"/>
          </p:cNvSpPr>
          <p:nvPr>
            <p:ph type="body" idx="2"/>
          </p:nvPr>
        </p:nvSpPr>
        <p:spPr>
          <a:xfrm>
            <a:off x="515620" y="1009650"/>
            <a:ext cx="8505825" cy="3569970"/>
          </a:xfrm>
          <a:prstGeom prst="rect">
            <a:avLst/>
          </a:prstGeom>
          <a:noFill/>
          <a:ln>
            <a:noFill/>
          </a:ln>
        </p:spPr>
        <p:txBody>
          <a:bodyPr spcFirstLastPara="1" wrap="square" lIns="91425" tIns="45700" rIns="91425" bIns="45700" anchor="t" anchorCtr="0">
            <a:normAutofit/>
          </a:bodyPr>
          <a:lstStyle/>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r>
              <a:rPr lang="en-US" sz="150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rPr>
              <a:t>Understood the principles of software engineering</a:t>
            </a: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Wingdings" panose="05000000000000000000" pitchFamily="2" charset="2"/>
              <a:buChar char="•"/>
              <a:defRPr/>
            </a:pPr>
            <a:endParaRPr kumimoji="0" lang="en-US" sz="1500" b="0" i="0" u="none" strike="noStrike" kern="0" cap="none" spc="0" normalizeH="0" baseline="0" noProof="0" dirty="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r>
              <a:rPr lang="en-US" sz="150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rPr>
              <a:t>Understood what we mean by a software process</a:t>
            </a: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Wingdings" panose="05000000000000000000" pitchFamily="2" charset="2"/>
              <a:buChar char="•"/>
              <a:defRPr/>
            </a:pP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r>
              <a:rPr lang="en-US" sz="150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rPr>
              <a:t>Note the two major classifications of processes and note also that there are numerous hybrid classifications within these.</a:t>
            </a: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base" latinLnBrk="0" hangingPunct="0">
              <a:lnSpc>
                <a:spcPct val="100000"/>
              </a:lnSpc>
              <a:spcBef>
                <a:spcPts val="600"/>
              </a:spcBef>
              <a:spcAft>
                <a:spcPct val="0"/>
              </a:spcAft>
              <a:buClrTx/>
              <a:buSzTx/>
              <a:buFontTx/>
              <a:buNone/>
              <a:defRPr/>
            </a:pP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r>
              <a:rPr lang="en-US" sz="150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rPr>
              <a:t>Software processes are the activities involved in producing a software system. </a:t>
            </a:r>
            <a:endParaRPr kumimoji="0" lang="en-US" sz="1500" b="0" i="0" u="none" strike="noStrike" kern="0" cap="none" spc="0" normalizeH="0" baseline="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endParaRPr kumimoji="0" lang="en-US" sz="1500" b="0" i="0" u="none" strike="noStrike" kern="0" cap="none" spc="0" normalizeH="0" baseline="0" noProof="0" dirty="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endParaRPr>
          </a:p>
          <a:p>
            <a:pPr marL="342900" marR="0" lvl="0" indent="-342900" algn="l" defTabSz="457200" rtl="0" eaLnBrk="1" fontAlgn="base" latinLnBrk="0" hangingPunct="0">
              <a:lnSpc>
                <a:spcPct val="100000"/>
              </a:lnSpc>
              <a:spcBef>
                <a:spcPts val="600"/>
              </a:spcBef>
              <a:spcAft>
                <a:spcPct val="0"/>
              </a:spcAft>
              <a:buClrTx/>
              <a:buSzTx/>
              <a:buFont typeface="Arial" panose="020B0604020202020204" pitchFamily="34" charset="0"/>
              <a:buChar char="•"/>
              <a:defRPr/>
            </a:pPr>
            <a:r>
              <a:rPr lang="en-US" sz="1500" noProof="0" dirty="0" smtClean="0">
                <a:ln>
                  <a:noFill/>
                </a:ln>
                <a:solidFill>
                  <a:srgbClr val="46424D"/>
                </a:solidFill>
                <a:effectLst/>
                <a:highlight>
                  <a:srgbClr val="FFFFFF"/>
                </a:highlight>
                <a:uLnTx/>
                <a:uFillTx/>
                <a:latin typeface="Arial" panose="020B0604020202020204" pitchFamily="34" charset="0"/>
                <a:ea typeface="+mn-ea"/>
                <a:cs typeface="Arial" panose="020B0604020202020204" pitchFamily="34" charset="0"/>
                <a:sym typeface="Arial" panose="020B0604020202020204" pitchFamily="34" charset="0"/>
              </a:rPr>
              <a:t>Software process models are abstract representations of these processes.</a:t>
            </a:r>
            <a:endParaRPr sz="15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79" name="Google Shape;79;gff8249dc8a_0_12"/>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Conclusion</a:t>
            </a:r>
            <a:endParaRPr>
              <a:solidFill>
                <a:schemeClr val="dk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8"/>
          <p:cNvSpPr txBox="1">
            <a:spLocks noGrp="1"/>
          </p:cNvSpPr>
          <p:nvPr>
            <p:ph type="body" idx="2"/>
          </p:nvPr>
        </p:nvSpPr>
        <p:spPr>
          <a:xfrm>
            <a:off x="457199" y="1310641"/>
            <a:ext cx="8325600" cy="3098700"/>
          </a:xfrm>
          <a:prstGeom prst="rect">
            <a:avLst/>
          </a:prstGeom>
          <a:noFill/>
          <a:ln>
            <a:noFill/>
          </a:ln>
        </p:spPr>
        <p:txBody>
          <a:bodyPr spcFirstLastPara="1" wrap="square" lIns="91425" tIns="45700" rIns="91425" bIns="45700" anchor="t" anchorCtr="0">
            <a:normAutofit/>
          </a:bodyPr>
          <a:lstStyle/>
          <a:p>
            <a:pPr marL="342900" lvl="0" indent="-342900" algn="l" rtl="0">
              <a:spcBef>
                <a:spcPts val="320"/>
              </a:spcBef>
              <a:spcAft>
                <a:spcPts val="0"/>
              </a:spcAft>
              <a:buSzPts val="1600"/>
              <a:buAutoNum type="arabicPeriod"/>
            </a:pPr>
            <a:r>
              <a:t>https://www.tutorialspoint.com/sdlc/sdlc_overview.htm</a:t>
            </a:r>
          </a:p>
          <a:p>
            <a:pPr marL="342900" lvl="0" indent="-342900" algn="l" rtl="0">
              <a:spcBef>
                <a:spcPts val="320"/>
              </a:spcBef>
              <a:spcAft>
                <a:spcPts val="0"/>
              </a:spcAft>
              <a:buSzPts val="1600"/>
              <a:buAutoNum type="arabicPeriod"/>
            </a:pPr>
            <a:r>
              <a:t>https://www.geeksforgeeks.org/software-processes-in-software-engineering/</a:t>
            </a:r>
          </a:p>
          <a:p>
            <a:pPr marL="342900" lvl="0" indent="-342900" algn="l" rtl="0">
              <a:spcBef>
                <a:spcPts val="320"/>
              </a:spcBef>
              <a:spcAft>
                <a:spcPts val="0"/>
              </a:spcAft>
              <a:buSzPts val="1600"/>
              <a:buAutoNum type="arabicPeriod"/>
            </a:pPr>
            <a:r>
              <a:t>https://www.javatpoint.com/software-processes</a:t>
            </a:r>
          </a:p>
          <a:p>
            <a:pPr marL="342900" lvl="0" indent="-342900" algn="l" rtl="0">
              <a:spcBef>
                <a:spcPts val="320"/>
              </a:spcBef>
              <a:spcAft>
                <a:spcPts val="0"/>
              </a:spcAft>
              <a:buSzPts val="1600"/>
              <a:buAutoNum type="arabicPeriod"/>
            </a:pPr>
            <a:r>
              <a:t>http://www.cs.unibo.it/~nuzzoles/courses/sw-applications/slides/4_Software_Processes.pdf</a:t>
            </a:r>
          </a:p>
          <a:p>
            <a:pPr marL="342900" lvl="0" indent="-342900" algn="l" rtl="0">
              <a:spcBef>
                <a:spcPts val="320"/>
              </a:spcBef>
              <a:spcAft>
                <a:spcPts val="0"/>
              </a:spcAft>
              <a:buSzPts val="1600"/>
              <a:buAutoNum type="arabicPeriod"/>
            </a:pPr>
            <a:r>
              <a:t>https://phoenixnap.com/blog/software-development-life-cycle</a:t>
            </a:r>
          </a:p>
        </p:txBody>
      </p:sp>
      <p:sp>
        <p:nvSpPr>
          <p:cNvPr id="85" name="Google Shape;85;p8"/>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Arial" panose="020B0604020202020204"/>
              <a:buNone/>
            </a:pPr>
            <a:r>
              <a:rPr lang="en-US"/>
              <a:t>References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2"/>
          <p:cNvSpPr txBox="1">
            <a:spLocks noGrp="1"/>
          </p:cNvSpPr>
          <p:nvPr>
            <p:ph type="body" idx="1"/>
          </p:nvPr>
        </p:nvSpPr>
        <p:spPr>
          <a:xfrm>
            <a:off x="6653530" y="3412490"/>
            <a:ext cx="2414270" cy="1674495"/>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lt1"/>
              </a:buClr>
              <a:buSzPts val="1600"/>
              <a:buNone/>
            </a:pPr>
            <a:r>
              <a:rPr lang="en-US" sz="1600">
                <a:latin typeface="Arial" panose="020B0604020202020204"/>
                <a:ea typeface="Arial" panose="020B0604020202020204"/>
                <a:cs typeface="Arial" panose="020B0604020202020204"/>
                <a:sym typeface="Arial" panose="020B0604020202020204"/>
              </a:rPr>
              <a:t>Team Members:</a:t>
            </a:r>
            <a:endParaRPr lang="en-US" sz="1600">
              <a:latin typeface="Arial" panose="020B0604020202020204"/>
              <a:ea typeface="Arial" panose="020B0604020202020204"/>
              <a:cs typeface="Arial" panose="020B0604020202020204"/>
              <a:sym typeface="Arial" panose="020B0604020202020204"/>
            </a:endParaRPr>
          </a:p>
          <a:p>
            <a:pPr marL="0" lvl="0" indent="0" algn="l" rtl="0">
              <a:spcBef>
                <a:spcPts val="320"/>
              </a:spcBef>
              <a:spcAft>
                <a:spcPts val="0"/>
              </a:spcAft>
              <a:buClr>
                <a:schemeClr val="lt1"/>
              </a:buClr>
              <a:buSzPts val="1600"/>
              <a:buNone/>
            </a:pPr>
            <a:r>
              <a:rPr lang="en-US" sz="1600"/>
              <a:t>Pankaj Gope</a:t>
            </a:r>
            <a:endParaRPr lang="en-US" sz="1600"/>
          </a:p>
          <a:p>
            <a:pPr marL="0" lvl="0" indent="0" algn="l" rtl="0">
              <a:spcBef>
                <a:spcPts val="320"/>
              </a:spcBef>
              <a:spcAft>
                <a:spcPts val="0"/>
              </a:spcAft>
              <a:buClr>
                <a:schemeClr val="lt1"/>
              </a:buClr>
              <a:buSzPts val="1600"/>
              <a:buNone/>
            </a:pPr>
            <a:r>
              <a:rPr lang="en-US" sz="1600"/>
              <a:t>Nirav Waghela</a:t>
            </a:r>
            <a:endParaRPr lang="en-US" sz="1600"/>
          </a:p>
          <a:p>
            <a:pPr marL="0" lvl="0" indent="0" algn="l" rtl="0">
              <a:spcBef>
                <a:spcPts val="320"/>
              </a:spcBef>
              <a:spcAft>
                <a:spcPts val="0"/>
              </a:spcAft>
              <a:buClr>
                <a:schemeClr val="lt1"/>
              </a:buClr>
              <a:buSzPts val="1600"/>
              <a:buNone/>
            </a:pPr>
            <a:r>
              <a:rPr lang="en-US" sz="1600"/>
              <a:t>Deepak Prakash Lokhande</a:t>
            </a:r>
            <a:endParaRPr lang="en-US" sz="1600"/>
          </a:p>
          <a:p>
            <a:pPr marL="0" lvl="0" indent="0" algn="l" rtl="0">
              <a:spcBef>
                <a:spcPts val="320"/>
              </a:spcBef>
              <a:spcAft>
                <a:spcPts val="0"/>
              </a:spcAft>
              <a:buClr>
                <a:schemeClr val="lt1"/>
              </a:buClr>
              <a:buSzPts val="1600"/>
              <a:buNone/>
            </a:pPr>
            <a:r>
              <a:rPr lang="en-US" sz="1600"/>
              <a:t>Abdul Rafay</a:t>
            </a:r>
            <a:endParaRPr lang="en-US" sz="1600"/>
          </a:p>
        </p:txBody>
      </p:sp>
      <p:sp>
        <p:nvSpPr>
          <p:cNvPr id="51" name="Google Shape;51;p2"/>
          <p:cNvSpPr txBox="1">
            <a:spLocks noGrp="1"/>
          </p:cNvSpPr>
          <p:nvPr>
            <p:ph type="title"/>
          </p:nvPr>
        </p:nvSpPr>
        <p:spPr>
          <a:xfrm>
            <a:off x="199103" y="511835"/>
            <a:ext cx="8745793" cy="85725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panose="020B0604020202020204"/>
              <a:buNone/>
            </a:pPr>
            <a:r>
              <a:rPr lang="en-US" sz="3600"/>
              <a:t>Software Processes</a:t>
            </a:r>
            <a:endParaRPr lang="en-US" sz="3600"/>
          </a:p>
        </p:txBody>
      </p:sp>
      <p:sp>
        <p:nvSpPr>
          <p:cNvPr id="52" name="Google Shape;52;p2"/>
          <p:cNvSpPr txBox="1"/>
          <p:nvPr/>
        </p:nvSpPr>
        <p:spPr>
          <a:xfrm>
            <a:off x="806863" y="1369088"/>
            <a:ext cx="7116000" cy="4591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lt1"/>
                </a:solidFill>
              </a:rPr>
              <a:t>SE-1</a:t>
            </a:r>
            <a:endParaRPr lang="en-US" sz="24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9"/>
          <p:cNvSpPr txBox="1">
            <a:spLocks noGrp="1"/>
          </p:cNvSpPr>
          <p:nvPr>
            <p:ph type="title"/>
          </p:nvPr>
        </p:nvSpPr>
        <p:spPr>
          <a:xfrm>
            <a:off x="228600" y="1503673"/>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Arial" panose="020B0604020202020204"/>
              <a:buNone/>
            </a:pPr>
            <a:r>
              <a:rPr lang="en-US"/>
              <a:t>Thank you!</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body" idx="2"/>
          </p:nvPr>
        </p:nvSpPr>
        <p:spPr>
          <a:xfrm>
            <a:off x="457200" y="1104265"/>
            <a:ext cx="8451215" cy="4039870"/>
          </a:xfrm>
          <a:prstGeom prst="rect">
            <a:avLst/>
          </a:prstGeom>
          <a:noFill/>
          <a:ln>
            <a:noFill/>
          </a:ln>
        </p:spPr>
        <p:txBody>
          <a:bodyPr spcFirstLastPara="1" wrap="square" lIns="91425" tIns="45700" rIns="91425" bIns="45700" anchor="t" anchorCtr="0">
            <a:normAutofit/>
          </a:bodyPr>
          <a:lstStyle/>
          <a:p>
            <a:pPr marL="127000" lvl="0" indent="0" algn="l" rtl="0">
              <a:spcBef>
                <a:spcPts val="320"/>
              </a:spcBef>
              <a:spcAft>
                <a:spcPts val="0"/>
              </a:spcAft>
              <a:buSzPts val="1600"/>
              <a:buNone/>
            </a:pPr>
            <a:r>
              <a:rPr sz="1350">
                <a:solidFill>
                  <a:srgbClr val="353D46"/>
                </a:solidFill>
              </a:rPr>
              <a:t>The set of instructions in the form of programs that regulate the computer system and execute the hardware components is referred to as software. A series of operations is utilized to create a software product. This collection is known as a software process.</a:t>
            </a:r>
            <a:endParaRPr sz="1350">
              <a:solidFill>
                <a:srgbClr val="353D46"/>
              </a:solidFill>
            </a:endParaRPr>
          </a:p>
          <a:p>
            <a:pPr marL="127000" lvl="0" indent="0" algn="l" rtl="0">
              <a:spcBef>
                <a:spcPts val="320"/>
              </a:spcBef>
              <a:spcAft>
                <a:spcPts val="0"/>
              </a:spcAft>
              <a:buSzPts val="1600"/>
              <a:buNone/>
            </a:pPr>
            <a:r>
              <a:rPr sz="1350" b="1">
                <a:solidFill>
                  <a:srgbClr val="353D46"/>
                </a:solidFill>
                <a:latin typeface="Arial Bold" panose="020B0604020202020204" charset="0"/>
                <a:cs typeface="Arial Bold" panose="020B0604020202020204" charset="0"/>
              </a:rPr>
              <a:t>Software Development</a:t>
            </a:r>
            <a:r>
              <a:rPr sz="1350">
                <a:solidFill>
                  <a:srgbClr val="353D46"/>
                </a:solidFill>
              </a:rPr>
              <a:t> : This process includes designing, developing, documenting, testing, and bug fixing.</a:t>
            </a:r>
            <a:endParaRPr sz="1350">
              <a:solidFill>
                <a:srgbClr val="353D46"/>
              </a:solidFill>
            </a:endParaRPr>
          </a:p>
          <a:p>
            <a:pPr marL="127000" lvl="0" indent="0" algn="l" rtl="0">
              <a:spcBef>
                <a:spcPts val="320"/>
              </a:spcBef>
              <a:spcAft>
                <a:spcPts val="0"/>
              </a:spcAft>
              <a:buSzPts val="1600"/>
              <a:buNone/>
            </a:pPr>
            <a:r>
              <a:rPr sz="1350">
                <a:solidFill>
                  <a:srgbClr val="353D46"/>
                </a:solidFill>
              </a:rPr>
              <a:t>. </a:t>
            </a:r>
            <a:endParaRPr sz="1350">
              <a:solidFill>
                <a:srgbClr val="353D46"/>
              </a:solidFill>
            </a:endParaRPr>
          </a:p>
        </p:txBody>
      </p:sp>
      <p:sp>
        <p:nvSpPr>
          <p:cNvPr id="58" name="Google Shape;58;p3"/>
          <p:cNvSpPr txBox="1">
            <a:spLocks noGrp="1"/>
          </p:cNvSpPr>
          <p:nvPr>
            <p:ph type="title"/>
          </p:nvPr>
        </p:nvSpPr>
        <p:spPr>
          <a:xfrm>
            <a:off x="457200" y="109950"/>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Introduction: Software Processes</a:t>
            </a:r>
            <a:endParaRPr lang="en-US"/>
          </a:p>
        </p:txBody>
      </p:sp>
      <p:pic>
        <p:nvPicPr>
          <p:cNvPr id="2" name="Picture 1"/>
          <p:cNvPicPr>
            <a:picLocks noChangeAspect="1"/>
          </p:cNvPicPr>
          <p:nvPr/>
        </p:nvPicPr>
        <p:blipFill>
          <a:blip r:embed="rId1"/>
          <a:stretch>
            <a:fillRect/>
          </a:stretch>
        </p:blipFill>
        <p:spPr>
          <a:xfrm>
            <a:off x="3773170" y="2205990"/>
            <a:ext cx="3242945" cy="2681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
          <p:cNvSpPr txBox="1">
            <a:spLocks noGrp="1"/>
          </p:cNvSpPr>
          <p:nvPr>
            <p:ph type="body" idx="2"/>
          </p:nvPr>
        </p:nvSpPr>
        <p:spPr>
          <a:xfrm>
            <a:off x="457200" y="1104265"/>
            <a:ext cx="8451215" cy="4039870"/>
          </a:xfrm>
          <a:prstGeom prst="rect">
            <a:avLst/>
          </a:prstGeom>
          <a:noFill/>
          <a:ln>
            <a:noFill/>
          </a:ln>
        </p:spPr>
        <p:txBody>
          <a:bodyPr spcFirstLastPara="1" wrap="square" lIns="91425" tIns="45700" rIns="91425" bIns="45700" anchor="t" anchorCtr="0">
            <a:normAutofit/>
          </a:bodyPr>
          <a:lstStyle/>
          <a:p>
            <a:pPr marL="127000" lvl="0" indent="0" algn="l" rtl="0">
              <a:spcBef>
                <a:spcPts val="320"/>
              </a:spcBef>
              <a:spcAft>
                <a:spcPts val="0"/>
              </a:spcAft>
              <a:buSzPts val="1600"/>
              <a:buNone/>
            </a:pPr>
            <a:r>
              <a:rPr sz="1350">
                <a:solidFill>
                  <a:srgbClr val="353D46"/>
                </a:solidFill>
              </a:rPr>
              <a:t>The Software Development Life Cycle is the process of producing software applications using conventional business procedures. It is usually separated into six to eight steps: planning, requirements, design, build, documentation, testing, deployment, and maintenance. Depending on the scale of the project, some project managers will combine, divide, or eliminate steps. These are the essential components for any software development initiatives.</a:t>
            </a:r>
            <a:endParaRPr sz="1350">
              <a:solidFill>
                <a:srgbClr val="353D46"/>
              </a:solidFill>
            </a:endParaRPr>
          </a:p>
          <a:p>
            <a:pPr marL="127000" lvl="0" indent="0" algn="l" rtl="0">
              <a:spcBef>
                <a:spcPts val="320"/>
              </a:spcBef>
              <a:spcAft>
                <a:spcPts val="0"/>
              </a:spcAft>
              <a:buSzPts val="1600"/>
              <a:buNone/>
            </a:pPr>
            <a:r>
              <a:rPr sz="1350">
                <a:solidFill>
                  <a:srgbClr val="353D46"/>
                </a:solidFill>
              </a:rPr>
              <a:t>SDLC is a method for measuring and improving the development process. It enables a fine-grained examination of each stage of the process. As a result, businesses may maximize efficiency at each level. As processing power grows, so does the need for software and developers. Companies must save expenses, deploy software faster, and meet or exceed the demands of their consumers. SDLC assists in achieving these goals by finding inefficiencies and increased costs and repairing them so that operations function smoothly.. </a:t>
            </a:r>
            <a:endParaRPr sz="1350">
              <a:solidFill>
                <a:srgbClr val="353D46"/>
              </a:solidFill>
            </a:endParaRPr>
          </a:p>
        </p:txBody>
      </p:sp>
      <p:sp>
        <p:nvSpPr>
          <p:cNvPr id="58" name="Google Shape;58;p3"/>
          <p:cNvSpPr txBox="1">
            <a:spLocks noGrp="1"/>
          </p:cNvSpPr>
          <p:nvPr>
            <p:ph type="title"/>
          </p:nvPr>
        </p:nvSpPr>
        <p:spPr>
          <a:xfrm>
            <a:off x="457200" y="109950"/>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3200"/>
              <a:buFont typeface="Arial" panose="020B0604020202020204"/>
              <a:buNone/>
            </a:pPr>
            <a:r>
              <a:rPr>
                <a:solidFill>
                  <a:srgbClr val="353D46"/>
                </a:solidFill>
                <a:sym typeface="+mn-ea"/>
              </a:rPr>
              <a:t>What Is the Software Development Life Cycle?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8" name="Google Shape;58;p3"/>
          <p:cNvSpPr txBox="1">
            <a:spLocks noGrp="1"/>
          </p:cNvSpPr>
          <p:nvPr>
            <p:ph type="title"/>
          </p:nvPr>
        </p:nvSpPr>
        <p:spPr>
          <a:xfrm>
            <a:off x="457200" y="109950"/>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a:solidFill>
                  <a:srgbClr val="353D46"/>
                </a:solidFill>
                <a:sym typeface="+mn-ea"/>
              </a:rPr>
              <a:t>The Seven Phases of the SDLC</a:t>
            </a:r>
            <a:endParaRPr>
              <a:solidFill>
                <a:srgbClr val="353D46"/>
              </a:solidFill>
              <a:sym typeface="+mn-ea"/>
            </a:endParaRPr>
          </a:p>
        </p:txBody>
      </p:sp>
      <p:pic>
        <p:nvPicPr>
          <p:cNvPr id="2" name="Picture 1"/>
          <p:cNvPicPr>
            <a:picLocks noChangeAspect="1"/>
          </p:cNvPicPr>
          <p:nvPr/>
        </p:nvPicPr>
        <p:blipFill>
          <a:blip r:embed="rId1"/>
          <a:stretch>
            <a:fillRect/>
          </a:stretch>
        </p:blipFill>
        <p:spPr>
          <a:xfrm>
            <a:off x="666750" y="967105"/>
            <a:ext cx="7810500" cy="3333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body" idx="2"/>
          </p:nvPr>
        </p:nvSpPr>
        <p:spPr>
          <a:xfrm>
            <a:off x="515620" y="1009650"/>
            <a:ext cx="8505825" cy="3453130"/>
          </a:xfrm>
          <a:prstGeom prst="rect">
            <a:avLst/>
          </a:prstGeom>
          <a:noFill/>
          <a:ln>
            <a:noFill/>
          </a:ln>
        </p:spPr>
        <p:txBody>
          <a:bodyPr spcFirstLastPara="1" wrap="square" lIns="91425" tIns="45700" rIns="91425" bIns="45700" anchor="t" anchorCtr="0">
            <a:normAutofit fontScale="90000"/>
          </a:bodyPr>
          <a:lstStyle/>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Software Specifications –</a:t>
            </a:r>
            <a:r>
              <a:rPr>
                <a:solidFill>
                  <a:srgbClr val="353D46"/>
                </a:solidFill>
                <a:latin typeface="Arial" panose="020B0604020202020204"/>
                <a:ea typeface="Arial" panose="020B0604020202020204"/>
                <a:cs typeface="Arial" panose="020B0604020202020204"/>
                <a:sym typeface="Arial" panose="020B0604020202020204"/>
              </a:rPr>
              <a:t>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In this process, detailed description of a software system to be developed with its functional and non-functional requirements.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Software Development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In this process, designing, programming, documenting, testing, and bug fixing is done.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Software Validation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In this process, evaluation software product is done to ensure that the software meets the business requirements as well as the end users needs.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 </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Software Evolution –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It is a process of developing software initially, then timely updating it for various reasons. </a:t>
            </a:r>
            <a:endParaRPr>
              <a:solidFill>
                <a:srgbClr val="353D46"/>
              </a:solidFill>
              <a:latin typeface="Arial" panose="020B0604020202020204"/>
              <a:ea typeface="Arial" panose="020B0604020202020204"/>
              <a:cs typeface="Arial" panose="020B0604020202020204"/>
              <a:sym typeface="Arial" panose="020B0604020202020204"/>
            </a:endParaRPr>
          </a:p>
        </p:txBody>
      </p:sp>
      <p:sp>
        <p:nvSpPr>
          <p:cNvPr id="65" name="Google Shape;65;p4"/>
          <p:cNvSpPr txBox="1">
            <a:spLocks noGrp="1"/>
          </p:cNvSpPr>
          <p:nvPr>
            <p:ph type="title"/>
          </p:nvPr>
        </p:nvSpPr>
        <p:spPr>
          <a:xfrm>
            <a:off x="457200" y="124699"/>
            <a:ext cx="8229600"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Key process activities: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4"/>
          <p:cNvSpPr txBox="1">
            <a:spLocks noGrp="1"/>
          </p:cNvSpPr>
          <p:nvPr>
            <p:ph type="body" idx="2"/>
          </p:nvPr>
        </p:nvSpPr>
        <p:spPr>
          <a:xfrm>
            <a:off x="515620" y="1212850"/>
            <a:ext cx="8505825" cy="3132455"/>
          </a:xfrm>
          <a:prstGeom prst="rect">
            <a:avLst/>
          </a:prstGeom>
          <a:noFill/>
          <a:ln>
            <a:noFill/>
          </a:ln>
        </p:spPr>
        <p:txBody>
          <a:bodyPr spcFirstLastPara="1" wrap="square" lIns="91425" tIns="45700" rIns="91425" bIns="45700" anchor="t" anchorCtr="0">
            <a:normAutofit fontScale="90000" lnSpcReduction="10000"/>
          </a:bodyPr>
          <a:lstStyle/>
          <a:p>
            <a:pPr marL="342900" lvl="0" indent="-241300" algn="l" rtl="0">
              <a:spcBef>
                <a:spcPts val="320"/>
              </a:spcBef>
              <a:spcAft>
                <a:spcPts val="0"/>
              </a:spcAft>
              <a:buClr>
                <a:schemeClr val="dk1"/>
              </a:buClr>
              <a:buSzTx/>
              <a:buNone/>
            </a:pP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Products: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a:solidFill>
                  <a:srgbClr val="353D46"/>
                </a:solidFill>
                <a:latin typeface="Arial" panose="020B0604020202020204"/>
                <a:ea typeface="Arial" panose="020B0604020202020204"/>
                <a:cs typeface="Arial" panose="020B0604020202020204"/>
                <a:sym typeface="Arial" panose="020B0604020202020204"/>
              </a:rPr>
              <a:t> </a:t>
            </a:r>
            <a:r>
              <a:rPr lang="en-US">
                <a:solidFill>
                  <a:srgbClr val="353D46"/>
                </a:solidFill>
                <a:latin typeface="Arial" panose="020B0604020202020204"/>
                <a:ea typeface="Arial" panose="020B0604020202020204"/>
                <a:cs typeface="Arial" panose="020B0604020202020204"/>
                <a:sym typeface="Arial" panose="020B0604020202020204"/>
              </a:rPr>
              <a:t>   T</a:t>
            </a:r>
            <a:r>
              <a:rPr>
                <a:solidFill>
                  <a:srgbClr val="353D46"/>
                </a:solidFill>
                <a:latin typeface="Arial" panose="020B0604020202020204"/>
                <a:ea typeface="Arial" panose="020B0604020202020204"/>
                <a:cs typeface="Arial" panose="020B0604020202020204"/>
                <a:sym typeface="Arial" panose="020B0604020202020204"/>
              </a:rPr>
              <a:t>he outcomes of a process activity. For example, the outcome of the activity of architectural design may be a model of the software architecture.</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Roles: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lang="en-US">
                <a:solidFill>
                  <a:srgbClr val="353D46"/>
                </a:solidFill>
                <a:latin typeface="Arial" panose="020B0604020202020204"/>
                <a:ea typeface="Arial" panose="020B0604020202020204"/>
                <a:cs typeface="Arial" panose="020B0604020202020204"/>
                <a:sym typeface="Arial" panose="020B0604020202020204"/>
              </a:rPr>
              <a:t>    R</a:t>
            </a:r>
            <a:r>
              <a:rPr>
                <a:solidFill>
                  <a:srgbClr val="353D46"/>
                </a:solidFill>
                <a:latin typeface="Arial" panose="020B0604020202020204"/>
                <a:ea typeface="Arial" panose="020B0604020202020204"/>
                <a:cs typeface="Arial" panose="020B0604020202020204"/>
                <a:sym typeface="Arial" panose="020B0604020202020204"/>
              </a:rPr>
              <a:t>eflect the responsibilities of the people involved in the process. Examples of roles are project manager, configuration manager, programmer, etc.</a:t>
            </a: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endParaRPr>
              <a:solidFill>
                <a:srgbClr val="353D46"/>
              </a:solidFill>
              <a:latin typeface="Arial" panose="020B0604020202020204"/>
              <a:ea typeface="Arial" panose="020B0604020202020204"/>
              <a:cs typeface="Arial" panose="020B0604020202020204"/>
              <a:sym typeface="Arial" panose="020B0604020202020204"/>
            </a:endParaRPr>
          </a:p>
          <a:p>
            <a:pPr marL="342900" lvl="0" indent="-241300" algn="l" rtl="0">
              <a:spcBef>
                <a:spcPts val="320"/>
              </a:spcBef>
              <a:spcAft>
                <a:spcPts val="0"/>
              </a:spcAft>
              <a:buClr>
                <a:schemeClr val="dk1"/>
              </a:buClr>
              <a:buSzTx/>
              <a:buNone/>
            </a:pPr>
            <a:r>
              <a:rPr b="1">
                <a:solidFill>
                  <a:srgbClr val="353D46"/>
                </a:solidFill>
                <a:latin typeface="Arial Bold" panose="020B0604020202020204" charset="0"/>
                <a:ea typeface="Arial" panose="020B0604020202020204"/>
                <a:cs typeface="Arial Bold" panose="020B0604020202020204" charset="0"/>
                <a:sym typeface="Arial" panose="020B0604020202020204"/>
              </a:rPr>
              <a:t>Pre- and post-conditions: </a:t>
            </a:r>
            <a:endParaRPr b="1">
              <a:solidFill>
                <a:srgbClr val="353D46"/>
              </a:solidFill>
              <a:latin typeface="Arial Bold" panose="020B0604020202020204" charset="0"/>
              <a:ea typeface="Arial" panose="020B0604020202020204"/>
              <a:cs typeface="Arial Bold" panose="020B0604020202020204" charset="0"/>
              <a:sym typeface="Arial" panose="020B0604020202020204"/>
            </a:endParaRPr>
          </a:p>
          <a:p>
            <a:pPr marL="342900" lvl="0" indent="-241300" algn="l" rtl="0">
              <a:spcBef>
                <a:spcPts val="320"/>
              </a:spcBef>
              <a:spcAft>
                <a:spcPts val="0"/>
              </a:spcAft>
              <a:buClr>
                <a:schemeClr val="dk1"/>
              </a:buClr>
              <a:buSzTx/>
              <a:buNone/>
            </a:pPr>
            <a:r>
              <a:rPr lang="en-US">
                <a:solidFill>
                  <a:srgbClr val="353D46"/>
                </a:solidFill>
                <a:latin typeface="Arial" panose="020B0604020202020204"/>
                <a:ea typeface="Arial" panose="020B0604020202020204"/>
                <a:cs typeface="Arial" panose="020B0604020202020204"/>
                <a:sym typeface="Arial" panose="020B0604020202020204"/>
              </a:rPr>
              <a:t>    T</a:t>
            </a:r>
            <a:r>
              <a:rPr>
                <a:solidFill>
                  <a:srgbClr val="353D46"/>
                </a:solidFill>
                <a:latin typeface="Arial" panose="020B0604020202020204"/>
                <a:ea typeface="Arial" panose="020B0604020202020204"/>
                <a:cs typeface="Arial" panose="020B0604020202020204"/>
                <a:sym typeface="Arial" panose="020B0604020202020204"/>
              </a:rPr>
              <a:t>he stat</a:t>
            </a:r>
            <a:r>
              <a:rPr lang="en-US">
                <a:solidFill>
                  <a:srgbClr val="353D46"/>
                </a:solidFill>
                <a:latin typeface="Arial" panose="020B0604020202020204"/>
                <a:ea typeface="Arial" panose="020B0604020202020204"/>
                <a:cs typeface="Arial" panose="020B0604020202020204"/>
                <a:sym typeface="Arial" panose="020B0604020202020204"/>
              </a:rPr>
              <a:t>ements that are true before and after a process activity has been enacted or a product produced. For example, a pre- condition may be that all requirements have been approved by the customer; a post-condition might be that the UML models describing the architecture have been reviewed.</a:t>
            </a:r>
            <a:endParaRPr lang="en-US">
              <a:solidFill>
                <a:srgbClr val="353D46"/>
              </a:solidFill>
              <a:latin typeface="Arial" panose="020B0604020202020204"/>
              <a:ea typeface="Arial" panose="020B0604020202020204"/>
              <a:cs typeface="Arial" panose="020B0604020202020204"/>
              <a:sym typeface="Arial" panose="020B0604020202020204"/>
            </a:endParaRPr>
          </a:p>
        </p:txBody>
      </p:sp>
      <p:sp>
        <p:nvSpPr>
          <p:cNvPr id="65" name="Google Shape;65;p4"/>
          <p:cNvSpPr txBox="1">
            <a:spLocks noGrp="1"/>
          </p:cNvSpPr>
          <p:nvPr>
            <p:ph type="title"/>
          </p:nvPr>
        </p:nvSpPr>
        <p:spPr>
          <a:xfrm>
            <a:off x="457200" y="124699"/>
            <a:ext cx="8229600" cy="85725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3200"/>
              <a:buFont typeface="Arial" panose="020B0604020202020204"/>
              <a:buNone/>
            </a:pPr>
            <a:r>
              <a:rPr lang="en-US"/>
              <a:t>Software Processes: not only matter of activities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515620" y="1009650"/>
            <a:ext cx="8494395" cy="3393440"/>
          </a:xfrm>
          <a:prstGeom prst="rect">
            <a:avLst/>
          </a:prstGeom>
          <a:noFill/>
          <a:ln>
            <a:noFill/>
          </a:ln>
        </p:spPr>
        <p:txBody>
          <a:bodyPr spcFirstLastPara="1" wrap="square" lIns="91425" tIns="45700" rIns="91425" bIns="45700" anchor="t" anchorCtr="0">
            <a:normAutofit/>
          </a:bodyPr>
          <a:lstStyle/>
          <a:p>
            <a:pPr marL="342900" lvl="0" indent="0" algn="just" rtl="0">
              <a:spcBef>
                <a:spcPts val="320"/>
              </a:spcBef>
              <a:spcAft>
                <a:spcPts val="0"/>
              </a:spcAft>
              <a:buNone/>
            </a:pP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Size and Cost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Day to day growing complexity and expectation out of software. Software are more expensive and more complex. </a:t>
            </a:r>
            <a:endParaRPr lang="en-US" sz="1350"/>
          </a:p>
          <a:p>
            <a:pPr marL="342900" lvl="0" indent="0" algn="just" rtl="0">
              <a:spcBef>
                <a:spcPts val="320"/>
              </a:spcBef>
              <a:spcAft>
                <a:spcPts val="0"/>
              </a:spcAft>
              <a:buNone/>
            </a:pPr>
            <a:r>
              <a:rPr lang="en-US" sz="1350"/>
              <a:t> </a:t>
            </a: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Quality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Software products must have good quality. </a:t>
            </a:r>
            <a:endParaRPr lang="en-US" sz="1350"/>
          </a:p>
          <a:p>
            <a:pPr marL="342900" lvl="0" indent="0" algn="just" rtl="0">
              <a:spcBef>
                <a:spcPts val="320"/>
              </a:spcBef>
              <a:spcAft>
                <a:spcPts val="0"/>
              </a:spcAft>
              <a:buNone/>
            </a:pPr>
            <a:r>
              <a:rPr lang="en-US" sz="1350"/>
              <a:t> </a:t>
            </a:r>
            <a:endParaRPr lang="en-US" sz="1350"/>
          </a:p>
          <a:p>
            <a:pPr marL="342900" lvl="0" indent="0" algn="just" rtl="0">
              <a:spcBef>
                <a:spcPts val="320"/>
              </a:spcBef>
              <a:spcAft>
                <a:spcPts val="0"/>
              </a:spcAft>
              <a:buNone/>
            </a:pPr>
            <a:r>
              <a:rPr lang="en-US" sz="1350" b="1">
                <a:latin typeface="Arial Bold" panose="020B0604020202020204" charset="0"/>
                <a:cs typeface="Arial Bold" panose="020B0604020202020204" charset="0"/>
              </a:rPr>
              <a:t>Delayed Delivery –</a:t>
            </a:r>
            <a:endParaRPr lang="en-US" sz="1350" b="1">
              <a:latin typeface="Arial Bold" panose="020B0604020202020204" charset="0"/>
              <a:cs typeface="Arial Bold" panose="020B0604020202020204" charset="0"/>
            </a:endParaRPr>
          </a:p>
          <a:p>
            <a:pPr marL="342900" lvl="0" indent="0" algn="just" rtl="0">
              <a:spcBef>
                <a:spcPts val="320"/>
              </a:spcBef>
              <a:spcAft>
                <a:spcPts val="0"/>
              </a:spcAft>
              <a:buNone/>
            </a:pPr>
            <a:r>
              <a:rPr lang="en-US" sz="1350"/>
              <a:t>Software takes longer than the estimated time to develop, which in turn leads to cost shooting up. </a:t>
            </a:r>
            <a:endParaRPr lang="en-US" sz="1350"/>
          </a:p>
          <a:p>
            <a:pPr marL="342900" lvl="0" indent="-241300" algn="l" rtl="0">
              <a:spcBef>
                <a:spcPts val="320"/>
              </a:spcBef>
              <a:spcAft>
                <a:spcPts val="0"/>
              </a:spcAft>
              <a:buClr>
                <a:schemeClr val="dk1"/>
              </a:buClr>
              <a:buSzPts val="1600"/>
              <a:buNone/>
            </a:pPr>
            <a:endParaRPr>
              <a:solidFill>
                <a:schemeClr val="dk2"/>
              </a:solidFill>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t>Three crucial Software Crisis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ff8249dc8a_0_21"/>
          <p:cNvSpPr txBox="1">
            <a:spLocks noGrp="1"/>
          </p:cNvSpPr>
          <p:nvPr>
            <p:ph type="body" idx="2"/>
          </p:nvPr>
        </p:nvSpPr>
        <p:spPr>
          <a:xfrm>
            <a:off x="515620" y="1009650"/>
            <a:ext cx="8494395" cy="3622675"/>
          </a:xfrm>
          <a:prstGeom prst="rect">
            <a:avLst/>
          </a:prstGeom>
          <a:noFill/>
          <a:ln>
            <a:noFill/>
          </a:ln>
        </p:spPr>
        <p:txBody>
          <a:bodyPr spcFirstLastPara="1" wrap="square" lIns="91425" tIns="45700" rIns="91425" bIns="45700" anchor="t" anchorCtr="0">
            <a:normAutofit/>
          </a:bodyPr>
          <a:lstStyle/>
          <a:p>
            <a:pPr marL="342900" lvl="0" indent="0" algn="just" rtl="0">
              <a:spcBef>
                <a:spcPts val="320"/>
              </a:spcBef>
              <a:spcAft>
                <a:spcPts val="0"/>
              </a:spcAft>
              <a:buNone/>
            </a:pPr>
            <a:r>
              <a:rPr lang="en-US" sz="1350"/>
              <a:t>A software process model is an abstraction of the actual process, which is being described. It can also be defined as a simplified representation of a software process. Each model represents a process from a specific perspective.</a:t>
            </a:r>
            <a:r>
              <a:rPr lang="en-US" sz="1350">
                <a:latin typeface="Arial" panose="020B0604020202020204"/>
                <a:ea typeface="Arial" panose="020B0604020202020204"/>
                <a:cs typeface="Arial" panose="020B0604020202020204"/>
                <a:sym typeface="Arial" panose="020B0604020202020204"/>
              </a:rPr>
              <a:t>Basic software process models on which different type of software process models can be implemented: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b="1">
                <a:latin typeface="Arial Bold" panose="020B0604020202020204" charset="0"/>
                <a:ea typeface="Arial" panose="020B0604020202020204"/>
                <a:cs typeface="Arial Bold" panose="020B0604020202020204" charset="0"/>
                <a:sym typeface="Arial" panose="020B0604020202020204"/>
              </a:rPr>
              <a:t>1. A workflow Model –</a:t>
            </a:r>
            <a:endParaRPr lang="en-US" sz="1350" b="1">
              <a:latin typeface="Arial Bold" panose="020B0604020202020204" charset="0"/>
              <a:ea typeface="Arial" panose="020B0604020202020204"/>
              <a:cs typeface="Arial Bold" panose="020B0604020202020204" charset="0"/>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It is the sequential series of tasks and decisions that make up a business process.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r>
              <a:rPr lang="en-US" sz="1350">
                <a:latin typeface="Arial" panose="020B0604020202020204"/>
                <a:ea typeface="Arial" panose="020B0604020202020204"/>
                <a:cs typeface="Arial" panose="020B0604020202020204"/>
                <a:sym typeface="Arial" panose="020B0604020202020204"/>
              </a:rPr>
              <a:t> </a:t>
            </a:r>
            <a:endParaRPr lang="en-US" sz="1350">
              <a:latin typeface="Arial" panose="020B0604020202020204"/>
              <a:ea typeface="Arial" panose="020B0604020202020204"/>
              <a:cs typeface="Arial" panose="020B0604020202020204"/>
              <a:sym typeface="Arial" panose="020B0604020202020204"/>
            </a:endParaRPr>
          </a:p>
          <a:p>
            <a:pPr marL="342900" lvl="0" algn="just" rtl="0">
              <a:spcBef>
                <a:spcPts val="320"/>
              </a:spcBef>
              <a:spcAft>
                <a:spcPts val="0"/>
              </a:spcAft>
              <a:buClr>
                <a:schemeClr val="dk1"/>
              </a:buClr>
              <a:buSzPts val="1600"/>
              <a:buNone/>
            </a:pPr>
            <a:endParaRPr lang="en-US" sz="1350">
              <a:latin typeface="Arial" panose="020B0604020202020204"/>
              <a:ea typeface="Arial" panose="020B0604020202020204"/>
              <a:cs typeface="Arial" panose="020B0604020202020204"/>
              <a:sym typeface="Arial" panose="020B0604020202020204"/>
            </a:endParaRPr>
          </a:p>
        </p:txBody>
      </p:sp>
      <p:sp>
        <p:nvSpPr>
          <p:cNvPr id="72" name="Google Shape;72;gff8249dc8a_0_21"/>
          <p:cNvSpPr txBox="1">
            <a:spLocks noGrp="1"/>
          </p:cNvSpPr>
          <p:nvPr>
            <p:ph type="title"/>
          </p:nvPr>
        </p:nvSpPr>
        <p:spPr>
          <a:xfrm>
            <a:off x="457200" y="124699"/>
            <a:ext cx="82296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Arial" panose="020B0604020202020204"/>
              <a:buNone/>
            </a:pPr>
            <a:r>
              <a:rPr lang="en-US">
                <a:sym typeface="+mn-ea"/>
              </a:rPr>
              <a:t>Software Process Model:</a:t>
            </a:r>
            <a:endParaRPr lang="en-US"/>
          </a:p>
        </p:txBody>
      </p:sp>
      <p:pic>
        <p:nvPicPr>
          <p:cNvPr id="2" name="Picture 1"/>
          <p:cNvPicPr>
            <a:picLocks noChangeAspect="1"/>
          </p:cNvPicPr>
          <p:nvPr/>
        </p:nvPicPr>
        <p:blipFill>
          <a:blip r:embed="rId1"/>
          <a:stretch>
            <a:fillRect/>
          </a:stretch>
        </p:blipFill>
        <p:spPr>
          <a:xfrm>
            <a:off x="2875915" y="2944495"/>
            <a:ext cx="3441700" cy="1688465"/>
          </a:xfrm>
          <a:prstGeom prst="rect">
            <a:avLst/>
          </a:prstGeom>
        </p:spPr>
      </p:pic>
    </p:spTree>
  </p:cSld>
  <p:clrMapOvr>
    <a:masterClrMapping/>
  </p:clrMapOvr>
</p:sld>
</file>

<file path=ppt/theme/theme1.xml><?xml version="1.0" encoding="utf-8"?>
<a:theme xmlns:a="http://schemas.openxmlformats.org/drawingml/2006/main" name="UTA Accessible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6043</Words>
  <Application>WPS Writer</Application>
  <PresentationFormat>On-screen Show (16:9)</PresentationFormat>
  <Paragraphs>151</Paragraphs>
  <Slides>20</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Arial</vt:lpstr>
      <vt:lpstr>Noto Sans Symbols</vt:lpstr>
      <vt:lpstr>Thonburi</vt:lpstr>
      <vt:lpstr>Helvetica Neue</vt:lpstr>
      <vt:lpstr>Calibri</vt:lpstr>
      <vt:lpstr>Times New Roman</vt:lpstr>
      <vt:lpstr>Microsoft YaHei</vt:lpstr>
      <vt:lpstr>汉仪旗黑</vt:lpstr>
      <vt:lpstr>Arial Unicode MS</vt:lpstr>
      <vt:lpstr>宋体-简</vt:lpstr>
      <vt:lpstr>Arial Bold</vt:lpstr>
      <vt:lpstr>UTA Accessible Template</vt:lpstr>
      <vt:lpstr>a</vt:lpstr>
      <vt:lpstr>Zero touch automation</vt:lpstr>
      <vt:lpstr>Introduction: Zero Touch Network</vt:lpstr>
      <vt:lpstr>Introduction: Software Processes</vt:lpstr>
      <vt:lpstr>What Is the Software Development Life Cycle?</vt:lpstr>
      <vt:lpstr>Components: Zero touch networks</vt:lpstr>
      <vt:lpstr>basic key process activities:</vt:lpstr>
      <vt:lpstr>Three crucial steps of transformation</vt:lpstr>
      <vt:lpstr>Software Process Model:</vt:lpstr>
      <vt:lpstr>Three crucial Software Crisis</vt:lpstr>
      <vt:lpstr>Software Process Model:</vt:lpstr>
      <vt:lpstr>Software Process Model:</vt:lpstr>
      <vt:lpstr>Software Process Model:</vt:lpstr>
      <vt:lpstr>Program vs. Software</vt:lpstr>
      <vt:lpstr>Program vs. Software</vt:lpstr>
      <vt:lpstr>Program vs. Software</vt:lpstr>
      <vt:lpstr>Program vs. Software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George, Melissa J</dc:creator>
  <cp:lastModifiedBy>pankajgope</cp:lastModifiedBy>
  <cp:revision>8</cp:revision>
  <dcterms:created xsi:type="dcterms:W3CDTF">2022-10-12T14:11:35Z</dcterms:created>
  <dcterms:modified xsi:type="dcterms:W3CDTF">2022-10-12T14:11:35Z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y fmtid="{D5CDD505-2E9C-101B-9397-08002B2CF9AE}" pid="3" name="KSOProductBuildVer">
    <vt:lpwstr>1033-4.5.1.7704</vt:lpwstr>
  </property>
</Properties>
</file>