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4504" y="67055"/>
            <a:ext cx="347472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0137" y="1386281"/>
            <a:ext cx="7043724" cy="176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024" y="1167849"/>
            <a:ext cx="8143951" cy="1627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www.kaggle.com/msambare/fer20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3355" algn="ctr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Capstone</a:t>
            </a:r>
            <a:r>
              <a:rPr spc="-55" dirty="0"/>
              <a:t> </a:t>
            </a:r>
            <a:r>
              <a:rPr spc="75" dirty="0"/>
              <a:t>Project</a:t>
            </a:r>
            <a:r>
              <a:rPr lang="en-US" spc="75" dirty="0"/>
              <a:t> -5</a:t>
            </a:r>
            <a:endParaRPr spc="75" dirty="0"/>
          </a:p>
          <a:p>
            <a:pPr marL="3810" marR="5080" algn="ctr">
              <a:lnSpc>
                <a:spcPct val="100000"/>
              </a:lnSpc>
              <a:spcBef>
                <a:spcPts val="5"/>
              </a:spcBef>
            </a:pPr>
            <a:r>
              <a:rPr sz="3600" spc="50" dirty="0">
                <a:solidFill>
                  <a:srgbClr val="124F5C"/>
                </a:solidFill>
              </a:rPr>
              <a:t>Live</a:t>
            </a:r>
            <a:r>
              <a:rPr sz="3600" spc="30" dirty="0">
                <a:solidFill>
                  <a:srgbClr val="124F5C"/>
                </a:solidFill>
              </a:rPr>
              <a:t> </a:t>
            </a:r>
            <a:r>
              <a:rPr sz="3600" spc="50" dirty="0">
                <a:solidFill>
                  <a:srgbClr val="124F5C"/>
                </a:solidFill>
              </a:rPr>
              <a:t>Class</a:t>
            </a:r>
            <a:r>
              <a:rPr sz="3600" spc="60" dirty="0">
                <a:solidFill>
                  <a:srgbClr val="124F5C"/>
                </a:solidFill>
              </a:rPr>
              <a:t> </a:t>
            </a:r>
            <a:r>
              <a:rPr sz="3600" spc="100" dirty="0">
                <a:solidFill>
                  <a:srgbClr val="124F5C"/>
                </a:solidFill>
              </a:rPr>
              <a:t>Monitoring</a:t>
            </a:r>
            <a:r>
              <a:rPr sz="3600" spc="35" dirty="0">
                <a:solidFill>
                  <a:srgbClr val="124F5C"/>
                </a:solidFill>
              </a:rPr>
              <a:t> </a:t>
            </a:r>
            <a:r>
              <a:rPr sz="3600" spc="90" dirty="0">
                <a:solidFill>
                  <a:srgbClr val="124F5C"/>
                </a:solidFill>
              </a:rPr>
              <a:t>System </a:t>
            </a:r>
            <a:r>
              <a:rPr sz="3600" spc="-1040" dirty="0">
                <a:solidFill>
                  <a:srgbClr val="124F5C"/>
                </a:solidFill>
              </a:rPr>
              <a:t> </a:t>
            </a:r>
            <a:r>
              <a:rPr sz="3600" spc="35" dirty="0">
                <a:solidFill>
                  <a:srgbClr val="124F5C"/>
                </a:solidFill>
              </a:rPr>
              <a:t>(Face</a:t>
            </a:r>
            <a:r>
              <a:rPr sz="3600" spc="25" dirty="0">
                <a:solidFill>
                  <a:srgbClr val="124F5C"/>
                </a:solidFill>
              </a:rPr>
              <a:t> </a:t>
            </a:r>
            <a:r>
              <a:rPr sz="3600" spc="114" dirty="0">
                <a:solidFill>
                  <a:srgbClr val="124F5C"/>
                </a:solidFill>
              </a:rPr>
              <a:t>Emotion</a:t>
            </a:r>
            <a:r>
              <a:rPr sz="3600" spc="185" dirty="0">
                <a:solidFill>
                  <a:srgbClr val="124F5C"/>
                </a:solidFill>
              </a:rPr>
              <a:t> </a:t>
            </a:r>
            <a:r>
              <a:rPr sz="3600" spc="55" dirty="0">
                <a:solidFill>
                  <a:srgbClr val="124F5C"/>
                </a:solidFill>
              </a:rPr>
              <a:t>Recognition)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124199" y="3870325"/>
            <a:ext cx="266204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70" dirty="0">
                <a:solidFill>
                  <a:srgbClr val="CC0000"/>
                </a:solidFill>
                <a:latin typeface="Tahoma"/>
                <a:cs typeface="Tahoma"/>
              </a:rPr>
              <a:t>Pankaj Kumar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39CF2-D34B-48D0-A1D0-6B8186D49BC8}"/>
              </a:ext>
            </a:extLst>
          </p:cNvPr>
          <p:cNvSpPr txBox="1"/>
          <p:nvPr/>
        </p:nvSpPr>
        <p:spPr>
          <a:xfrm flipH="1">
            <a:off x="3886200" y="32607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898" y="505155"/>
            <a:ext cx="36195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5" dirty="0"/>
              <a:t>Generic</a:t>
            </a:r>
            <a:r>
              <a:rPr sz="2800" spc="60" dirty="0"/>
              <a:t> </a:t>
            </a:r>
            <a:r>
              <a:rPr sz="2800" spc="80" dirty="0"/>
              <a:t>CNN</a:t>
            </a:r>
            <a:r>
              <a:rPr sz="2800" spc="60" dirty="0"/>
              <a:t> </a:t>
            </a:r>
            <a:r>
              <a:rPr sz="2800" spc="70" dirty="0"/>
              <a:t>Model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7459"/>
            <a:ext cx="8263890" cy="28244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09"/>
              </a:spcBef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55" dirty="0">
                <a:solidFill>
                  <a:srgbClr val="124F5C"/>
                </a:solidFill>
                <a:latin typeface="Tahoma"/>
                <a:cs typeface="Tahoma"/>
              </a:rPr>
              <a:t>Output</a:t>
            </a:r>
            <a:r>
              <a:rPr sz="1800" b="1" spc="2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Layer</a:t>
            </a:r>
            <a:r>
              <a:rPr sz="1800" b="1" spc="1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-Output</a:t>
            </a:r>
            <a:r>
              <a:rPr sz="1800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layer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contains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label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form</a:t>
            </a:r>
            <a:endParaRPr sz="18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310"/>
              </a:spcBef>
            </a:pP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b="1" spc="55" dirty="0">
                <a:solidFill>
                  <a:srgbClr val="124F5C"/>
                </a:solidFill>
                <a:latin typeface="Tahoma"/>
                <a:cs typeface="Tahoma"/>
              </a:rPr>
              <a:t>Batch</a:t>
            </a:r>
            <a:r>
              <a:rPr sz="1800" b="1" spc="3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20" dirty="0">
                <a:solidFill>
                  <a:srgbClr val="124F5C"/>
                </a:solidFill>
                <a:latin typeface="Tahoma"/>
                <a:cs typeface="Tahoma"/>
              </a:rPr>
              <a:t>normalization:</a:t>
            </a:r>
            <a:r>
              <a:rPr sz="1800" b="1" spc="28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improves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800" spc="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performance</a:t>
            </a:r>
            <a:r>
              <a:rPr sz="1800" spc="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stability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290"/>
              </a:spcBef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NNs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providing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inputs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zero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unit</a:t>
            </a:r>
            <a:r>
              <a:rPr sz="18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variance.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Verdana"/>
              <a:cs typeface="Verdana"/>
            </a:endParaRPr>
          </a:p>
          <a:p>
            <a:pPr marL="353695" marR="5080" indent="-341630" algn="just">
              <a:lnSpc>
                <a:spcPct val="115100"/>
              </a:lnSpc>
              <a:spcBef>
                <a:spcPts val="5"/>
              </a:spcBef>
              <a:buFont typeface="Microsoft Sans Serif"/>
              <a:buChar char="●"/>
              <a:tabLst>
                <a:tab pos="354330" algn="l"/>
              </a:tabLst>
            </a:pPr>
            <a:r>
              <a:rPr sz="1800" b="1" spc="25" dirty="0">
                <a:solidFill>
                  <a:srgbClr val="124F5C"/>
                </a:solidFill>
                <a:latin typeface="Tahoma"/>
                <a:cs typeface="Tahoma"/>
              </a:rPr>
              <a:t>Dropout:</a:t>
            </a:r>
            <a:r>
              <a:rPr sz="1800" b="1" spc="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reduces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overfitting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randomly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not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updating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 weights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some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nodes.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This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helps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prevent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NN 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from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relying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no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098" y="503631"/>
            <a:ext cx="34836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60" dirty="0"/>
              <a:t>Overview</a:t>
            </a:r>
            <a:r>
              <a:rPr sz="2800" spc="15" dirty="0"/>
              <a:t> </a:t>
            </a:r>
            <a:r>
              <a:rPr sz="2800" spc="25" dirty="0"/>
              <a:t>of</a:t>
            </a:r>
            <a:r>
              <a:rPr sz="2800" spc="-40" dirty="0"/>
              <a:t> </a:t>
            </a:r>
            <a:r>
              <a:rPr sz="2800" spc="75" dirty="0"/>
              <a:t>Model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84631" y="1152143"/>
            <a:ext cx="8183880" cy="3898900"/>
            <a:chOff x="484631" y="1152143"/>
            <a:chExt cx="8183880" cy="3898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631" y="1155190"/>
              <a:ext cx="8183880" cy="38953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407" y="1152143"/>
              <a:ext cx="7946135" cy="3742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098" y="505155"/>
            <a:ext cx="34836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60" dirty="0"/>
              <a:t>Overview</a:t>
            </a:r>
            <a:r>
              <a:rPr sz="2800" spc="15" dirty="0"/>
              <a:t> </a:t>
            </a:r>
            <a:r>
              <a:rPr sz="2800" spc="25" dirty="0"/>
              <a:t>of</a:t>
            </a:r>
            <a:r>
              <a:rPr sz="2800" spc="-40" dirty="0"/>
              <a:t> </a:t>
            </a:r>
            <a:r>
              <a:rPr sz="2800" spc="75" dirty="0"/>
              <a:t>Model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7412"/>
            <a:ext cx="8098155" cy="32708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15"/>
              </a:spcBef>
              <a:buSzPct val="105882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Created</a:t>
            </a:r>
            <a:r>
              <a:rPr sz="17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40" dirty="0">
                <a:solidFill>
                  <a:srgbClr val="124F5C"/>
                </a:solidFill>
                <a:latin typeface="Verdana"/>
                <a:cs typeface="Verdana"/>
              </a:rPr>
              <a:t>custom</a:t>
            </a:r>
            <a:r>
              <a:rPr sz="17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solidFill>
                  <a:srgbClr val="124F5C"/>
                </a:solidFill>
                <a:latin typeface="Verdana"/>
                <a:cs typeface="Verdana"/>
              </a:rPr>
              <a:t>CNN</a:t>
            </a:r>
            <a:r>
              <a:rPr sz="17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124F5C"/>
                </a:solidFill>
                <a:latin typeface="Verdana"/>
                <a:cs typeface="Verdana"/>
              </a:rPr>
              <a:t>model</a:t>
            </a:r>
            <a:r>
              <a:rPr sz="17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using</a:t>
            </a:r>
            <a:r>
              <a:rPr sz="17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30" dirty="0">
                <a:solidFill>
                  <a:srgbClr val="124F5C"/>
                </a:solidFill>
                <a:latin typeface="Verdana"/>
                <a:cs typeface="Verdana"/>
              </a:rPr>
              <a:t>Conv2D,</a:t>
            </a:r>
            <a:r>
              <a:rPr sz="1700" spc="-2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MaxPooling,</a:t>
            </a:r>
            <a:endParaRPr sz="17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315"/>
              </a:spcBef>
            </a:pP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Ba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tc</a:t>
            </a:r>
            <a:r>
              <a:rPr sz="1700" spc="2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No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liz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n,</a:t>
            </a:r>
            <a:r>
              <a:rPr sz="17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700" spc="40" dirty="0">
                <a:solidFill>
                  <a:srgbClr val="124F5C"/>
                </a:solidFill>
                <a:latin typeface="Verdana"/>
                <a:cs typeface="Verdana"/>
              </a:rPr>
              <a:t>opo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7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7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7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85" dirty="0">
                <a:solidFill>
                  <a:srgbClr val="124F5C"/>
                </a:solidFill>
                <a:latin typeface="Verdana"/>
                <a:cs typeface="Verdana"/>
              </a:rPr>
              <a:t>la</a:t>
            </a:r>
            <a:r>
              <a:rPr sz="1700" spc="-9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700" spc="-8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700" spc="-7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260"/>
              </a:spcBef>
              <a:buSzPct val="105882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ct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700" spc="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7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45" dirty="0">
                <a:solidFill>
                  <a:srgbClr val="124F5C"/>
                </a:solidFill>
                <a:latin typeface="Verdana"/>
                <a:cs typeface="Verdana"/>
              </a:rPr>
              <a:t>fu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700" spc="45" dirty="0">
                <a:solidFill>
                  <a:srgbClr val="124F5C"/>
                </a:solidFill>
                <a:latin typeface="Verdana"/>
                <a:cs typeface="Verdana"/>
              </a:rPr>
              <a:t>ct</a:t>
            </a: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7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7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700" b="1" dirty="0">
                <a:solidFill>
                  <a:srgbClr val="124F5C"/>
                </a:solidFill>
                <a:latin typeface="Tahoma"/>
                <a:cs typeface="Tahoma"/>
              </a:rPr>
              <a:t>"</a:t>
            </a:r>
            <a:r>
              <a:rPr sz="1700" b="1" spc="5" dirty="0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sz="1700" b="1" spc="-5" dirty="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sz="1700" b="1" spc="5" dirty="0">
                <a:solidFill>
                  <a:srgbClr val="124F5C"/>
                </a:solidFill>
                <a:latin typeface="Tahoma"/>
                <a:cs typeface="Tahoma"/>
              </a:rPr>
              <a:t>L</a:t>
            </a:r>
            <a:r>
              <a:rPr sz="1700" b="1" spc="-10" dirty="0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sz="1700" dirty="0">
                <a:solidFill>
                  <a:srgbClr val="124F5C"/>
                </a:solidFill>
                <a:latin typeface="Times New Roman"/>
                <a:cs typeface="Times New Roman"/>
              </a:rPr>
              <a:t>“</a:t>
            </a:r>
            <a:r>
              <a:rPr sz="1700" spc="-3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700" spc="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7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b="1" spc="30" dirty="0">
                <a:solidFill>
                  <a:srgbClr val="124F5C"/>
                </a:solidFill>
                <a:latin typeface="Times New Roman"/>
                <a:cs typeface="Times New Roman"/>
              </a:rPr>
              <a:t>“</a:t>
            </a:r>
            <a:r>
              <a:rPr sz="1700" b="1" spc="20" dirty="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r>
              <a:rPr sz="1700" b="1" spc="25" dirty="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sz="1700" b="1" spc="15" dirty="0">
                <a:solidFill>
                  <a:srgbClr val="124F5C"/>
                </a:solidFill>
                <a:latin typeface="Tahoma"/>
                <a:cs typeface="Tahoma"/>
              </a:rPr>
              <a:t>f</a:t>
            </a:r>
            <a:r>
              <a:rPr sz="1700" b="1" spc="30" dirty="0">
                <a:solidFill>
                  <a:srgbClr val="124F5C"/>
                </a:solidFill>
                <a:latin typeface="Tahoma"/>
                <a:cs typeface="Tahoma"/>
              </a:rPr>
              <a:t>tma</a:t>
            </a:r>
            <a:r>
              <a:rPr sz="1700" b="1" spc="35" dirty="0">
                <a:solidFill>
                  <a:srgbClr val="124F5C"/>
                </a:solidFill>
                <a:latin typeface="Tahoma"/>
                <a:cs typeface="Tahoma"/>
              </a:rPr>
              <a:t>x</a:t>
            </a:r>
            <a:r>
              <a:rPr sz="1700" b="1" dirty="0">
                <a:solidFill>
                  <a:srgbClr val="124F5C"/>
                </a:solidFill>
                <a:latin typeface="Times New Roman"/>
                <a:cs typeface="Times New Roman"/>
              </a:rPr>
              <a:t>”</a:t>
            </a:r>
            <a:endParaRPr sz="1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40"/>
              </a:spcBef>
              <a:buSzPct val="105882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700" spc="7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700" spc="7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700" spc="4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700" spc="6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700" spc="7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7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700" spc="-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-5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700" spc="-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700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7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24F5C"/>
                </a:solidFill>
                <a:latin typeface="Tahoma"/>
                <a:cs typeface="Tahoma"/>
              </a:rPr>
              <a:t>7</a:t>
            </a:r>
            <a:r>
              <a:rPr sz="1700" b="1" spc="-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700" b="1" spc="55" dirty="0">
                <a:solidFill>
                  <a:srgbClr val="124F5C"/>
                </a:solidFill>
                <a:latin typeface="Tahoma"/>
                <a:cs typeface="Tahoma"/>
              </a:rPr>
              <a:t>n</a:t>
            </a:r>
            <a:r>
              <a:rPr sz="1700" b="1" spc="70" dirty="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sz="1700" b="1" spc="75" dirty="0">
                <a:solidFill>
                  <a:srgbClr val="124F5C"/>
                </a:solidFill>
                <a:latin typeface="Tahoma"/>
                <a:cs typeface="Tahoma"/>
              </a:rPr>
              <a:t>d</a:t>
            </a:r>
            <a:r>
              <a:rPr sz="1700" b="1" spc="65" dirty="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sz="1700" b="1" dirty="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endParaRPr sz="17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265"/>
              </a:spcBef>
              <a:buSzPct val="105882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700" spc="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700" spc="4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700" spc="4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700" spc="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700" spc="45" dirty="0">
                <a:solidFill>
                  <a:srgbClr val="124F5C"/>
                </a:solidFill>
                <a:latin typeface="Verdana"/>
                <a:cs typeface="Verdana"/>
              </a:rPr>
              <a:t>z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700" spc="-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7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700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7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124F5C"/>
                </a:solidFill>
                <a:latin typeface="Times New Roman"/>
                <a:cs typeface="Times New Roman"/>
              </a:rPr>
              <a:t>–</a:t>
            </a:r>
            <a:r>
              <a:rPr sz="1700" spc="15" dirty="0">
                <a:solidFill>
                  <a:srgbClr val="124F5C"/>
                </a:solidFill>
                <a:latin typeface="Times New Roman"/>
                <a:cs typeface="Times New Roman"/>
              </a:rPr>
              <a:t> </a:t>
            </a:r>
            <a:r>
              <a:rPr sz="1700" b="1" spc="125" dirty="0">
                <a:solidFill>
                  <a:srgbClr val="124F5C"/>
                </a:solidFill>
                <a:latin typeface="Tahoma"/>
                <a:cs typeface="Tahoma"/>
              </a:rPr>
              <a:t>Ad</a:t>
            </a:r>
            <a:r>
              <a:rPr sz="1700" b="1" spc="130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700" b="1" spc="5" dirty="0">
                <a:solidFill>
                  <a:srgbClr val="124F5C"/>
                </a:solidFill>
                <a:latin typeface="Tahoma"/>
                <a:cs typeface="Tahoma"/>
              </a:rPr>
              <a:t>m</a:t>
            </a:r>
            <a:endParaRPr sz="17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340"/>
              </a:spcBef>
              <a:buSzPct val="105882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7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700" spc="40" dirty="0">
                <a:solidFill>
                  <a:srgbClr val="124F5C"/>
                </a:solidFill>
                <a:latin typeface="Verdana"/>
                <a:cs typeface="Verdana"/>
              </a:rPr>
              <a:t>po</a:t>
            </a:r>
            <a:r>
              <a:rPr sz="1700" spc="45" dirty="0">
                <a:solidFill>
                  <a:srgbClr val="124F5C"/>
                </a:solidFill>
                <a:latin typeface="Verdana"/>
                <a:cs typeface="Verdana"/>
              </a:rPr>
              <a:t>ch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7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13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700" b="1" spc="-5" dirty="0">
                <a:solidFill>
                  <a:srgbClr val="124F5C"/>
                </a:solidFill>
                <a:latin typeface="Tahoma"/>
                <a:cs typeface="Tahoma"/>
              </a:rPr>
              <a:t>50</a:t>
            </a:r>
            <a:endParaRPr sz="17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285"/>
              </a:spcBef>
              <a:buSzPct val="105882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700" spc="-26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ot</a:t>
            </a: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7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700" spc="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700" spc="-7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700" spc="65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r>
              <a:rPr sz="1700" spc="-55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700" spc="-4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700" spc="-55" dirty="0">
                <a:solidFill>
                  <a:srgbClr val="124F5C"/>
                </a:solidFill>
                <a:latin typeface="Verdana"/>
                <a:cs typeface="Verdana"/>
              </a:rPr>
              <a:t>4</a:t>
            </a:r>
            <a:r>
              <a:rPr sz="1700" spc="-7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700" spc="-55" dirty="0">
                <a:solidFill>
                  <a:srgbClr val="124F5C"/>
                </a:solidFill>
                <a:latin typeface="Verdana"/>
                <a:cs typeface="Verdana"/>
              </a:rPr>
              <a:t>6</a:t>
            </a:r>
            <a:r>
              <a:rPr sz="1700" spc="-12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700" spc="-225" dirty="0">
                <a:solidFill>
                  <a:srgbClr val="124F5C"/>
                </a:solidFill>
                <a:latin typeface="Verdana"/>
                <a:cs typeface="Verdana"/>
              </a:rPr>
              <a:t>9</a:t>
            </a:r>
            <a:r>
              <a:rPr sz="1700" spc="-55" dirty="0">
                <a:solidFill>
                  <a:srgbClr val="124F5C"/>
                </a:solidFill>
                <a:latin typeface="Verdana"/>
                <a:cs typeface="Verdana"/>
              </a:rPr>
              <a:t>03</a:t>
            </a:r>
            <a:endParaRPr sz="1700">
              <a:latin typeface="Verdana"/>
              <a:cs typeface="Verdana"/>
            </a:endParaRPr>
          </a:p>
          <a:p>
            <a:pPr marL="353695" marR="5080" indent="-341630">
              <a:lnSpc>
                <a:spcPct val="111100"/>
              </a:lnSpc>
              <a:spcBef>
                <a:spcPts val="90"/>
              </a:spcBef>
              <a:buSzPct val="105882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training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accuracy obtained from 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this 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model </a:t>
            </a:r>
            <a:r>
              <a:rPr sz="1700" spc="-2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700" b="1" spc="-114" dirty="0">
                <a:solidFill>
                  <a:srgbClr val="124F5C"/>
                </a:solidFill>
                <a:latin typeface="Tahoma"/>
                <a:cs typeface="Tahoma"/>
              </a:rPr>
              <a:t>68% 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700" spc="-10" dirty="0">
                <a:solidFill>
                  <a:srgbClr val="124F5C"/>
                </a:solidFill>
                <a:latin typeface="Verdana"/>
                <a:cs typeface="Verdana"/>
              </a:rPr>
              <a:t>validation 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cc</a:t>
            </a:r>
            <a:r>
              <a:rPr sz="1700" spc="2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7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cy</a:t>
            </a:r>
            <a:r>
              <a:rPr sz="17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7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b="1" spc="-150" dirty="0">
                <a:solidFill>
                  <a:srgbClr val="124F5C"/>
                </a:solidFill>
                <a:latin typeface="Tahoma"/>
                <a:cs typeface="Tahoma"/>
              </a:rPr>
              <a:t>64</a:t>
            </a:r>
            <a:r>
              <a:rPr sz="1700" b="1" dirty="0">
                <a:solidFill>
                  <a:srgbClr val="124F5C"/>
                </a:solidFill>
                <a:latin typeface="Tahoma"/>
                <a:cs typeface="Tahoma"/>
              </a:rPr>
              <a:t>%</a:t>
            </a:r>
            <a:r>
              <a:rPr sz="1700" b="1" spc="-2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ft</a:t>
            </a:r>
            <a:r>
              <a:rPr sz="17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700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124F5C"/>
                </a:solidFill>
                <a:latin typeface="Tahoma"/>
                <a:cs typeface="Tahoma"/>
              </a:rPr>
              <a:t>5</a:t>
            </a:r>
            <a:r>
              <a:rPr sz="1700" b="1" dirty="0">
                <a:solidFill>
                  <a:srgbClr val="124F5C"/>
                </a:solidFill>
                <a:latin typeface="Tahoma"/>
                <a:cs typeface="Tahoma"/>
              </a:rPr>
              <a:t>0</a:t>
            </a:r>
            <a:r>
              <a:rPr sz="17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700" b="1" spc="15" dirty="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sz="1700" b="1" spc="30" dirty="0">
                <a:solidFill>
                  <a:srgbClr val="124F5C"/>
                </a:solidFill>
                <a:latin typeface="Tahoma"/>
                <a:cs typeface="Tahoma"/>
              </a:rPr>
              <a:t>p</a:t>
            </a:r>
            <a:r>
              <a:rPr sz="1700" b="1" spc="25" dirty="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sz="1700" b="1" spc="10" dirty="0">
                <a:solidFill>
                  <a:srgbClr val="124F5C"/>
                </a:solidFill>
                <a:latin typeface="Tahoma"/>
                <a:cs typeface="Tahoma"/>
              </a:rPr>
              <a:t>ch</a:t>
            </a:r>
            <a:r>
              <a:rPr sz="1700" b="1" spc="40" dirty="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7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7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700" spc="7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700" spc="6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7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7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per</a:t>
            </a:r>
            <a:r>
              <a:rPr sz="1700" spc="2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700" spc="4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7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700" spc="65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7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7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700" spc="-5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7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r>
              <a:rPr sz="1700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o  </a:t>
            </a:r>
            <a:r>
              <a:rPr sz="1700" spc="-25" dirty="0">
                <a:solidFill>
                  <a:srgbClr val="124F5C"/>
                </a:solidFill>
                <a:latin typeface="Verdana"/>
                <a:cs typeface="Verdana"/>
              </a:rPr>
              <a:t>feed.</a:t>
            </a:r>
            <a:r>
              <a:rPr sz="1700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Disgust</a:t>
            </a:r>
            <a:r>
              <a:rPr sz="17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images</a:t>
            </a:r>
            <a:r>
              <a:rPr sz="17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7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not</a:t>
            </a:r>
            <a:r>
              <a:rPr sz="17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getting</a:t>
            </a:r>
            <a:r>
              <a:rPr sz="17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predicted</a:t>
            </a:r>
            <a:r>
              <a:rPr sz="17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correctly</a:t>
            </a:r>
            <a:r>
              <a:rPr sz="17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700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7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50" dirty="0">
                <a:solidFill>
                  <a:srgbClr val="124F5C"/>
                </a:solidFill>
                <a:latin typeface="Verdana"/>
                <a:cs typeface="Verdana"/>
              </a:rPr>
              <a:t>very</a:t>
            </a:r>
            <a:r>
              <a:rPr sz="1700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124F5C"/>
                </a:solidFill>
                <a:latin typeface="Verdana"/>
                <a:cs typeface="Verdana"/>
              </a:rPr>
              <a:t>less</a:t>
            </a:r>
            <a:r>
              <a:rPr sz="17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images</a:t>
            </a:r>
            <a:r>
              <a:rPr sz="17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present</a:t>
            </a:r>
            <a:r>
              <a:rPr sz="17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7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7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7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124F5C"/>
                </a:solidFill>
                <a:latin typeface="Verdana"/>
                <a:cs typeface="Verdana"/>
              </a:rPr>
              <a:t>train</a:t>
            </a:r>
            <a:r>
              <a:rPr sz="17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124F5C"/>
                </a:solidFill>
                <a:latin typeface="Verdana"/>
                <a:cs typeface="Verdana"/>
              </a:rPr>
              <a:t>dataset.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638" y="503631"/>
            <a:ext cx="32404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90" dirty="0"/>
              <a:t>Model</a:t>
            </a:r>
            <a:r>
              <a:rPr sz="2800" spc="-100" dirty="0"/>
              <a:t> </a:t>
            </a:r>
            <a:r>
              <a:rPr sz="2800" spc="65" dirty="0"/>
              <a:t>Evaluation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02866" y="1239773"/>
            <a:ext cx="55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solidFill>
                  <a:srgbClr val="124F5C"/>
                </a:solidFill>
                <a:latin typeface="Tahoma"/>
                <a:cs typeface="Tahoma"/>
              </a:rPr>
              <a:t>L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sz="1800" b="1" spc="55" dirty="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3235" y="1239773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85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800" b="1" spc="105" dirty="0">
                <a:solidFill>
                  <a:srgbClr val="124F5C"/>
                </a:solidFill>
                <a:latin typeface="Tahoma"/>
                <a:cs typeface="Tahoma"/>
              </a:rPr>
              <a:t>cc</a:t>
            </a:r>
            <a:r>
              <a:rPr sz="1800" b="1" spc="90" dirty="0">
                <a:solidFill>
                  <a:srgbClr val="124F5C"/>
                </a:solidFill>
                <a:latin typeface="Tahoma"/>
                <a:cs typeface="Tahoma"/>
              </a:rPr>
              <a:t>u</a:t>
            </a:r>
            <a:r>
              <a:rPr sz="1800" b="1" spc="114" dirty="0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sz="1800" b="1" spc="70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800" b="1" spc="80" dirty="0">
                <a:solidFill>
                  <a:srgbClr val="124F5C"/>
                </a:solidFill>
                <a:latin typeface="Tahoma"/>
                <a:cs typeface="Tahoma"/>
              </a:rPr>
              <a:t>c</a:t>
            </a: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694688"/>
            <a:ext cx="9144000" cy="3118485"/>
            <a:chOff x="0" y="1694688"/>
            <a:chExt cx="9144000" cy="31184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12976"/>
              <a:ext cx="4538472" cy="30906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88" y="1722120"/>
              <a:ext cx="4425696" cy="29809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8847" y="1694688"/>
              <a:ext cx="4645151" cy="3118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3232" y="1722120"/>
              <a:ext cx="4501896" cy="29809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224" y="188974"/>
            <a:ext cx="6355080" cy="49194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833" y="58292"/>
            <a:ext cx="64408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30" dirty="0"/>
              <a:t>Real</a:t>
            </a:r>
            <a:r>
              <a:rPr sz="2800" spc="-20" dirty="0"/>
              <a:t> </a:t>
            </a:r>
            <a:r>
              <a:rPr sz="2800" spc="70" dirty="0"/>
              <a:t>Time</a:t>
            </a:r>
            <a:r>
              <a:rPr sz="2800" spc="-15" dirty="0"/>
              <a:t> </a:t>
            </a:r>
            <a:r>
              <a:rPr sz="2800" spc="90" dirty="0"/>
              <a:t>Face</a:t>
            </a:r>
            <a:r>
              <a:rPr sz="2800" spc="30" dirty="0"/>
              <a:t> </a:t>
            </a:r>
            <a:r>
              <a:rPr sz="2800" spc="105" dirty="0"/>
              <a:t>Emotion</a:t>
            </a:r>
            <a:r>
              <a:rPr sz="2800" spc="-5" dirty="0"/>
              <a:t> </a:t>
            </a:r>
            <a:r>
              <a:rPr sz="2800" spc="85" dirty="0"/>
              <a:t>Detection</a:t>
            </a:r>
            <a:endParaRPr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0EEB9-E477-45EB-A822-85D60D7B6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48511"/>
            <a:ext cx="2869325" cy="3355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3F95A8-B346-4F5A-82DE-B262BEA91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1048511"/>
            <a:ext cx="2769477" cy="3463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FB152-FD9D-4386-AE55-CBA59882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048511"/>
            <a:ext cx="2536046" cy="34634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565" y="58928"/>
            <a:ext cx="7792084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35" dirty="0"/>
              <a:t>Real</a:t>
            </a:r>
            <a:r>
              <a:rPr sz="2700" spc="-65" dirty="0"/>
              <a:t> </a:t>
            </a:r>
            <a:r>
              <a:rPr sz="2700" spc="70" dirty="0"/>
              <a:t>Time</a:t>
            </a:r>
            <a:r>
              <a:rPr sz="2700" spc="15" dirty="0"/>
              <a:t> </a:t>
            </a:r>
            <a:r>
              <a:rPr sz="2700" spc="60" dirty="0"/>
              <a:t>Multiple</a:t>
            </a:r>
            <a:r>
              <a:rPr sz="2700" dirty="0"/>
              <a:t> </a:t>
            </a:r>
            <a:r>
              <a:rPr sz="2700" spc="95" dirty="0"/>
              <a:t>Face</a:t>
            </a:r>
            <a:r>
              <a:rPr sz="2700" spc="60" dirty="0"/>
              <a:t> </a:t>
            </a:r>
            <a:r>
              <a:rPr sz="2700" spc="95" dirty="0"/>
              <a:t>Emotion</a:t>
            </a:r>
            <a:r>
              <a:rPr sz="2700" spc="60" dirty="0"/>
              <a:t> </a:t>
            </a:r>
            <a:r>
              <a:rPr sz="2700" spc="85" dirty="0"/>
              <a:t>Detection</a:t>
            </a:r>
            <a:endParaRPr sz="2700"/>
          </a:p>
        </p:txBody>
      </p:sp>
      <p:grpSp>
        <p:nvGrpSpPr>
          <p:cNvPr id="3" name="object 3"/>
          <p:cNvGrpSpPr/>
          <p:nvPr/>
        </p:nvGrpSpPr>
        <p:grpSpPr>
          <a:xfrm>
            <a:off x="1002791" y="594358"/>
            <a:ext cx="7147559" cy="4547870"/>
            <a:chOff x="1002791" y="594358"/>
            <a:chExt cx="7147559" cy="4547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791" y="597406"/>
              <a:ext cx="7147559" cy="45445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2895" y="594358"/>
              <a:ext cx="6998208" cy="44500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6266" y="503631"/>
            <a:ext cx="23291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05" dirty="0"/>
              <a:t>Deployment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203550"/>
            <a:ext cx="3743325" cy="3152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spc="40" dirty="0">
                <a:solidFill>
                  <a:srgbClr val="124F5C"/>
                </a:solidFill>
                <a:latin typeface="Tahoma"/>
                <a:cs typeface="Tahoma"/>
              </a:rPr>
              <a:t>Creating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95" dirty="0">
                <a:solidFill>
                  <a:srgbClr val="124F5C"/>
                </a:solidFill>
                <a:latin typeface="Tahoma"/>
                <a:cs typeface="Tahoma"/>
              </a:rPr>
              <a:t>Web</a:t>
            </a:r>
            <a:r>
              <a:rPr sz="1800" b="1" spc="70" dirty="0">
                <a:solidFill>
                  <a:srgbClr val="124F5C"/>
                </a:solidFill>
                <a:latin typeface="Tahoma"/>
                <a:cs typeface="Tahoma"/>
              </a:rPr>
              <a:t> App</a:t>
            </a:r>
            <a:r>
              <a:rPr sz="1800" b="1" spc="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124F5C"/>
                </a:solidFill>
                <a:latin typeface="Tahoma"/>
                <a:cs typeface="Tahoma"/>
              </a:rPr>
              <a:t>Using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b="1" spc="25" dirty="0">
                <a:solidFill>
                  <a:srgbClr val="124F5C"/>
                </a:solidFill>
                <a:latin typeface="Tahoma"/>
                <a:cs typeface="Tahoma"/>
              </a:rPr>
              <a:t>Streamlit</a:t>
            </a:r>
            <a:endParaRPr sz="1800">
              <a:latin typeface="Tahoma"/>
              <a:cs typeface="Tahoma"/>
            </a:endParaRPr>
          </a:p>
          <a:p>
            <a:pPr marL="299085" indent="-287020" algn="just">
              <a:lnSpc>
                <a:spcPct val="100000"/>
              </a:lnSpc>
              <a:spcBef>
                <a:spcPts val="85"/>
              </a:spcBef>
              <a:buSzPct val="87500"/>
              <a:buFont typeface="Microsoft Sans Serif"/>
              <a:buChar char="●"/>
              <a:tabLst>
                <a:tab pos="299720" algn="l"/>
              </a:tabLst>
            </a:pP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Streamlit</a:t>
            </a:r>
            <a:r>
              <a:rPr sz="1600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spc="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600" spc="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open</a:t>
            </a:r>
            <a:r>
              <a:rPr sz="1600" spc="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source</a:t>
            </a:r>
            <a:r>
              <a:rPr sz="1600" spc="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app</a:t>
            </a:r>
            <a:endParaRPr sz="1600">
              <a:latin typeface="Verdana"/>
              <a:cs typeface="Verdana"/>
            </a:endParaRPr>
          </a:p>
          <a:p>
            <a:pPr marL="299085" algn="just">
              <a:lnSpc>
                <a:spcPct val="100000"/>
              </a:lnSpc>
              <a:spcBef>
                <a:spcPts val="285"/>
              </a:spcBef>
            </a:pP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rk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8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 spc="6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299085" marR="6985" indent="-287020" algn="just">
              <a:lnSpc>
                <a:spcPct val="115100"/>
              </a:lnSpc>
              <a:buSzPct val="87500"/>
              <a:buFont typeface="Microsoft Sans Serif"/>
              <a:buChar char="●"/>
              <a:tabLst>
                <a:tab pos="299720" algn="l"/>
              </a:tabLst>
            </a:pP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It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helps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us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create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web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apps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science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machine </a:t>
            </a:r>
            <a:r>
              <a:rPr sz="1600" spc="-5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learning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short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time.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 is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compatible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major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Python </a:t>
            </a:r>
            <a:r>
              <a:rPr sz="1600" spc="-5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libraries</a:t>
            </a:r>
            <a:r>
              <a:rPr sz="1600" spc="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such</a:t>
            </a:r>
            <a:r>
              <a:rPr sz="1600" spc="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600" spc="2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scikit-learn,</a:t>
            </a:r>
            <a:endParaRPr sz="1600">
              <a:latin typeface="Verdana"/>
              <a:cs typeface="Verdana"/>
            </a:endParaRPr>
          </a:p>
          <a:p>
            <a:pPr marL="299085" algn="just">
              <a:lnSpc>
                <a:spcPct val="100000"/>
              </a:lnSpc>
              <a:spcBef>
                <a:spcPts val="345"/>
              </a:spcBef>
            </a:pP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Keras,</a:t>
            </a:r>
            <a:r>
              <a:rPr sz="1600" spc="7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PyTorch,</a:t>
            </a:r>
            <a:r>
              <a:rPr sz="1600" spc="7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SymPy </a:t>
            </a:r>
            <a:r>
              <a:rPr sz="1600" spc="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(latex),</a:t>
            </a:r>
            <a:endParaRPr sz="1600">
              <a:latin typeface="Verdana"/>
              <a:cs typeface="Verdana"/>
            </a:endParaRPr>
          </a:p>
          <a:p>
            <a:pPr marL="299085" algn="just">
              <a:lnSpc>
                <a:spcPct val="100000"/>
              </a:lnSpc>
              <a:spcBef>
                <a:spcPts val="290"/>
              </a:spcBef>
            </a:pPr>
            <a:r>
              <a:rPr sz="1600" spc="114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1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1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8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-229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spc="-3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8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tli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97552" y="1310639"/>
            <a:ext cx="4075429" cy="2472055"/>
            <a:chOff x="4797552" y="1310639"/>
            <a:chExt cx="4075429" cy="24720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7552" y="1313687"/>
              <a:ext cx="4075176" cy="2468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1080" y="1310639"/>
              <a:ext cx="3995928" cy="23896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5145405"/>
          </a:xfrm>
          <a:custGeom>
            <a:avLst/>
            <a:gdLst/>
            <a:ahLst/>
            <a:cxnLst/>
            <a:rect l="l" t="t" r="r" b="b"/>
            <a:pathLst>
              <a:path w="4572000" h="5145405">
                <a:moveTo>
                  <a:pt x="4572000" y="0"/>
                </a:moveTo>
                <a:lnTo>
                  <a:pt x="0" y="0"/>
                </a:lnTo>
                <a:lnTo>
                  <a:pt x="0" y="5145024"/>
                </a:lnTo>
                <a:lnTo>
                  <a:pt x="4572000" y="5145024"/>
                </a:lnTo>
                <a:lnTo>
                  <a:pt x="4572000" y="0"/>
                </a:lnTo>
                <a:close/>
              </a:path>
            </a:pathLst>
          </a:custGeom>
          <a:solidFill>
            <a:srgbClr val="F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762" y="657555"/>
            <a:ext cx="2666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/>
              <a:t>Challenges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134483" y="761214"/>
            <a:ext cx="3298190" cy="6534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09"/>
              </a:spcBef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ar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set</a:t>
            </a:r>
            <a:r>
              <a:rPr sz="1800" spc="-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310"/>
              </a:spcBef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mislabeled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4483" y="1708507"/>
            <a:ext cx="3451225" cy="25596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09"/>
              </a:spcBef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lot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310"/>
              </a:spcBef>
            </a:pP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time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system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resources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spc="-2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14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pp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340"/>
              </a:spcBef>
            </a:pP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es</a:t>
            </a:r>
            <a:r>
              <a:rPr sz="18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ize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60" y="1664207"/>
            <a:ext cx="4490085" cy="2508885"/>
            <a:chOff x="60960" y="1664207"/>
            <a:chExt cx="4490085" cy="25088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" y="1667255"/>
              <a:ext cx="4489704" cy="25054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824" y="1664207"/>
              <a:ext cx="4370832" cy="2401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0"/>
            <a:ext cx="4572000" cy="5145405"/>
          </a:xfrm>
          <a:custGeom>
            <a:avLst/>
            <a:gdLst/>
            <a:ahLst/>
            <a:cxnLst/>
            <a:rect l="l" t="t" r="r" b="b"/>
            <a:pathLst>
              <a:path w="4572000" h="5145405">
                <a:moveTo>
                  <a:pt x="4572000" y="0"/>
                </a:moveTo>
                <a:lnTo>
                  <a:pt x="0" y="0"/>
                </a:lnTo>
                <a:lnTo>
                  <a:pt x="0" y="5145024"/>
                </a:lnTo>
                <a:lnTo>
                  <a:pt x="4572000" y="5145024"/>
                </a:lnTo>
                <a:lnTo>
                  <a:pt x="4572000" y="0"/>
                </a:lnTo>
                <a:close/>
              </a:path>
            </a:pathLst>
          </a:custGeom>
          <a:solidFill>
            <a:srgbClr val="F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34483" y="403436"/>
            <a:ext cx="3440429" cy="4121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32384" indent="-344805" algn="just">
              <a:lnSpc>
                <a:spcPct val="114900"/>
              </a:lnSpc>
              <a:spcBef>
                <a:spcPts val="95"/>
              </a:spcBef>
              <a:buFont typeface="Microsoft Sans Serif"/>
              <a:buChar char="●"/>
              <a:tabLst>
                <a:tab pos="357505" algn="l"/>
              </a:tabLst>
            </a:pPr>
            <a:r>
              <a:rPr sz="1800" spc="11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105" dirty="0">
                <a:solidFill>
                  <a:srgbClr val="124F5C"/>
                </a:solidFill>
                <a:latin typeface="Tahoma"/>
                <a:cs typeface="Tahoma"/>
              </a:rPr>
              <a:t>F</a:t>
            </a:r>
            <a:r>
              <a:rPr sz="1800" b="1" spc="90" dirty="0">
                <a:solidFill>
                  <a:srgbClr val="124F5C"/>
                </a:solidFill>
                <a:latin typeface="Tahoma"/>
                <a:cs typeface="Tahom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sz="1800" b="1" spc="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10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 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streamlit</a:t>
            </a:r>
            <a:r>
              <a:rPr sz="18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deployed</a:t>
            </a:r>
            <a:r>
              <a:rPr sz="18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on </a:t>
            </a:r>
            <a:r>
              <a:rPr sz="1800" spc="-6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800" spc="-3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ca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m  detection.</a:t>
            </a:r>
            <a:endParaRPr sz="1800">
              <a:latin typeface="Verdana"/>
              <a:cs typeface="Verdana"/>
            </a:endParaRPr>
          </a:p>
          <a:p>
            <a:pPr marL="356870" marR="5080" indent="-344805">
              <a:lnSpc>
                <a:spcPct val="115100"/>
              </a:lnSpc>
              <a:spcBef>
                <a:spcPts val="10"/>
              </a:spcBef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cr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h  </a:t>
            </a:r>
            <a:r>
              <a:rPr sz="1800" spc="8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2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-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g 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cc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acy</a:t>
            </a:r>
            <a:r>
              <a:rPr sz="1800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124F5C"/>
                </a:solidFill>
                <a:latin typeface="Tahoma"/>
                <a:cs typeface="Tahoma"/>
              </a:rPr>
              <a:t>68</a:t>
            </a: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%</a:t>
            </a:r>
            <a:r>
              <a:rPr sz="1800" b="1" spc="-2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d  </a:t>
            </a:r>
            <a:r>
              <a:rPr sz="1800" spc="-8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tio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4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C"/>
                </a:solidFill>
                <a:latin typeface="Tahoma"/>
                <a:cs typeface="Tahoma"/>
              </a:rPr>
              <a:t>64</a:t>
            </a: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% 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0</a:t>
            </a:r>
            <a:r>
              <a:rPr sz="18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4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800" spc="-170" dirty="0">
                <a:solidFill>
                  <a:srgbClr val="124F5C"/>
                </a:solidFill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530"/>
              </a:spcBef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3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ff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6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spc="-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310"/>
              </a:spcBef>
            </a:pP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images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75"/>
              </a:spcBef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75" dirty="0">
                <a:solidFill>
                  <a:srgbClr val="124F5C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spc="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8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335"/>
              </a:spcBef>
            </a:pPr>
            <a:r>
              <a:rPr sz="1800" spc="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lti</a:t>
            </a:r>
            <a:r>
              <a:rPr sz="1800" spc="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spc="8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spc="30" dirty="0">
                <a:solidFill>
                  <a:srgbClr val="124F5C"/>
                </a:solidFill>
                <a:latin typeface="Verdana"/>
                <a:cs typeface="Verdana"/>
              </a:rPr>
              <a:t>te</a:t>
            </a:r>
            <a:r>
              <a:rPr sz="1800" spc="6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spc="-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spc="-4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8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0415" y="573023"/>
            <a:ext cx="3929379" cy="4185285"/>
            <a:chOff x="280415" y="573023"/>
            <a:chExt cx="3929379" cy="41852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15" y="573023"/>
              <a:ext cx="3928872" cy="41849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047" y="579119"/>
              <a:ext cx="3810000" cy="4066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7141" y="533856"/>
            <a:ext cx="153543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20" dirty="0"/>
              <a:t>C</a:t>
            </a:r>
            <a:r>
              <a:rPr sz="2800" spc="114" dirty="0"/>
              <a:t>o</a:t>
            </a:r>
            <a:r>
              <a:rPr sz="2800" spc="125" dirty="0"/>
              <a:t>nt</a:t>
            </a:r>
            <a:r>
              <a:rPr sz="2800" spc="110" dirty="0"/>
              <a:t>e</a:t>
            </a:r>
            <a:r>
              <a:rPr sz="2800" spc="100" dirty="0"/>
              <a:t>n</a:t>
            </a:r>
            <a:r>
              <a:rPr sz="2800"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8216" y="1237944"/>
            <a:ext cx="2976880" cy="3077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SzPct val="105000"/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b="1" spc="30" dirty="0">
                <a:solidFill>
                  <a:srgbClr val="124F5C"/>
                </a:solidFill>
                <a:latin typeface="Tahoma"/>
                <a:cs typeface="Tahoma"/>
              </a:rPr>
              <a:t>Introduction</a:t>
            </a:r>
            <a:endParaRPr sz="20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buSzPct val="105000"/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b="1" spc="70" dirty="0">
                <a:solidFill>
                  <a:srgbClr val="124F5C"/>
                </a:solidFill>
                <a:latin typeface="Tahoma"/>
                <a:cs typeface="Tahoma"/>
              </a:rPr>
              <a:t>Problem</a:t>
            </a:r>
            <a:r>
              <a:rPr sz="20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124F5C"/>
                </a:solidFill>
                <a:latin typeface="Tahoma"/>
                <a:cs typeface="Tahoma"/>
              </a:rPr>
              <a:t>Statement</a:t>
            </a:r>
            <a:endParaRPr sz="20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buSzPct val="105000"/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b="1" spc="45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20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124F5C"/>
                </a:solidFill>
                <a:latin typeface="Tahoma"/>
                <a:cs typeface="Tahoma"/>
              </a:rPr>
              <a:t>Summary</a:t>
            </a:r>
            <a:endParaRPr sz="20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buSzPct val="105000"/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b="1" spc="30" dirty="0">
                <a:solidFill>
                  <a:srgbClr val="124F5C"/>
                </a:solidFill>
                <a:latin typeface="Tahoma"/>
                <a:cs typeface="Tahoma"/>
              </a:rPr>
              <a:t>Pipeline</a:t>
            </a:r>
            <a:endParaRPr sz="20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buSzPct val="105000"/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b="1" spc="45" dirty="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sz="2000" b="1" spc="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30" dirty="0">
                <a:solidFill>
                  <a:srgbClr val="124F5C"/>
                </a:solidFill>
                <a:latin typeface="Tahoma"/>
                <a:cs typeface="Tahoma"/>
              </a:rPr>
              <a:t>Overview</a:t>
            </a:r>
            <a:endParaRPr sz="20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SzPct val="105000"/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b="1" spc="45" dirty="0">
                <a:solidFill>
                  <a:srgbClr val="124F5C"/>
                </a:solidFill>
                <a:latin typeface="Tahoma"/>
                <a:cs typeface="Tahoma"/>
              </a:rPr>
              <a:t>Model</a:t>
            </a:r>
            <a:r>
              <a:rPr sz="2000" b="1" spc="7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30" dirty="0">
                <a:solidFill>
                  <a:srgbClr val="124F5C"/>
                </a:solidFill>
                <a:latin typeface="Tahoma"/>
                <a:cs typeface="Tahoma"/>
              </a:rPr>
              <a:t>Evaluation</a:t>
            </a:r>
            <a:endParaRPr sz="20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buSzPct val="105000"/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b="1" spc="45" dirty="0">
                <a:solidFill>
                  <a:srgbClr val="124F5C"/>
                </a:solidFill>
                <a:latin typeface="Tahoma"/>
                <a:cs typeface="Tahoma"/>
              </a:rPr>
              <a:t>RTFED</a:t>
            </a:r>
            <a:endParaRPr sz="20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buSzPct val="105000"/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b="1" spc="75" dirty="0">
                <a:solidFill>
                  <a:srgbClr val="124F5C"/>
                </a:solidFill>
                <a:latin typeface="Tahoma"/>
                <a:cs typeface="Tahoma"/>
              </a:rPr>
              <a:t>Deployment</a:t>
            </a:r>
            <a:endParaRPr sz="20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SzPct val="105000"/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b="1" spc="50" dirty="0">
                <a:solidFill>
                  <a:srgbClr val="124F5C"/>
                </a:solidFill>
                <a:latin typeface="Tahoma"/>
                <a:cs typeface="Tahoma"/>
              </a:rPr>
              <a:t>Challenges</a:t>
            </a:r>
            <a:endParaRPr sz="2000">
              <a:latin typeface="Tahoma"/>
              <a:cs typeface="Tahoma"/>
            </a:endParaRPr>
          </a:p>
          <a:p>
            <a:pPr marL="356870" indent="-344805">
              <a:lnSpc>
                <a:spcPct val="100000"/>
              </a:lnSpc>
              <a:buSzPct val="105000"/>
              <a:buFont typeface="Microsoft Sans Serif"/>
              <a:buChar char="•"/>
              <a:tabLst>
                <a:tab pos="356870" algn="l"/>
                <a:tab pos="357505" algn="l"/>
              </a:tabLst>
            </a:pPr>
            <a:r>
              <a:rPr sz="2000" b="1" spc="55" dirty="0">
                <a:solidFill>
                  <a:srgbClr val="124F5C"/>
                </a:solidFill>
                <a:latin typeface="Tahoma"/>
                <a:cs typeface="Tahoma"/>
              </a:rPr>
              <a:t>Conclusion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" y="557783"/>
            <a:ext cx="8257540" cy="4413885"/>
            <a:chOff x="411480" y="557783"/>
            <a:chExt cx="8257540" cy="44138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" y="560831"/>
              <a:ext cx="8257032" cy="44104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6" y="557783"/>
              <a:ext cx="8019288" cy="4245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1027" y="503631"/>
            <a:ext cx="235458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40" dirty="0"/>
              <a:t>Introduction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198048"/>
            <a:ext cx="8264525" cy="33553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05"/>
              </a:spcBef>
              <a:buSzPct val="1125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Facial</a:t>
            </a:r>
            <a:r>
              <a:rPr sz="1600" spc="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Emotion</a:t>
            </a:r>
            <a:r>
              <a:rPr sz="1600" spc="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Recognition</a:t>
            </a:r>
            <a:r>
              <a:rPr sz="1600" spc="40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spc="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2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way</a:t>
            </a:r>
            <a:r>
              <a:rPr sz="1600" spc="2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2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identifying</a:t>
            </a:r>
            <a:r>
              <a:rPr sz="1600" spc="229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current</a:t>
            </a:r>
            <a:r>
              <a:rPr sz="1600" spc="2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emotional</a:t>
            </a:r>
            <a:endParaRPr sz="16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315"/>
              </a:spcBef>
            </a:pP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ta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ob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ser</a:t>
            </a:r>
            <a:r>
              <a:rPr sz="1600" spc="-6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2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SzPct val="1125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Facial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expressions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6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display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personal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emotions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indicate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6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individual's</a:t>
            </a:r>
            <a:endParaRPr sz="16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315"/>
              </a:spcBef>
            </a:pP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int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nti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ithi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ci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itu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353695" marR="19685" indent="-341630" algn="just">
              <a:lnSpc>
                <a:spcPct val="115100"/>
              </a:lnSpc>
              <a:buSzPct val="112500"/>
              <a:buFont typeface="Microsoft Sans Serif"/>
              <a:buChar char="●"/>
              <a:tabLst>
                <a:tab pos="354330" algn="l"/>
              </a:tabLst>
            </a:pP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Facial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expressions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and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other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gestures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convey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nonverbal </a:t>
            </a:r>
            <a:r>
              <a:rPr sz="1600" spc="45" dirty="0">
                <a:solidFill>
                  <a:srgbClr val="124F5C"/>
                </a:solidFill>
                <a:latin typeface="Verdana"/>
                <a:cs typeface="Verdana"/>
              </a:rPr>
              <a:t>communication </a:t>
            </a:r>
            <a:r>
              <a:rPr sz="16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cues</a:t>
            </a:r>
            <a:r>
              <a:rPr sz="16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play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600" spc="3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important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role</a:t>
            </a:r>
            <a:r>
              <a:rPr sz="16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interpersonal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relations.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Microsoft Sans Serif"/>
              <a:buChar char="●"/>
            </a:pPr>
            <a:endParaRPr sz="1750">
              <a:latin typeface="Verdana"/>
              <a:cs typeface="Verdana"/>
            </a:endParaRPr>
          </a:p>
          <a:p>
            <a:pPr marL="353695" marR="5080" indent="-341630" algn="just">
              <a:lnSpc>
                <a:spcPct val="115100"/>
              </a:lnSpc>
              <a:buSzPct val="112500"/>
              <a:buFont typeface="Microsoft Sans Serif"/>
              <a:buChar char="●"/>
              <a:tabLst>
                <a:tab pos="354330" algn="l"/>
              </a:tabLst>
            </a:pPr>
            <a:r>
              <a:rPr sz="1600" b="1" spc="55" dirty="0">
                <a:solidFill>
                  <a:srgbClr val="124F5C"/>
                </a:solidFill>
                <a:latin typeface="Tahoma"/>
                <a:cs typeface="Tahoma"/>
              </a:rPr>
              <a:t>Product </a:t>
            </a:r>
            <a:r>
              <a:rPr sz="1600" b="1" spc="40" dirty="0">
                <a:solidFill>
                  <a:srgbClr val="124F5C"/>
                </a:solidFill>
                <a:latin typeface="Tahoma"/>
                <a:cs typeface="Tahoma"/>
              </a:rPr>
              <a:t>Development: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Observing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users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interaction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while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interacting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with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brand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or a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product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helps the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company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assess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effectiveness of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any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business</a:t>
            </a:r>
            <a:r>
              <a:rPr sz="16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product.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657" y="503631"/>
            <a:ext cx="36830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00" dirty="0"/>
              <a:t>Problem</a:t>
            </a:r>
            <a:r>
              <a:rPr sz="2800" spc="-30" dirty="0"/>
              <a:t> </a:t>
            </a:r>
            <a:r>
              <a:rPr sz="2800" spc="80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236091"/>
            <a:ext cx="8256270" cy="3311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SzPct val="1125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Indian</a:t>
            </a:r>
            <a:r>
              <a:rPr sz="16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education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system</a:t>
            </a:r>
            <a:r>
              <a:rPr sz="16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spc="-2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moving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towards</a:t>
            </a:r>
            <a:r>
              <a:rPr sz="16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e-learning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platforms.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C"/>
              </a:buClr>
              <a:buFont typeface="Microsoft Sans Serif"/>
              <a:buChar char="●"/>
            </a:pP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SzPct val="1125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Digital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learning</a:t>
            </a:r>
            <a:r>
              <a:rPr sz="16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600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going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increase</a:t>
            </a:r>
            <a:r>
              <a:rPr sz="16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future</a:t>
            </a:r>
            <a:r>
              <a:rPr sz="16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spc="-3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but</a:t>
            </a:r>
            <a:r>
              <a:rPr sz="16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there</a:t>
            </a:r>
            <a:r>
              <a:rPr sz="16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124F5C"/>
                </a:solidFill>
                <a:latin typeface="Verdana"/>
                <a:cs typeface="Verdana"/>
              </a:rPr>
              <a:t>are</a:t>
            </a:r>
            <a:r>
              <a:rPr sz="16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some</a:t>
            </a:r>
            <a:r>
              <a:rPr sz="16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challenges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4F5C"/>
              </a:buClr>
              <a:buFont typeface="Microsoft Sans Serif"/>
              <a:buChar char="●"/>
            </a:pP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SzPct val="1125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6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physical</a:t>
            </a:r>
            <a:r>
              <a:rPr sz="16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class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teacher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access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faces</a:t>
            </a:r>
            <a:r>
              <a:rPr sz="16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emotions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6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each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student</a:t>
            </a:r>
            <a:endParaRPr sz="16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310"/>
              </a:spcBef>
            </a:pP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la</a:t>
            </a:r>
            <a:r>
              <a:rPr sz="1600" spc="-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6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600" spc="6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ssib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le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buSzPct val="1125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600" spc="-4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600" spc="-9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-35" dirty="0">
                <a:solidFill>
                  <a:srgbClr val="124F5C"/>
                </a:solidFill>
                <a:latin typeface="Verdana"/>
                <a:cs typeface="Verdana"/>
              </a:rPr>
              <a:t>ill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ce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6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La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6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tt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nt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Microsoft Sans Serif"/>
              <a:buChar char="●"/>
            </a:pPr>
            <a:endParaRPr sz="1600">
              <a:latin typeface="Verdana"/>
              <a:cs typeface="Verdana"/>
            </a:endParaRPr>
          </a:p>
          <a:p>
            <a:pPr marL="353695" marR="5080" indent="-341630" algn="just">
              <a:lnSpc>
                <a:spcPct val="115100"/>
              </a:lnSpc>
              <a:buSzPct val="112500"/>
              <a:buFont typeface="Microsoft Sans Serif"/>
              <a:buChar char="●"/>
              <a:tabLst>
                <a:tab pos="354330" algn="l"/>
              </a:tabLst>
            </a:pP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will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solve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above-mentioned challenge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by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applying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deep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learning </a:t>
            </a:r>
            <a:r>
              <a:rPr sz="1600" spc="15" dirty="0">
                <a:solidFill>
                  <a:srgbClr val="124F5C"/>
                </a:solidFill>
                <a:latin typeface="Verdana"/>
                <a:cs typeface="Verdana"/>
              </a:rPr>
              <a:t> algorithms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live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video </a:t>
            </a:r>
            <a:r>
              <a:rPr sz="1600" spc="-25" dirty="0">
                <a:solidFill>
                  <a:srgbClr val="124F5C"/>
                </a:solidFill>
                <a:latin typeface="Verdana"/>
                <a:cs typeface="Verdana"/>
              </a:rPr>
              <a:t>data.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600" spc="10" dirty="0">
                <a:solidFill>
                  <a:srgbClr val="124F5C"/>
                </a:solidFill>
                <a:latin typeface="Verdana"/>
                <a:cs typeface="Verdana"/>
              </a:rPr>
              <a:t>solution </a:t>
            </a:r>
            <a:r>
              <a:rPr sz="1600" spc="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600" spc="-5" dirty="0">
                <a:solidFill>
                  <a:srgbClr val="124F5C"/>
                </a:solidFill>
                <a:latin typeface="Verdana"/>
                <a:cs typeface="Verdana"/>
              </a:rPr>
              <a:t>this </a:t>
            </a:r>
            <a:r>
              <a:rPr sz="1600" spc="30" dirty="0">
                <a:solidFill>
                  <a:srgbClr val="124F5C"/>
                </a:solidFill>
                <a:latin typeface="Verdana"/>
                <a:cs typeface="Verdana"/>
              </a:rPr>
              <a:t>problem </a:t>
            </a:r>
            <a:r>
              <a:rPr sz="1600" spc="-3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600" spc="-10" dirty="0">
                <a:solidFill>
                  <a:srgbClr val="124F5C"/>
                </a:solidFill>
                <a:latin typeface="Verdana"/>
                <a:cs typeface="Verdana"/>
              </a:rPr>
              <a:t>by </a:t>
            </a:r>
            <a:r>
              <a:rPr sz="1600" spc="20" dirty="0">
                <a:solidFill>
                  <a:srgbClr val="124F5C"/>
                </a:solidFill>
                <a:latin typeface="Verdana"/>
                <a:cs typeface="Verdana"/>
              </a:rPr>
              <a:t>recognizing </a:t>
            </a:r>
            <a:r>
              <a:rPr sz="16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facial</a:t>
            </a:r>
            <a:r>
              <a:rPr sz="16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124F5C"/>
                </a:solidFill>
                <a:latin typeface="Verdana"/>
                <a:cs typeface="Verdana"/>
              </a:rPr>
              <a:t>emotions.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8523" y="503631"/>
            <a:ext cx="27870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5" dirty="0"/>
              <a:t>Data</a:t>
            </a:r>
            <a:r>
              <a:rPr sz="2800" spc="-55" dirty="0"/>
              <a:t> </a:t>
            </a:r>
            <a:r>
              <a:rPr sz="2800" spc="85" dirty="0"/>
              <a:t>Summary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8140" marR="5080" indent="-341630">
              <a:lnSpc>
                <a:spcPct val="114999"/>
              </a:lnSpc>
              <a:spcBef>
                <a:spcPts val="90"/>
              </a:spcBef>
              <a:buFont typeface="Microsoft Sans Serif"/>
              <a:buChar char="●"/>
              <a:tabLst>
                <a:tab pos="358140" algn="l"/>
                <a:tab pos="358775" algn="l"/>
              </a:tabLst>
            </a:pPr>
            <a:r>
              <a:rPr spc="-10" dirty="0"/>
              <a:t>The</a:t>
            </a:r>
            <a:r>
              <a:rPr spc="-125" dirty="0"/>
              <a:t> </a:t>
            </a:r>
            <a:r>
              <a:rPr spc="40" dirty="0"/>
              <a:t>model</a:t>
            </a:r>
            <a:r>
              <a:rPr spc="-85" dirty="0"/>
              <a:t> </a:t>
            </a:r>
            <a:r>
              <a:rPr spc="-10" dirty="0"/>
              <a:t>is</a:t>
            </a:r>
            <a:r>
              <a:rPr spc="-204" dirty="0"/>
              <a:t> </a:t>
            </a:r>
            <a:r>
              <a:rPr spc="15" dirty="0"/>
              <a:t>trained</a:t>
            </a:r>
            <a:r>
              <a:rPr spc="-190" dirty="0"/>
              <a:t> </a:t>
            </a:r>
            <a:r>
              <a:rPr spc="25" dirty="0"/>
              <a:t>on</a:t>
            </a:r>
            <a:r>
              <a:rPr spc="-114" dirty="0"/>
              <a:t> </a:t>
            </a:r>
            <a:r>
              <a:rPr spc="30" dirty="0"/>
              <a:t>the</a:t>
            </a:r>
            <a:r>
              <a:rPr spc="-150" dirty="0"/>
              <a:t> </a:t>
            </a:r>
            <a:r>
              <a:rPr spc="-80" dirty="0"/>
              <a:t>FER-2013</a:t>
            </a:r>
            <a:r>
              <a:rPr spc="-270" dirty="0"/>
              <a:t> </a:t>
            </a:r>
            <a:r>
              <a:rPr dirty="0"/>
              <a:t>dataset</a:t>
            </a:r>
            <a:r>
              <a:rPr spc="-140" dirty="0"/>
              <a:t> </a:t>
            </a:r>
            <a:r>
              <a:rPr spc="-65" dirty="0"/>
              <a:t>.This</a:t>
            </a:r>
            <a:r>
              <a:rPr spc="-204" dirty="0"/>
              <a:t> </a:t>
            </a:r>
            <a:r>
              <a:rPr dirty="0"/>
              <a:t>dataset</a:t>
            </a:r>
            <a:r>
              <a:rPr spc="-135" dirty="0"/>
              <a:t> </a:t>
            </a:r>
            <a:r>
              <a:rPr dirty="0"/>
              <a:t>consists </a:t>
            </a:r>
            <a:r>
              <a:rPr spc="5" dirty="0"/>
              <a:t> </a:t>
            </a:r>
            <a:r>
              <a:rPr spc="10" dirty="0"/>
              <a:t>o</a:t>
            </a:r>
            <a:r>
              <a:rPr dirty="0"/>
              <a:t>f</a:t>
            </a:r>
            <a:r>
              <a:rPr spc="-165" dirty="0"/>
              <a:t> </a:t>
            </a:r>
            <a:r>
              <a:rPr spc="-65" dirty="0"/>
              <a:t>3588</a:t>
            </a:r>
            <a:r>
              <a:rPr dirty="0"/>
              <a:t>7</a:t>
            </a:r>
            <a:r>
              <a:rPr spc="-220" dirty="0"/>
              <a:t> </a:t>
            </a:r>
            <a:r>
              <a:rPr spc="-15" dirty="0"/>
              <a:t>g</a:t>
            </a:r>
            <a:r>
              <a:rPr spc="-50" dirty="0"/>
              <a:t>ra</a:t>
            </a:r>
            <a:r>
              <a:rPr spc="-35" dirty="0"/>
              <a:t>y</a:t>
            </a:r>
            <a:r>
              <a:rPr spc="-25" dirty="0"/>
              <a:t>sca</a:t>
            </a:r>
            <a:r>
              <a:rPr spc="-35" dirty="0"/>
              <a:t>l</a:t>
            </a:r>
            <a:r>
              <a:rPr spc="-40" dirty="0"/>
              <a:t>e</a:t>
            </a:r>
            <a:r>
              <a:rPr dirty="0"/>
              <a:t>,</a:t>
            </a:r>
            <a:r>
              <a:rPr spc="-275" dirty="0"/>
              <a:t> </a:t>
            </a:r>
            <a:r>
              <a:rPr spc="5" dirty="0"/>
              <a:t>48</a:t>
            </a:r>
            <a:r>
              <a:rPr spc="-10" dirty="0"/>
              <a:t>x</a:t>
            </a:r>
            <a:r>
              <a:rPr spc="5" dirty="0"/>
              <a:t>4</a:t>
            </a:r>
            <a:r>
              <a:rPr dirty="0"/>
              <a:t>8</a:t>
            </a:r>
            <a:r>
              <a:rPr spc="-165" dirty="0"/>
              <a:t> </a:t>
            </a:r>
            <a:r>
              <a:rPr dirty="0"/>
              <a:t>s</a:t>
            </a:r>
            <a:r>
              <a:rPr spc="10" dirty="0"/>
              <a:t>i</a:t>
            </a:r>
            <a:r>
              <a:rPr spc="-10" dirty="0"/>
              <a:t>z</a:t>
            </a:r>
            <a:r>
              <a:rPr spc="5" dirty="0"/>
              <a:t>e</a:t>
            </a:r>
            <a:r>
              <a:rPr dirty="0"/>
              <a:t>d</a:t>
            </a:r>
            <a:r>
              <a:rPr spc="-150" dirty="0"/>
              <a:t> </a:t>
            </a:r>
            <a:r>
              <a:rPr spc="-10" dirty="0"/>
              <a:t>f</a:t>
            </a:r>
            <a:r>
              <a:rPr dirty="0"/>
              <a:t>ace</a:t>
            </a:r>
            <a:r>
              <a:rPr spc="-105" dirty="0"/>
              <a:t> </a:t>
            </a:r>
            <a:r>
              <a:rPr spc="30" dirty="0"/>
              <a:t>i</a:t>
            </a:r>
            <a:r>
              <a:rPr spc="20" dirty="0"/>
              <a:t>ma</a:t>
            </a:r>
            <a:r>
              <a:rPr spc="25" dirty="0"/>
              <a:t>ge</a:t>
            </a:r>
            <a:r>
              <a:rPr dirty="0"/>
              <a:t>s</a:t>
            </a:r>
            <a:r>
              <a:rPr spc="-95" dirty="0"/>
              <a:t> </a:t>
            </a:r>
            <a:r>
              <a:rPr spc="35" dirty="0"/>
              <a:t>w</a:t>
            </a:r>
            <a:r>
              <a:rPr spc="55" dirty="0"/>
              <a:t>it</a:t>
            </a:r>
            <a:r>
              <a:rPr dirty="0"/>
              <a:t>h</a:t>
            </a:r>
            <a:r>
              <a:rPr spc="-110" dirty="0"/>
              <a:t> </a:t>
            </a:r>
            <a:r>
              <a:rPr dirty="0"/>
              <a:t>7</a:t>
            </a:r>
            <a:r>
              <a:rPr spc="-220" dirty="0"/>
              <a:t> </a:t>
            </a:r>
            <a:r>
              <a:rPr spc="25" dirty="0"/>
              <a:t>e</a:t>
            </a:r>
            <a:r>
              <a:rPr spc="20" dirty="0"/>
              <a:t>m</a:t>
            </a:r>
            <a:r>
              <a:rPr spc="30" dirty="0"/>
              <a:t>otio</a:t>
            </a:r>
            <a:r>
              <a:rPr spc="10" dirty="0"/>
              <a:t>n</a:t>
            </a:r>
            <a:r>
              <a:rPr dirty="0"/>
              <a:t>s</a:t>
            </a:r>
            <a:r>
              <a:rPr spc="-70" dirty="0"/>
              <a:t> </a:t>
            </a:r>
            <a:r>
              <a:rPr spc="-75" dirty="0"/>
              <a:t>-</a:t>
            </a:r>
            <a:r>
              <a:rPr spc="-50" dirty="0"/>
              <a:t>a</a:t>
            </a:r>
            <a:r>
              <a:rPr spc="-60" dirty="0"/>
              <a:t>n</a:t>
            </a:r>
            <a:r>
              <a:rPr spc="-45" dirty="0"/>
              <a:t>g</a:t>
            </a:r>
            <a:r>
              <a:rPr spc="-50" dirty="0"/>
              <a:t>r</a:t>
            </a:r>
            <a:r>
              <a:rPr spc="-225" dirty="0"/>
              <a:t>y</a:t>
            </a:r>
            <a:r>
              <a:rPr dirty="0"/>
              <a:t>,  disgusted,</a:t>
            </a:r>
            <a:r>
              <a:rPr spc="-160" dirty="0"/>
              <a:t> </a:t>
            </a:r>
            <a:r>
              <a:rPr spc="-114" dirty="0"/>
              <a:t>fear,</a:t>
            </a:r>
            <a:r>
              <a:rPr spc="-235" dirty="0"/>
              <a:t> </a:t>
            </a:r>
            <a:r>
              <a:rPr spc="-55" dirty="0"/>
              <a:t>happy,</a:t>
            </a:r>
            <a:r>
              <a:rPr spc="-170" dirty="0"/>
              <a:t> </a:t>
            </a:r>
            <a:r>
              <a:rPr spc="-30" dirty="0"/>
              <a:t>neutral,</a:t>
            </a:r>
            <a:r>
              <a:rPr spc="-180" dirty="0"/>
              <a:t> </a:t>
            </a:r>
            <a:r>
              <a:rPr spc="-5" dirty="0"/>
              <a:t>sad</a:t>
            </a:r>
            <a:r>
              <a:rPr spc="-145" dirty="0"/>
              <a:t> </a:t>
            </a:r>
            <a:r>
              <a:rPr spc="20" dirty="0"/>
              <a:t>and</a:t>
            </a:r>
            <a:r>
              <a:rPr spc="-100" dirty="0"/>
              <a:t> </a:t>
            </a:r>
            <a:r>
              <a:rPr spc="-25" dirty="0"/>
              <a:t>surprised.</a:t>
            </a:r>
          </a:p>
          <a:p>
            <a:pPr marL="4445">
              <a:lnSpc>
                <a:spcPct val="100000"/>
              </a:lnSpc>
              <a:spcBef>
                <a:spcPts val="25"/>
              </a:spcBef>
              <a:buChar char="●"/>
            </a:pPr>
            <a:endParaRPr sz="2450"/>
          </a:p>
          <a:p>
            <a:pPr marL="361315" indent="-344805">
              <a:lnSpc>
                <a:spcPct val="100000"/>
              </a:lnSpc>
              <a:spcBef>
                <a:spcPts val="5"/>
              </a:spcBef>
              <a:buClr>
                <a:srgbClr val="F5FBFF"/>
              </a:buClr>
              <a:buFont typeface="Microsoft Sans Serif"/>
              <a:buChar char="●"/>
              <a:tabLst>
                <a:tab pos="361315" algn="l"/>
                <a:tab pos="361950" algn="l"/>
              </a:tabLst>
            </a:pPr>
            <a:r>
              <a:rPr spc="15" dirty="0"/>
              <a:t>Link</a:t>
            </a:r>
            <a:r>
              <a:rPr spc="-90" dirty="0"/>
              <a:t> </a:t>
            </a:r>
            <a:r>
              <a:rPr spc="5" dirty="0"/>
              <a:t>of</a:t>
            </a:r>
            <a:r>
              <a:rPr spc="-145" dirty="0"/>
              <a:t> </a:t>
            </a:r>
            <a:r>
              <a:rPr dirty="0"/>
              <a:t>Dataset</a:t>
            </a:r>
            <a:r>
              <a:rPr spc="-95" dirty="0"/>
              <a:t> </a:t>
            </a:r>
            <a:r>
              <a:rPr spc="-15" dirty="0"/>
              <a:t>-</a:t>
            </a:r>
            <a:r>
              <a:rPr b="1" spc="-15" dirty="0">
                <a:latin typeface="Tahoma"/>
                <a:cs typeface="Tahoma"/>
              </a:rPr>
              <a:t>https</a:t>
            </a:r>
            <a:r>
              <a:rPr b="1" u="heavy" spc="-15" dirty="0">
                <a:uFill>
                  <a:solidFill>
                    <a:srgbClr val="124F5C"/>
                  </a:solidFill>
                </a:uFill>
                <a:latin typeface="Tahoma"/>
                <a:cs typeface="Tahoma"/>
                <a:hlinkClick r:id="rId2"/>
              </a:rPr>
              <a:t>://w</a:t>
            </a:r>
            <a:r>
              <a:rPr b="1" spc="-15" dirty="0">
                <a:latin typeface="Tahoma"/>
                <a:cs typeface="Tahoma"/>
              </a:rPr>
              <a:t>ww</a:t>
            </a:r>
            <a:r>
              <a:rPr b="1" u="heavy" spc="-15" dirty="0">
                <a:uFill>
                  <a:solidFill>
                    <a:srgbClr val="124F5C"/>
                  </a:solidFill>
                </a:uFill>
                <a:latin typeface="Tahoma"/>
                <a:cs typeface="Tahoma"/>
                <a:hlinkClick r:id="rId2"/>
              </a:rPr>
              <a:t>.kaggle.com/msambare</a:t>
            </a:r>
            <a:r>
              <a:rPr b="1" spc="-15" dirty="0">
                <a:latin typeface="Tahoma"/>
                <a:cs typeface="Tahoma"/>
              </a:rPr>
              <a:t>/</a:t>
            </a:r>
            <a:r>
              <a:rPr b="1" u="heavy" spc="-15" dirty="0">
                <a:uFill>
                  <a:solidFill>
                    <a:srgbClr val="124F5C"/>
                  </a:solidFill>
                </a:uFill>
                <a:latin typeface="Tahoma"/>
                <a:cs typeface="Tahoma"/>
                <a:hlinkClick r:id="rId2"/>
              </a:rPr>
              <a:t>fer2013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19" y="2959607"/>
            <a:ext cx="8327135" cy="185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583" y="920495"/>
            <a:ext cx="6016752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1236" y="503631"/>
            <a:ext cx="15398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95" dirty="0"/>
              <a:t>P</a:t>
            </a:r>
            <a:r>
              <a:rPr sz="2800" spc="85" dirty="0"/>
              <a:t>i</a:t>
            </a:r>
            <a:r>
              <a:rPr sz="2800" spc="105" dirty="0"/>
              <a:t>p</a:t>
            </a:r>
            <a:r>
              <a:rPr sz="2800" spc="80" dirty="0"/>
              <a:t>e</a:t>
            </a:r>
            <a:r>
              <a:rPr sz="2800" spc="85" dirty="0"/>
              <a:t>li</a:t>
            </a:r>
            <a:r>
              <a:rPr sz="2800" spc="100" dirty="0"/>
              <a:t>n</a:t>
            </a:r>
            <a:r>
              <a:rPr sz="2800" spc="5" dirty="0"/>
              <a:t>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523746" y="1121409"/>
            <a:ext cx="979169" cy="1390015"/>
            <a:chOff x="1523746" y="1121409"/>
            <a:chExt cx="979169" cy="1390015"/>
          </a:xfrm>
        </p:grpSpPr>
        <p:sp>
          <p:nvSpPr>
            <p:cNvPr id="4" name="object 4"/>
            <p:cNvSpPr/>
            <p:nvPr/>
          </p:nvSpPr>
          <p:spPr>
            <a:xfrm>
              <a:off x="1536192" y="1133855"/>
              <a:ext cx="951230" cy="1362075"/>
            </a:xfrm>
            <a:custGeom>
              <a:avLst/>
              <a:gdLst/>
              <a:ahLst/>
              <a:cxnLst/>
              <a:rect l="l" t="t" r="r" b="b"/>
              <a:pathLst>
                <a:path w="951230" h="1362075">
                  <a:moveTo>
                    <a:pt x="950976" y="0"/>
                  </a:moveTo>
                  <a:lnTo>
                    <a:pt x="475488" y="476630"/>
                  </a:lnTo>
                  <a:lnTo>
                    <a:pt x="0" y="0"/>
                  </a:lnTo>
                  <a:lnTo>
                    <a:pt x="0" y="885316"/>
                  </a:lnTo>
                  <a:lnTo>
                    <a:pt x="475488" y="1361947"/>
                  </a:lnTo>
                  <a:lnTo>
                    <a:pt x="950976" y="885316"/>
                  </a:lnTo>
                  <a:lnTo>
                    <a:pt x="950976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7716" y="1135379"/>
              <a:ext cx="951230" cy="1362075"/>
            </a:xfrm>
            <a:custGeom>
              <a:avLst/>
              <a:gdLst/>
              <a:ahLst/>
              <a:cxnLst/>
              <a:rect l="l" t="t" r="r" b="b"/>
              <a:pathLst>
                <a:path w="951230" h="1362075">
                  <a:moveTo>
                    <a:pt x="950976" y="0"/>
                  </a:moveTo>
                  <a:lnTo>
                    <a:pt x="950976" y="885317"/>
                  </a:lnTo>
                  <a:lnTo>
                    <a:pt x="475488" y="1361948"/>
                  </a:lnTo>
                  <a:lnTo>
                    <a:pt x="0" y="885317"/>
                  </a:lnTo>
                  <a:lnTo>
                    <a:pt x="0" y="0"/>
                  </a:lnTo>
                  <a:lnTo>
                    <a:pt x="475488" y="476631"/>
                  </a:lnTo>
                  <a:lnTo>
                    <a:pt x="950976" y="0"/>
                  </a:lnTo>
                  <a:close/>
                </a:path>
              </a:pathLst>
            </a:custGeom>
            <a:ln w="27432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78355" y="1621663"/>
            <a:ext cx="868044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55904">
              <a:lnSpc>
                <a:spcPts val="1300"/>
              </a:lnSpc>
              <a:spcBef>
                <a:spcPts val="260"/>
              </a:spcBef>
            </a:pP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Data 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x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124F5C"/>
                </a:solidFill>
                <a:latin typeface="Arial"/>
                <a:cs typeface="Arial"/>
              </a:rPr>
              <a:t>r</a:t>
            </a:r>
            <a:r>
              <a:rPr sz="1200" b="1" spc="-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200" b="1" spc="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1200" b="1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74722" y="1118361"/>
            <a:ext cx="6038215" cy="911860"/>
            <a:chOff x="2474722" y="1118361"/>
            <a:chExt cx="6038215" cy="911860"/>
          </a:xfrm>
        </p:grpSpPr>
        <p:sp>
          <p:nvSpPr>
            <p:cNvPr id="8" name="object 8"/>
            <p:cNvSpPr/>
            <p:nvPr/>
          </p:nvSpPr>
          <p:spPr>
            <a:xfrm>
              <a:off x="2487168" y="1130807"/>
              <a:ext cx="6010275" cy="883919"/>
            </a:xfrm>
            <a:custGeom>
              <a:avLst/>
              <a:gdLst/>
              <a:ahLst/>
              <a:cxnLst/>
              <a:rect l="l" t="t" r="r" b="b"/>
              <a:pathLst>
                <a:path w="6010275" h="883919">
                  <a:moveTo>
                    <a:pt x="5862828" y="0"/>
                  </a:moveTo>
                  <a:lnTo>
                    <a:pt x="0" y="0"/>
                  </a:lnTo>
                  <a:lnTo>
                    <a:pt x="0" y="883919"/>
                  </a:lnTo>
                  <a:lnTo>
                    <a:pt x="5862828" y="883919"/>
                  </a:lnTo>
                  <a:lnTo>
                    <a:pt x="5909436" y="876426"/>
                  </a:lnTo>
                  <a:lnTo>
                    <a:pt x="5949823" y="855471"/>
                  </a:lnTo>
                  <a:lnTo>
                    <a:pt x="5981700" y="823594"/>
                  </a:lnTo>
                  <a:lnTo>
                    <a:pt x="6002655" y="783208"/>
                  </a:lnTo>
                  <a:lnTo>
                    <a:pt x="6010148" y="736600"/>
                  </a:lnTo>
                  <a:lnTo>
                    <a:pt x="6010148" y="147319"/>
                  </a:lnTo>
                  <a:lnTo>
                    <a:pt x="6002655" y="100711"/>
                  </a:lnTo>
                  <a:lnTo>
                    <a:pt x="5981700" y="60325"/>
                  </a:lnTo>
                  <a:lnTo>
                    <a:pt x="5949823" y="28448"/>
                  </a:lnTo>
                  <a:lnTo>
                    <a:pt x="5909436" y="7492"/>
                  </a:lnTo>
                  <a:lnTo>
                    <a:pt x="5862828" y="0"/>
                  </a:lnTo>
                  <a:close/>
                </a:path>
              </a:pathLst>
            </a:custGeom>
            <a:solidFill>
              <a:srgbClr val="124F5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8692" y="1132331"/>
              <a:ext cx="6010275" cy="883919"/>
            </a:xfrm>
            <a:custGeom>
              <a:avLst/>
              <a:gdLst/>
              <a:ahLst/>
              <a:cxnLst/>
              <a:rect l="l" t="t" r="r" b="b"/>
              <a:pathLst>
                <a:path w="6010275" h="883919">
                  <a:moveTo>
                    <a:pt x="6010148" y="147319"/>
                  </a:moveTo>
                  <a:lnTo>
                    <a:pt x="6010148" y="736600"/>
                  </a:lnTo>
                  <a:lnTo>
                    <a:pt x="6002655" y="783208"/>
                  </a:lnTo>
                  <a:lnTo>
                    <a:pt x="5981700" y="823594"/>
                  </a:lnTo>
                  <a:lnTo>
                    <a:pt x="5949823" y="855471"/>
                  </a:lnTo>
                  <a:lnTo>
                    <a:pt x="5909436" y="876426"/>
                  </a:lnTo>
                  <a:lnTo>
                    <a:pt x="5862828" y="883919"/>
                  </a:lnTo>
                  <a:lnTo>
                    <a:pt x="0" y="883919"/>
                  </a:lnTo>
                  <a:lnTo>
                    <a:pt x="0" y="0"/>
                  </a:lnTo>
                  <a:lnTo>
                    <a:pt x="5862828" y="0"/>
                  </a:lnTo>
                  <a:lnTo>
                    <a:pt x="5909436" y="7492"/>
                  </a:lnTo>
                  <a:lnTo>
                    <a:pt x="5949823" y="28447"/>
                  </a:lnTo>
                  <a:lnTo>
                    <a:pt x="5981700" y="60325"/>
                  </a:lnTo>
                  <a:lnTo>
                    <a:pt x="6002655" y="100711"/>
                  </a:lnTo>
                  <a:lnTo>
                    <a:pt x="6010148" y="147319"/>
                  </a:lnTo>
                  <a:close/>
                </a:path>
              </a:pathLst>
            </a:custGeom>
            <a:ln w="27432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95752" y="1144905"/>
            <a:ext cx="2237740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187325" algn="l"/>
              </a:tabLst>
            </a:pPr>
            <a:r>
              <a:rPr sz="1700" b="1" spc="-10" dirty="0">
                <a:solidFill>
                  <a:srgbClr val="DBEE00"/>
                </a:solidFill>
                <a:latin typeface="Arial"/>
                <a:cs typeface="Arial"/>
              </a:rPr>
              <a:t>Und</a:t>
            </a:r>
            <a:r>
              <a:rPr sz="1700" b="1" spc="-15" dirty="0">
                <a:solidFill>
                  <a:srgbClr val="DBEE00"/>
                </a:solidFill>
                <a:latin typeface="Arial"/>
                <a:cs typeface="Arial"/>
              </a:rPr>
              <a:t>e</a:t>
            </a:r>
            <a:r>
              <a:rPr sz="1700" b="1" spc="5" dirty="0">
                <a:solidFill>
                  <a:srgbClr val="DBEE00"/>
                </a:solidFill>
                <a:latin typeface="Arial"/>
                <a:cs typeface="Arial"/>
              </a:rPr>
              <a:t>r</a:t>
            </a:r>
            <a:r>
              <a:rPr sz="1700" b="1" spc="-15" dirty="0">
                <a:solidFill>
                  <a:srgbClr val="DBEE00"/>
                </a:solidFill>
                <a:latin typeface="Arial"/>
                <a:cs typeface="Arial"/>
              </a:rPr>
              <a:t>s</a:t>
            </a:r>
            <a:r>
              <a:rPr sz="1700" b="1" spc="5" dirty="0">
                <a:solidFill>
                  <a:srgbClr val="DBEE00"/>
                </a:solidFill>
                <a:latin typeface="Arial"/>
                <a:cs typeface="Arial"/>
              </a:rPr>
              <a:t>t</a:t>
            </a:r>
            <a:r>
              <a:rPr sz="1700" b="1" spc="-15" dirty="0">
                <a:solidFill>
                  <a:srgbClr val="DBEE00"/>
                </a:solidFill>
                <a:latin typeface="Arial"/>
                <a:cs typeface="Arial"/>
              </a:rPr>
              <a:t>a</a:t>
            </a:r>
            <a:r>
              <a:rPr sz="1700" b="1" spc="-10" dirty="0">
                <a:solidFill>
                  <a:srgbClr val="DBEE00"/>
                </a:solidFill>
                <a:latin typeface="Arial"/>
                <a:cs typeface="Arial"/>
              </a:rPr>
              <a:t>nd</a:t>
            </a:r>
            <a:r>
              <a:rPr sz="1700" b="1" spc="5" dirty="0">
                <a:solidFill>
                  <a:srgbClr val="DBEE00"/>
                </a:solidFill>
                <a:latin typeface="Arial"/>
                <a:cs typeface="Arial"/>
              </a:rPr>
              <a:t>i</a:t>
            </a:r>
            <a:r>
              <a:rPr sz="1700" b="1" spc="-10" dirty="0">
                <a:solidFill>
                  <a:srgbClr val="DBEE00"/>
                </a:solidFill>
                <a:latin typeface="Arial"/>
                <a:cs typeface="Arial"/>
              </a:rPr>
              <a:t>n</a:t>
            </a:r>
            <a:r>
              <a:rPr sz="1700" b="1" dirty="0">
                <a:solidFill>
                  <a:srgbClr val="DBEE00"/>
                </a:solidFill>
                <a:latin typeface="Arial"/>
                <a:cs typeface="Arial"/>
              </a:rPr>
              <a:t>g</a:t>
            </a:r>
            <a:r>
              <a:rPr sz="1700" b="1" spc="-70" dirty="0">
                <a:solidFill>
                  <a:srgbClr val="DBEE00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DBEE00"/>
                </a:solidFill>
                <a:latin typeface="Arial"/>
                <a:cs typeface="Arial"/>
              </a:rPr>
              <a:t>D</a:t>
            </a:r>
            <a:r>
              <a:rPr sz="1700" b="1" spc="-20" dirty="0">
                <a:solidFill>
                  <a:srgbClr val="DBEE00"/>
                </a:solidFill>
                <a:latin typeface="Arial"/>
                <a:cs typeface="Arial"/>
              </a:rPr>
              <a:t>a</a:t>
            </a:r>
            <a:r>
              <a:rPr sz="1700" b="1" spc="5" dirty="0">
                <a:solidFill>
                  <a:srgbClr val="DBEE00"/>
                </a:solidFill>
                <a:latin typeface="Arial"/>
                <a:cs typeface="Arial"/>
              </a:rPr>
              <a:t>t</a:t>
            </a:r>
            <a:r>
              <a:rPr sz="1700" b="1" dirty="0">
                <a:solidFill>
                  <a:srgbClr val="DBEE00"/>
                </a:solidFill>
                <a:latin typeface="Arial"/>
                <a:cs typeface="Arial"/>
              </a:rPr>
              <a:t>a</a:t>
            </a:r>
            <a:endParaRPr sz="1700">
              <a:latin typeface="Arial"/>
              <a:cs typeface="Arial"/>
            </a:endParaRPr>
          </a:p>
          <a:p>
            <a:pPr marL="186690" indent="-174625">
              <a:lnSpc>
                <a:spcPct val="100000"/>
              </a:lnSpc>
              <a:buFont typeface="Microsoft Sans Serif"/>
              <a:buChar char="•"/>
              <a:tabLst>
                <a:tab pos="187325" algn="l"/>
              </a:tabLst>
            </a:pPr>
            <a:r>
              <a:rPr sz="1700" b="1" spc="-55" dirty="0">
                <a:solidFill>
                  <a:srgbClr val="DBEE00"/>
                </a:solidFill>
                <a:latin typeface="Arial"/>
                <a:cs typeface="Arial"/>
              </a:rPr>
              <a:t>Types </a:t>
            </a:r>
            <a:r>
              <a:rPr sz="1700" b="1" spc="-5" dirty="0">
                <a:solidFill>
                  <a:srgbClr val="DBEE00"/>
                </a:solidFill>
                <a:latin typeface="Arial"/>
                <a:cs typeface="Arial"/>
              </a:rPr>
              <a:t>of</a:t>
            </a:r>
            <a:r>
              <a:rPr sz="1700" b="1" spc="-80" dirty="0">
                <a:solidFill>
                  <a:srgbClr val="DBEE0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DBEE00"/>
                </a:solidFill>
                <a:latin typeface="Arial"/>
                <a:cs typeface="Arial"/>
              </a:rPr>
              <a:t>images</a:t>
            </a:r>
            <a:endParaRPr sz="1700">
              <a:latin typeface="Arial"/>
              <a:cs typeface="Arial"/>
            </a:endParaRPr>
          </a:p>
          <a:p>
            <a:pPr marL="186690" indent="-174625">
              <a:lnSpc>
                <a:spcPct val="100000"/>
              </a:lnSpc>
              <a:buFont typeface="Microsoft Sans Serif"/>
              <a:buChar char="•"/>
              <a:tabLst>
                <a:tab pos="187325" algn="l"/>
              </a:tabLst>
            </a:pPr>
            <a:r>
              <a:rPr sz="1700" b="1" spc="-5" dirty="0">
                <a:solidFill>
                  <a:srgbClr val="DBEE00"/>
                </a:solidFill>
                <a:latin typeface="Arial"/>
                <a:cs typeface="Arial"/>
              </a:rPr>
              <a:t>Properties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3746" y="2285745"/>
            <a:ext cx="979169" cy="1386840"/>
            <a:chOff x="1523746" y="2285745"/>
            <a:chExt cx="979169" cy="1386840"/>
          </a:xfrm>
        </p:grpSpPr>
        <p:sp>
          <p:nvSpPr>
            <p:cNvPr id="12" name="object 12"/>
            <p:cNvSpPr/>
            <p:nvPr/>
          </p:nvSpPr>
          <p:spPr>
            <a:xfrm>
              <a:off x="1536192" y="2298191"/>
              <a:ext cx="951230" cy="1358900"/>
            </a:xfrm>
            <a:custGeom>
              <a:avLst/>
              <a:gdLst/>
              <a:ahLst/>
              <a:cxnLst/>
              <a:rect l="l" t="t" r="r" b="b"/>
              <a:pathLst>
                <a:path w="951230" h="1358900">
                  <a:moveTo>
                    <a:pt x="950976" y="0"/>
                  </a:moveTo>
                  <a:lnTo>
                    <a:pt x="475488" y="475488"/>
                  </a:lnTo>
                  <a:lnTo>
                    <a:pt x="0" y="0"/>
                  </a:lnTo>
                  <a:lnTo>
                    <a:pt x="0" y="883412"/>
                  </a:lnTo>
                  <a:lnTo>
                    <a:pt x="475488" y="1358900"/>
                  </a:lnTo>
                  <a:lnTo>
                    <a:pt x="950976" y="883412"/>
                  </a:lnTo>
                  <a:lnTo>
                    <a:pt x="950976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7716" y="2299715"/>
              <a:ext cx="951230" cy="1358900"/>
            </a:xfrm>
            <a:custGeom>
              <a:avLst/>
              <a:gdLst/>
              <a:ahLst/>
              <a:cxnLst/>
              <a:rect l="l" t="t" r="r" b="b"/>
              <a:pathLst>
                <a:path w="951230" h="1358900">
                  <a:moveTo>
                    <a:pt x="950976" y="0"/>
                  </a:moveTo>
                  <a:lnTo>
                    <a:pt x="950976" y="883412"/>
                  </a:lnTo>
                  <a:lnTo>
                    <a:pt x="475488" y="1358899"/>
                  </a:lnTo>
                  <a:lnTo>
                    <a:pt x="0" y="883412"/>
                  </a:lnTo>
                  <a:lnTo>
                    <a:pt x="0" y="0"/>
                  </a:lnTo>
                  <a:lnTo>
                    <a:pt x="475488" y="475488"/>
                  </a:lnTo>
                  <a:lnTo>
                    <a:pt x="950976" y="0"/>
                  </a:lnTo>
                  <a:close/>
                </a:path>
              </a:pathLst>
            </a:custGeom>
            <a:ln w="27432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05788" y="2840227"/>
            <a:ext cx="8013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124F5C"/>
                </a:solidFill>
                <a:latin typeface="Arial"/>
                <a:cs typeface="Arial"/>
              </a:rPr>
              <a:t>Modeling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74722" y="2285745"/>
            <a:ext cx="6038215" cy="911860"/>
            <a:chOff x="2474722" y="2285745"/>
            <a:chExt cx="6038215" cy="911860"/>
          </a:xfrm>
        </p:grpSpPr>
        <p:sp>
          <p:nvSpPr>
            <p:cNvPr id="16" name="object 16"/>
            <p:cNvSpPr/>
            <p:nvPr/>
          </p:nvSpPr>
          <p:spPr>
            <a:xfrm>
              <a:off x="2487168" y="2298191"/>
              <a:ext cx="6010275" cy="883919"/>
            </a:xfrm>
            <a:custGeom>
              <a:avLst/>
              <a:gdLst/>
              <a:ahLst/>
              <a:cxnLst/>
              <a:rect l="l" t="t" r="r" b="b"/>
              <a:pathLst>
                <a:path w="6010275" h="883919">
                  <a:moveTo>
                    <a:pt x="5862828" y="0"/>
                  </a:moveTo>
                  <a:lnTo>
                    <a:pt x="0" y="0"/>
                  </a:lnTo>
                  <a:lnTo>
                    <a:pt x="0" y="883919"/>
                  </a:lnTo>
                  <a:lnTo>
                    <a:pt x="5862828" y="883919"/>
                  </a:lnTo>
                  <a:lnTo>
                    <a:pt x="5909436" y="876426"/>
                  </a:lnTo>
                  <a:lnTo>
                    <a:pt x="5949823" y="855471"/>
                  </a:lnTo>
                  <a:lnTo>
                    <a:pt x="5981700" y="823594"/>
                  </a:lnTo>
                  <a:lnTo>
                    <a:pt x="6002655" y="783208"/>
                  </a:lnTo>
                  <a:lnTo>
                    <a:pt x="6010148" y="736600"/>
                  </a:lnTo>
                  <a:lnTo>
                    <a:pt x="6010148" y="147319"/>
                  </a:lnTo>
                  <a:lnTo>
                    <a:pt x="6002655" y="100711"/>
                  </a:lnTo>
                  <a:lnTo>
                    <a:pt x="5981700" y="60325"/>
                  </a:lnTo>
                  <a:lnTo>
                    <a:pt x="5949823" y="28448"/>
                  </a:lnTo>
                  <a:lnTo>
                    <a:pt x="5909436" y="7493"/>
                  </a:lnTo>
                  <a:lnTo>
                    <a:pt x="5862828" y="0"/>
                  </a:lnTo>
                  <a:close/>
                </a:path>
              </a:pathLst>
            </a:custGeom>
            <a:solidFill>
              <a:srgbClr val="124F5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8692" y="2299715"/>
              <a:ext cx="6010275" cy="883919"/>
            </a:xfrm>
            <a:custGeom>
              <a:avLst/>
              <a:gdLst/>
              <a:ahLst/>
              <a:cxnLst/>
              <a:rect l="l" t="t" r="r" b="b"/>
              <a:pathLst>
                <a:path w="6010275" h="883919">
                  <a:moveTo>
                    <a:pt x="6010148" y="147319"/>
                  </a:moveTo>
                  <a:lnTo>
                    <a:pt x="6010148" y="736600"/>
                  </a:lnTo>
                  <a:lnTo>
                    <a:pt x="6002655" y="783208"/>
                  </a:lnTo>
                  <a:lnTo>
                    <a:pt x="5981700" y="823594"/>
                  </a:lnTo>
                  <a:lnTo>
                    <a:pt x="5949823" y="855471"/>
                  </a:lnTo>
                  <a:lnTo>
                    <a:pt x="5909436" y="876426"/>
                  </a:lnTo>
                  <a:lnTo>
                    <a:pt x="5862828" y="883919"/>
                  </a:lnTo>
                  <a:lnTo>
                    <a:pt x="0" y="883919"/>
                  </a:lnTo>
                  <a:lnTo>
                    <a:pt x="0" y="0"/>
                  </a:lnTo>
                  <a:lnTo>
                    <a:pt x="5862828" y="0"/>
                  </a:lnTo>
                  <a:lnTo>
                    <a:pt x="5909436" y="7493"/>
                  </a:lnTo>
                  <a:lnTo>
                    <a:pt x="5949823" y="28447"/>
                  </a:lnTo>
                  <a:lnTo>
                    <a:pt x="5981700" y="60325"/>
                  </a:lnTo>
                  <a:lnTo>
                    <a:pt x="6002655" y="100710"/>
                  </a:lnTo>
                  <a:lnTo>
                    <a:pt x="6010148" y="147319"/>
                  </a:lnTo>
                  <a:close/>
                </a:path>
              </a:pathLst>
            </a:custGeom>
            <a:ln w="27432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95752" y="2312035"/>
            <a:ext cx="2160270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187325" algn="l"/>
              </a:tabLst>
            </a:pPr>
            <a:r>
              <a:rPr sz="1700" b="1" spc="-5" dirty="0">
                <a:solidFill>
                  <a:srgbClr val="DBEE00"/>
                </a:solidFill>
                <a:latin typeface="Arial"/>
                <a:cs typeface="Arial"/>
              </a:rPr>
              <a:t>Modeling</a:t>
            </a:r>
            <a:r>
              <a:rPr sz="1700" b="1" spc="-90" dirty="0">
                <a:solidFill>
                  <a:srgbClr val="DBEE0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DBEE00"/>
                </a:solidFill>
                <a:latin typeface="Arial"/>
                <a:cs typeface="Arial"/>
              </a:rPr>
              <a:t>Structure</a:t>
            </a:r>
            <a:endParaRPr sz="1700">
              <a:latin typeface="Arial"/>
              <a:cs typeface="Arial"/>
            </a:endParaRPr>
          </a:p>
          <a:p>
            <a:pPr marL="186690" indent="-174625">
              <a:lnSpc>
                <a:spcPct val="100000"/>
              </a:lnSpc>
              <a:buFont typeface="Microsoft Sans Serif"/>
              <a:buChar char="•"/>
              <a:tabLst>
                <a:tab pos="187325" algn="l"/>
              </a:tabLst>
            </a:pPr>
            <a:r>
              <a:rPr sz="1700" b="1" spc="-10" dirty="0">
                <a:solidFill>
                  <a:srgbClr val="DBEE00"/>
                </a:solidFill>
                <a:latin typeface="Arial"/>
                <a:cs typeface="Arial"/>
              </a:rPr>
              <a:t>Learning</a:t>
            </a:r>
            <a:endParaRPr sz="1700">
              <a:latin typeface="Arial"/>
              <a:cs typeface="Arial"/>
            </a:endParaRPr>
          </a:p>
          <a:p>
            <a:pPr marL="186690" indent="-17462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187325" algn="l"/>
              </a:tabLst>
            </a:pPr>
            <a:r>
              <a:rPr sz="1700" b="1" spc="-5" dirty="0">
                <a:solidFill>
                  <a:srgbClr val="DBEE00"/>
                </a:solidFill>
                <a:latin typeface="Arial"/>
                <a:cs typeface="Arial"/>
              </a:rPr>
              <a:t>CNN</a:t>
            </a:r>
            <a:r>
              <a:rPr sz="1700" b="1" spc="-90" dirty="0">
                <a:solidFill>
                  <a:srgbClr val="DBEE00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DBEE00"/>
                </a:solidFill>
                <a:latin typeface="Arial"/>
                <a:cs typeface="Arial"/>
              </a:rPr>
              <a:t>Transfer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3746" y="3447033"/>
            <a:ext cx="979169" cy="1390015"/>
            <a:chOff x="1523746" y="3447033"/>
            <a:chExt cx="979169" cy="1390015"/>
          </a:xfrm>
        </p:grpSpPr>
        <p:sp>
          <p:nvSpPr>
            <p:cNvPr id="20" name="object 20"/>
            <p:cNvSpPr/>
            <p:nvPr/>
          </p:nvSpPr>
          <p:spPr>
            <a:xfrm>
              <a:off x="1536192" y="3459479"/>
              <a:ext cx="951230" cy="1362075"/>
            </a:xfrm>
            <a:custGeom>
              <a:avLst/>
              <a:gdLst/>
              <a:ahLst/>
              <a:cxnLst/>
              <a:rect l="l" t="t" r="r" b="b"/>
              <a:pathLst>
                <a:path w="951230" h="1362075">
                  <a:moveTo>
                    <a:pt x="950976" y="0"/>
                  </a:moveTo>
                  <a:lnTo>
                    <a:pt x="475488" y="476605"/>
                  </a:lnTo>
                  <a:lnTo>
                    <a:pt x="0" y="0"/>
                  </a:lnTo>
                  <a:lnTo>
                    <a:pt x="0" y="885342"/>
                  </a:lnTo>
                  <a:lnTo>
                    <a:pt x="475488" y="1361948"/>
                  </a:lnTo>
                  <a:lnTo>
                    <a:pt x="950976" y="885342"/>
                  </a:lnTo>
                  <a:lnTo>
                    <a:pt x="950976" y="0"/>
                  </a:lnTo>
                  <a:close/>
                </a:path>
              </a:pathLst>
            </a:custGeom>
            <a:solidFill>
              <a:srgbClr val="FF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7716" y="3461003"/>
              <a:ext cx="951230" cy="1362075"/>
            </a:xfrm>
            <a:custGeom>
              <a:avLst/>
              <a:gdLst/>
              <a:ahLst/>
              <a:cxnLst/>
              <a:rect l="l" t="t" r="r" b="b"/>
              <a:pathLst>
                <a:path w="951230" h="1362075">
                  <a:moveTo>
                    <a:pt x="950976" y="0"/>
                  </a:moveTo>
                  <a:lnTo>
                    <a:pt x="950976" y="885342"/>
                  </a:lnTo>
                  <a:lnTo>
                    <a:pt x="475488" y="1361948"/>
                  </a:lnTo>
                  <a:lnTo>
                    <a:pt x="0" y="885342"/>
                  </a:lnTo>
                  <a:lnTo>
                    <a:pt x="0" y="0"/>
                  </a:lnTo>
                  <a:lnTo>
                    <a:pt x="475488" y="476605"/>
                  </a:lnTo>
                  <a:lnTo>
                    <a:pt x="950976" y="0"/>
                  </a:lnTo>
                  <a:close/>
                </a:path>
              </a:pathLst>
            </a:custGeom>
            <a:ln w="27432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05788" y="3806748"/>
            <a:ext cx="819150" cy="6146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marR="5080" indent="-1270" algn="ctr">
              <a:lnSpc>
                <a:spcPct val="83700"/>
              </a:lnSpc>
              <a:spcBef>
                <a:spcPts val="320"/>
              </a:spcBef>
            </a:pPr>
            <a:r>
              <a:rPr sz="1100" b="1" spc="-5" dirty="0">
                <a:solidFill>
                  <a:srgbClr val="124F5C"/>
                </a:solidFill>
                <a:latin typeface="Arial"/>
                <a:cs typeface="Arial"/>
              </a:rPr>
              <a:t>Model </a:t>
            </a:r>
            <a:r>
              <a:rPr sz="1100" b="1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124F5C"/>
                </a:solidFill>
                <a:latin typeface="Arial"/>
                <a:cs typeface="Arial"/>
              </a:rPr>
              <a:t>Evaluation </a:t>
            </a:r>
            <a:r>
              <a:rPr sz="1100" b="1" dirty="0">
                <a:solidFill>
                  <a:srgbClr val="124F5C"/>
                </a:solidFill>
                <a:latin typeface="Arial"/>
                <a:cs typeface="Arial"/>
              </a:rPr>
              <a:t> and </a:t>
            </a:r>
            <a:r>
              <a:rPr sz="1100" b="1" spc="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100" b="1" spc="10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100" b="1" spc="-20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100" b="1" spc="-5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1100" b="1" spc="-40" dirty="0">
                <a:solidFill>
                  <a:srgbClr val="124F5C"/>
                </a:solidFill>
                <a:latin typeface="Arial"/>
                <a:cs typeface="Arial"/>
              </a:rPr>
              <a:t>y</a:t>
            </a:r>
            <a:r>
              <a:rPr sz="1100" b="1" spc="-25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1100" b="1" spc="10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100" b="1" spc="-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100" b="1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74976" y="3447288"/>
            <a:ext cx="6037580" cy="914400"/>
            <a:chOff x="2474976" y="3447288"/>
            <a:chExt cx="6037580" cy="914400"/>
          </a:xfrm>
        </p:grpSpPr>
        <p:sp>
          <p:nvSpPr>
            <p:cNvPr id="24" name="object 24"/>
            <p:cNvSpPr/>
            <p:nvPr/>
          </p:nvSpPr>
          <p:spPr>
            <a:xfrm>
              <a:off x="2487168" y="3459480"/>
              <a:ext cx="6010275" cy="887094"/>
            </a:xfrm>
            <a:custGeom>
              <a:avLst/>
              <a:gdLst/>
              <a:ahLst/>
              <a:cxnLst/>
              <a:rect l="l" t="t" r="r" b="b"/>
              <a:pathLst>
                <a:path w="6010275" h="887095">
                  <a:moveTo>
                    <a:pt x="5862574" y="0"/>
                  </a:moveTo>
                  <a:lnTo>
                    <a:pt x="0" y="0"/>
                  </a:lnTo>
                  <a:lnTo>
                    <a:pt x="0" y="886587"/>
                  </a:lnTo>
                  <a:lnTo>
                    <a:pt x="5862574" y="886587"/>
                  </a:lnTo>
                  <a:lnTo>
                    <a:pt x="5909183" y="879055"/>
                  </a:lnTo>
                  <a:lnTo>
                    <a:pt x="5949696" y="858075"/>
                  </a:lnTo>
                  <a:lnTo>
                    <a:pt x="5981700" y="826096"/>
                  </a:lnTo>
                  <a:lnTo>
                    <a:pt x="6002655" y="785533"/>
                  </a:lnTo>
                  <a:lnTo>
                    <a:pt x="6010148" y="738822"/>
                  </a:lnTo>
                  <a:lnTo>
                    <a:pt x="6010148" y="147701"/>
                  </a:lnTo>
                  <a:lnTo>
                    <a:pt x="6002655" y="101092"/>
                  </a:lnTo>
                  <a:lnTo>
                    <a:pt x="5981700" y="60452"/>
                  </a:lnTo>
                  <a:lnTo>
                    <a:pt x="5949696" y="28448"/>
                  </a:lnTo>
                  <a:lnTo>
                    <a:pt x="5909183" y="7493"/>
                  </a:lnTo>
                  <a:lnTo>
                    <a:pt x="5862574" y="0"/>
                  </a:lnTo>
                  <a:close/>
                </a:path>
              </a:pathLst>
            </a:custGeom>
            <a:solidFill>
              <a:srgbClr val="124F5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88692" y="3461004"/>
              <a:ext cx="6010275" cy="887094"/>
            </a:xfrm>
            <a:custGeom>
              <a:avLst/>
              <a:gdLst/>
              <a:ahLst/>
              <a:cxnLst/>
              <a:rect l="l" t="t" r="r" b="b"/>
              <a:pathLst>
                <a:path w="6010275" h="887095">
                  <a:moveTo>
                    <a:pt x="6010148" y="147701"/>
                  </a:moveTo>
                  <a:lnTo>
                    <a:pt x="6010148" y="738822"/>
                  </a:lnTo>
                  <a:lnTo>
                    <a:pt x="6002655" y="785533"/>
                  </a:lnTo>
                  <a:lnTo>
                    <a:pt x="5981700" y="826096"/>
                  </a:lnTo>
                  <a:lnTo>
                    <a:pt x="5949696" y="858075"/>
                  </a:lnTo>
                  <a:lnTo>
                    <a:pt x="5909183" y="879055"/>
                  </a:lnTo>
                  <a:lnTo>
                    <a:pt x="5862574" y="886587"/>
                  </a:lnTo>
                  <a:lnTo>
                    <a:pt x="0" y="886587"/>
                  </a:lnTo>
                  <a:lnTo>
                    <a:pt x="0" y="0"/>
                  </a:lnTo>
                  <a:lnTo>
                    <a:pt x="5862574" y="0"/>
                  </a:lnTo>
                  <a:lnTo>
                    <a:pt x="5909183" y="7493"/>
                  </a:lnTo>
                  <a:lnTo>
                    <a:pt x="5949696" y="28448"/>
                  </a:lnTo>
                  <a:lnTo>
                    <a:pt x="5981700" y="60452"/>
                  </a:lnTo>
                  <a:lnTo>
                    <a:pt x="6002655" y="101092"/>
                  </a:lnTo>
                  <a:lnTo>
                    <a:pt x="6010148" y="147701"/>
                  </a:lnTo>
                  <a:close/>
                </a:path>
              </a:pathLst>
            </a:custGeom>
            <a:ln w="27432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95752" y="3476066"/>
            <a:ext cx="2829560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187325" algn="l"/>
              </a:tabLst>
            </a:pPr>
            <a:r>
              <a:rPr sz="1700" b="1" spc="-10" dirty="0">
                <a:solidFill>
                  <a:srgbClr val="DBEE00"/>
                </a:solidFill>
                <a:latin typeface="Arial"/>
                <a:cs typeface="Arial"/>
              </a:rPr>
              <a:t>Loss</a:t>
            </a:r>
            <a:r>
              <a:rPr sz="1700" b="1" spc="-20" dirty="0">
                <a:solidFill>
                  <a:srgbClr val="DBEE0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DBEE00"/>
                </a:solidFill>
                <a:latin typeface="Arial"/>
                <a:cs typeface="Arial"/>
              </a:rPr>
              <a:t>and</a:t>
            </a:r>
            <a:r>
              <a:rPr sz="1700" b="1" spc="-20" dirty="0">
                <a:solidFill>
                  <a:srgbClr val="DBEE0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DBEE00"/>
                </a:solidFill>
                <a:latin typeface="Arial"/>
                <a:cs typeface="Arial"/>
              </a:rPr>
              <a:t>accuracy</a:t>
            </a:r>
            <a:r>
              <a:rPr sz="1700" b="1" spc="30" dirty="0">
                <a:solidFill>
                  <a:srgbClr val="DBEE00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DBEE00"/>
                </a:solidFill>
                <a:latin typeface="Arial"/>
                <a:cs typeface="Arial"/>
              </a:rPr>
              <a:t>plots</a:t>
            </a:r>
            <a:endParaRPr sz="1700">
              <a:latin typeface="Arial"/>
              <a:cs typeface="Arial"/>
            </a:endParaRPr>
          </a:p>
          <a:p>
            <a:pPr marL="186690" indent="-174625">
              <a:lnSpc>
                <a:spcPct val="100000"/>
              </a:lnSpc>
              <a:buFont typeface="Microsoft Sans Serif"/>
              <a:buChar char="•"/>
              <a:tabLst>
                <a:tab pos="187325" algn="l"/>
              </a:tabLst>
            </a:pPr>
            <a:r>
              <a:rPr sz="1700" b="1" spc="-5" dirty="0">
                <a:solidFill>
                  <a:srgbClr val="DBEE00"/>
                </a:solidFill>
                <a:latin typeface="Arial"/>
                <a:cs typeface="Arial"/>
              </a:rPr>
              <a:t>Heatmap</a:t>
            </a:r>
            <a:endParaRPr sz="1700">
              <a:latin typeface="Arial"/>
              <a:cs typeface="Arial"/>
            </a:endParaRPr>
          </a:p>
          <a:p>
            <a:pPr marL="186690" indent="-174625">
              <a:lnSpc>
                <a:spcPct val="100000"/>
              </a:lnSpc>
              <a:buFont typeface="Microsoft Sans Serif"/>
              <a:buChar char="•"/>
              <a:tabLst>
                <a:tab pos="187325" algn="l"/>
              </a:tabLst>
            </a:pPr>
            <a:r>
              <a:rPr sz="1700" b="1" spc="-50" dirty="0">
                <a:solidFill>
                  <a:srgbClr val="DBEE00"/>
                </a:solidFill>
                <a:latin typeface="Arial"/>
                <a:cs typeface="Arial"/>
              </a:rPr>
              <a:t>W</a:t>
            </a:r>
            <a:r>
              <a:rPr sz="1700" b="1" spc="-40" dirty="0">
                <a:solidFill>
                  <a:srgbClr val="DBEE00"/>
                </a:solidFill>
                <a:latin typeface="Arial"/>
                <a:cs typeface="Arial"/>
              </a:rPr>
              <a:t>e</a:t>
            </a:r>
            <a:r>
              <a:rPr sz="1700" b="1" dirty="0">
                <a:solidFill>
                  <a:srgbClr val="DBEE00"/>
                </a:solidFill>
                <a:latin typeface="Arial"/>
                <a:cs typeface="Arial"/>
              </a:rPr>
              <a:t>b</a:t>
            </a:r>
            <a:r>
              <a:rPr sz="1700" b="1" spc="-30" dirty="0">
                <a:solidFill>
                  <a:srgbClr val="DBEE00"/>
                </a:solidFill>
                <a:latin typeface="Arial"/>
                <a:cs typeface="Arial"/>
              </a:rPr>
              <a:t> </a:t>
            </a:r>
            <a:r>
              <a:rPr sz="1700" b="1" spc="-15" dirty="0">
                <a:solidFill>
                  <a:srgbClr val="DBEE00"/>
                </a:solidFill>
                <a:latin typeface="Arial"/>
                <a:cs typeface="Arial"/>
              </a:rPr>
              <a:t>ap</a:t>
            </a:r>
            <a:r>
              <a:rPr sz="1700" b="1" dirty="0">
                <a:solidFill>
                  <a:srgbClr val="DBEE00"/>
                </a:solidFill>
                <a:latin typeface="Arial"/>
                <a:cs typeface="Arial"/>
              </a:rPr>
              <a:t>p</a:t>
            </a:r>
            <a:r>
              <a:rPr sz="1700" b="1" spc="-125" dirty="0">
                <a:solidFill>
                  <a:srgbClr val="DBEE00"/>
                </a:solidFill>
                <a:latin typeface="Arial"/>
                <a:cs typeface="Arial"/>
              </a:rPr>
              <a:t> </a:t>
            </a:r>
            <a:r>
              <a:rPr sz="1700" b="1" spc="-60" dirty="0">
                <a:solidFill>
                  <a:srgbClr val="DBEE00"/>
                </a:solidFill>
                <a:latin typeface="Arial"/>
                <a:cs typeface="Arial"/>
              </a:rPr>
              <a:t>A</a:t>
            </a:r>
            <a:r>
              <a:rPr sz="1700" b="1" spc="-15" dirty="0">
                <a:solidFill>
                  <a:srgbClr val="DBEE00"/>
                </a:solidFill>
                <a:latin typeface="Arial"/>
                <a:cs typeface="Arial"/>
              </a:rPr>
              <a:t>n</a:t>
            </a:r>
            <a:r>
              <a:rPr sz="1700" b="1" dirty="0">
                <a:solidFill>
                  <a:srgbClr val="DBEE00"/>
                </a:solidFill>
                <a:latin typeface="Arial"/>
                <a:cs typeface="Arial"/>
              </a:rPr>
              <a:t>d</a:t>
            </a:r>
            <a:r>
              <a:rPr sz="1700" b="1" spc="-5" dirty="0">
                <a:solidFill>
                  <a:srgbClr val="DBEE0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DBEE00"/>
                </a:solidFill>
                <a:latin typeface="Arial"/>
                <a:cs typeface="Arial"/>
              </a:rPr>
              <a:t>D</a:t>
            </a:r>
            <a:r>
              <a:rPr sz="1700" b="1" spc="-15" dirty="0">
                <a:solidFill>
                  <a:srgbClr val="DBEE00"/>
                </a:solidFill>
                <a:latin typeface="Arial"/>
                <a:cs typeface="Arial"/>
              </a:rPr>
              <a:t>ep</a:t>
            </a:r>
            <a:r>
              <a:rPr sz="1700" b="1" dirty="0">
                <a:solidFill>
                  <a:srgbClr val="DBEE00"/>
                </a:solidFill>
                <a:latin typeface="Arial"/>
                <a:cs typeface="Arial"/>
              </a:rPr>
              <a:t>l</a:t>
            </a:r>
            <a:r>
              <a:rPr sz="1700" b="1" spc="-15" dirty="0">
                <a:solidFill>
                  <a:srgbClr val="DBEE00"/>
                </a:solidFill>
                <a:latin typeface="Arial"/>
                <a:cs typeface="Arial"/>
              </a:rPr>
              <a:t>o</a:t>
            </a:r>
            <a:r>
              <a:rPr sz="1700" b="1" spc="-40" dirty="0">
                <a:solidFill>
                  <a:srgbClr val="DBEE00"/>
                </a:solidFill>
                <a:latin typeface="Arial"/>
                <a:cs typeface="Arial"/>
              </a:rPr>
              <a:t>y</a:t>
            </a:r>
            <a:r>
              <a:rPr sz="1700" b="1" spc="5" dirty="0">
                <a:solidFill>
                  <a:srgbClr val="DBEE00"/>
                </a:solidFill>
                <a:latin typeface="Arial"/>
                <a:cs typeface="Arial"/>
              </a:rPr>
              <a:t>m</a:t>
            </a:r>
            <a:r>
              <a:rPr sz="1700" b="1" spc="-20" dirty="0">
                <a:solidFill>
                  <a:srgbClr val="DBEE00"/>
                </a:solidFill>
                <a:latin typeface="Arial"/>
                <a:cs typeface="Arial"/>
              </a:rPr>
              <a:t>e</a:t>
            </a:r>
            <a:r>
              <a:rPr sz="1700" b="1" spc="-15" dirty="0">
                <a:solidFill>
                  <a:srgbClr val="DBEE00"/>
                </a:solidFill>
                <a:latin typeface="Arial"/>
                <a:cs typeface="Arial"/>
              </a:rPr>
              <a:t>n</a:t>
            </a:r>
            <a:r>
              <a:rPr sz="1700" b="1" dirty="0">
                <a:solidFill>
                  <a:srgbClr val="DBEE00"/>
                </a:solidFill>
                <a:latin typeface="Arial"/>
                <a:cs typeface="Arial"/>
              </a:rPr>
              <a:t>t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898" y="505155"/>
            <a:ext cx="36195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5" dirty="0"/>
              <a:t>Generic</a:t>
            </a:r>
            <a:r>
              <a:rPr sz="2800" spc="60" dirty="0"/>
              <a:t> </a:t>
            </a:r>
            <a:r>
              <a:rPr sz="2800" spc="80" dirty="0"/>
              <a:t>CNN</a:t>
            </a:r>
            <a:r>
              <a:rPr sz="2800" spc="60" dirty="0"/>
              <a:t> </a:t>
            </a:r>
            <a:r>
              <a:rPr sz="2800" spc="70" dirty="0"/>
              <a:t>Model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2" y="1301495"/>
            <a:ext cx="8827008" cy="30723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898" y="505155"/>
            <a:ext cx="36195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5" dirty="0"/>
              <a:t>Generic</a:t>
            </a:r>
            <a:r>
              <a:rPr sz="2800" spc="60" dirty="0"/>
              <a:t> </a:t>
            </a:r>
            <a:r>
              <a:rPr sz="2800" spc="80" dirty="0"/>
              <a:t>CNN</a:t>
            </a:r>
            <a:r>
              <a:rPr sz="2800" spc="60" dirty="0"/>
              <a:t> </a:t>
            </a:r>
            <a:r>
              <a:rPr sz="2800" spc="70" dirty="0"/>
              <a:t>Model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545" y="1212164"/>
            <a:ext cx="8265159" cy="32632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300"/>
              </a:spcBef>
              <a:buSzPct val="105882"/>
              <a:buFont typeface="Microsoft Sans Serif"/>
              <a:buChar char="●"/>
              <a:tabLst>
                <a:tab pos="357505" algn="l"/>
              </a:tabLst>
            </a:pPr>
            <a:r>
              <a:rPr sz="1700" b="1" spc="-5" dirty="0">
                <a:solidFill>
                  <a:srgbClr val="124F5C"/>
                </a:solidFill>
                <a:latin typeface="Tahoma"/>
                <a:cs typeface="Tahoma"/>
              </a:rPr>
              <a:t>Input</a:t>
            </a:r>
            <a:r>
              <a:rPr sz="1700" b="1" spc="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700" b="1" dirty="0">
                <a:solidFill>
                  <a:srgbClr val="124F5C"/>
                </a:solidFill>
                <a:latin typeface="Tahoma"/>
                <a:cs typeface="Tahoma"/>
              </a:rPr>
              <a:t>layer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-Input</a:t>
            </a:r>
            <a:r>
              <a:rPr sz="17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124F5C"/>
                </a:solidFill>
                <a:latin typeface="Verdana"/>
                <a:cs typeface="Verdana"/>
              </a:rPr>
              <a:t>layer</a:t>
            </a:r>
            <a:r>
              <a:rPr sz="1700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7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65" dirty="0">
                <a:solidFill>
                  <a:srgbClr val="124F5C"/>
                </a:solidFill>
                <a:latin typeface="Verdana"/>
                <a:cs typeface="Verdana"/>
              </a:rPr>
              <a:t>CNN</a:t>
            </a:r>
            <a:r>
              <a:rPr sz="17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should</a:t>
            </a:r>
            <a:r>
              <a:rPr sz="17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contain</a:t>
            </a:r>
            <a:r>
              <a:rPr sz="17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image</a:t>
            </a:r>
            <a:r>
              <a:rPr sz="17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endParaRPr sz="1700">
              <a:latin typeface="Verdana"/>
              <a:cs typeface="Verdana"/>
            </a:endParaRPr>
          </a:p>
          <a:p>
            <a:pPr marL="353695" marR="16510" indent="-341630" algn="just">
              <a:lnSpc>
                <a:spcPct val="109600"/>
              </a:lnSpc>
              <a:spcBef>
                <a:spcPts val="114"/>
              </a:spcBef>
              <a:buSzPct val="105882"/>
              <a:buFont typeface="Microsoft Sans Serif"/>
              <a:buChar char="●"/>
              <a:tabLst>
                <a:tab pos="357505" algn="l"/>
              </a:tabLst>
            </a:pPr>
            <a:r>
              <a:rPr sz="1700" b="1" spc="45" dirty="0">
                <a:solidFill>
                  <a:srgbClr val="124F5C"/>
                </a:solidFill>
                <a:latin typeface="Tahoma"/>
                <a:cs typeface="Tahoma"/>
              </a:rPr>
              <a:t>Convolution</a:t>
            </a:r>
            <a:r>
              <a:rPr sz="1700" b="1" spc="5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700" b="1" spc="5" dirty="0">
                <a:solidFill>
                  <a:srgbClr val="124F5C"/>
                </a:solidFill>
                <a:latin typeface="Tahoma"/>
                <a:cs typeface="Tahoma"/>
              </a:rPr>
              <a:t>layer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-Convolution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124F5C"/>
                </a:solidFill>
                <a:latin typeface="Verdana"/>
                <a:cs typeface="Verdana"/>
              </a:rPr>
              <a:t>layer</a:t>
            </a:r>
            <a:r>
              <a:rPr sz="17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7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25" dirty="0">
                <a:solidFill>
                  <a:srgbClr val="124F5C"/>
                </a:solidFill>
                <a:latin typeface="Verdana"/>
                <a:cs typeface="Verdana"/>
              </a:rPr>
              <a:t>sometimes</a:t>
            </a: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called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feature 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extractor </a:t>
            </a:r>
            <a:r>
              <a:rPr sz="1700" spc="-35" dirty="0">
                <a:solidFill>
                  <a:srgbClr val="124F5C"/>
                </a:solidFill>
                <a:latin typeface="Verdana"/>
                <a:cs typeface="Verdana"/>
              </a:rPr>
              <a:t>layer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because 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features 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image </a:t>
            </a:r>
            <a:r>
              <a:rPr sz="1700" spc="-10" dirty="0">
                <a:solidFill>
                  <a:srgbClr val="124F5C"/>
                </a:solidFill>
                <a:latin typeface="Verdana"/>
                <a:cs typeface="Verdana"/>
              </a:rPr>
              <a:t>are </a:t>
            </a:r>
            <a:r>
              <a:rPr sz="1700" spc="25" dirty="0">
                <a:solidFill>
                  <a:srgbClr val="124F5C"/>
                </a:solidFill>
                <a:latin typeface="Verdana"/>
                <a:cs typeface="Verdana"/>
              </a:rPr>
              <a:t>get 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extracted 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within </a:t>
            </a:r>
            <a:r>
              <a:rPr sz="17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this</a:t>
            </a:r>
            <a:r>
              <a:rPr sz="17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114" dirty="0">
                <a:solidFill>
                  <a:srgbClr val="124F5C"/>
                </a:solidFill>
                <a:latin typeface="Verdana"/>
                <a:cs typeface="Verdana"/>
              </a:rPr>
              <a:t>layer.</a:t>
            </a:r>
            <a:endParaRPr sz="1700">
              <a:latin typeface="Verdana"/>
              <a:cs typeface="Verdana"/>
            </a:endParaRPr>
          </a:p>
          <a:p>
            <a:pPr marL="353695" marR="13335" indent="-341630" algn="just">
              <a:lnSpc>
                <a:spcPct val="114799"/>
              </a:lnSpc>
              <a:spcBef>
                <a:spcPts val="15"/>
              </a:spcBef>
              <a:buSzPct val="105882"/>
              <a:buFont typeface="Microsoft Sans Serif"/>
              <a:buChar char="●"/>
              <a:tabLst>
                <a:tab pos="354330" algn="l"/>
              </a:tabLst>
            </a:pPr>
            <a:r>
              <a:rPr sz="1700" b="1" spc="55" dirty="0">
                <a:solidFill>
                  <a:srgbClr val="124F5C"/>
                </a:solidFill>
                <a:latin typeface="Tahoma"/>
                <a:cs typeface="Tahoma"/>
              </a:rPr>
              <a:t>Pooling </a:t>
            </a:r>
            <a:r>
              <a:rPr sz="1700" b="1" spc="20" dirty="0">
                <a:solidFill>
                  <a:srgbClr val="124F5C"/>
                </a:solidFill>
                <a:latin typeface="Tahoma"/>
                <a:cs typeface="Tahoma"/>
              </a:rPr>
              <a:t>layer 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-Pooling </a:t>
            </a:r>
            <a:r>
              <a:rPr sz="1700" spc="-2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used 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reduce the 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dimensionality 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of </a:t>
            </a: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each 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features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while retaining 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700" spc="30" dirty="0">
                <a:solidFill>
                  <a:srgbClr val="124F5C"/>
                </a:solidFill>
                <a:latin typeface="Verdana"/>
                <a:cs typeface="Verdana"/>
              </a:rPr>
              <a:t>most </a:t>
            </a:r>
            <a:r>
              <a:rPr sz="1700" spc="25" dirty="0">
                <a:solidFill>
                  <a:srgbClr val="124F5C"/>
                </a:solidFill>
                <a:latin typeface="Verdana"/>
                <a:cs typeface="Verdana"/>
              </a:rPr>
              <a:t>important 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information. </a:t>
            </a:r>
            <a:r>
              <a:rPr sz="1700" spc="-35" dirty="0">
                <a:solidFill>
                  <a:srgbClr val="124F5C"/>
                </a:solidFill>
                <a:latin typeface="Verdana"/>
                <a:cs typeface="Verdana"/>
              </a:rPr>
              <a:t>It </a:t>
            </a:r>
            <a:r>
              <a:rPr sz="1700" spc="-20" dirty="0">
                <a:solidFill>
                  <a:srgbClr val="124F5C"/>
                </a:solidFill>
                <a:latin typeface="Verdana"/>
                <a:cs typeface="Verdana"/>
              </a:rPr>
              <a:t>is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used 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6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700" spc="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700" spc="7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7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5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700" spc="9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700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nv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7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700" spc="-4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700" spc="-5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700" spc="-3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700" spc="-2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353695" marR="5080" indent="-341630">
              <a:lnSpc>
                <a:spcPct val="111000"/>
              </a:lnSpc>
              <a:spcBef>
                <a:spcPts val="330"/>
              </a:spcBef>
              <a:buSzPct val="105882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700" b="1" spc="-5" dirty="0">
                <a:solidFill>
                  <a:srgbClr val="124F5C"/>
                </a:solidFill>
                <a:latin typeface="Tahoma"/>
                <a:cs typeface="Tahoma"/>
              </a:rPr>
              <a:t>FullyCL: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Fullyconnectedlayerinvolvesweights,biases,andneurons.Itconne 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ctsneuronsinone</a:t>
            </a:r>
            <a:r>
              <a:rPr sz="1700" spc="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124F5C"/>
                </a:solidFill>
                <a:latin typeface="Verdana"/>
                <a:cs typeface="Verdana"/>
              </a:rPr>
              <a:t>layer</a:t>
            </a:r>
            <a:r>
              <a:rPr sz="1700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700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neurons</a:t>
            </a:r>
            <a:r>
              <a:rPr sz="1700" spc="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700" spc="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another</a:t>
            </a:r>
            <a:r>
              <a:rPr sz="1700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124F5C"/>
                </a:solidFill>
                <a:latin typeface="Verdana"/>
                <a:cs typeface="Verdana"/>
              </a:rPr>
              <a:t>layer.</a:t>
            </a:r>
            <a:r>
              <a:rPr sz="17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35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7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used</a:t>
            </a:r>
            <a:r>
              <a:rPr sz="1700" spc="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0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700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124F5C"/>
                </a:solidFill>
                <a:latin typeface="Verdana"/>
                <a:cs typeface="Verdana"/>
              </a:rPr>
              <a:t>classify </a:t>
            </a:r>
            <a:r>
              <a:rPr sz="1700" spc="-5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images</a:t>
            </a:r>
            <a:r>
              <a:rPr sz="1700" spc="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between</a:t>
            </a:r>
            <a:r>
              <a:rPr sz="1700" spc="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different</a:t>
            </a:r>
            <a:r>
              <a:rPr sz="1700" spc="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5" dirty="0">
                <a:solidFill>
                  <a:srgbClr val="124F5C"/>
                </a:solidFill>
                <a:latin typeface="Verdana"/>
                <a:cs typeface="Verdana"/>
              </a:rPr>
              <a:t>category</a:t>
            </a:r>
            <a:r>
              <a:rPr sz="1700" spc="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700" spc="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15" dirty="0">
                <a:solidFill>
                  <a:srgbClr val="124F5C"/>
                </a:solidFill>
                <a:latin typeface="Verdana"/>
                <a:cs typeface="Verdana"/>
              </a:rPr>
              <a:t>training</a:t>
            </a:r>
            <a:r>
              <a:rPr sz="1700" spc="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700" spc="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40" dirty="0">
                <a:solidFill>
                  <a:srgbClr val="124F5C"/>
                </a:solidFill>
                <a:latin typeface="Verdana"/>
                <a:cs typeface="Verdana"/>
              </a:rPr>
              <a:t>placed</a:t>
            </a:r>
            <a:r>
              <a:rPr sz="1700" spc="2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124F5C"/>
                </a:solidFill>
                <a:latin typeface="Verdana"/>
                <a:cs typeface="Verdana"/>
              </a:rPr>
              <a:t>before</a:t>
            </a:r>
            <a:r>
              <a:rPr sz="1700" spc="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2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700" spc="-5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35" dirty="0">
                <a:solidFill>
                  <a:srgbClr val="124F5C"/>
                </a:solidFill>
                <a:latin typeface="Verdana"/>
                <a:cs typeface="Verdana"/>
              </a:rPr>
              <a:t>output</a:t>
            </a:r>
            <a:r>
              <a:rPr sz="17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700" spc="-110" dirty="0">
                <a:solidFill>
                  <a:srgbClr val="124F5C"/>
                </a:solidFill>
                <a:latin typeface="Verdana"/>
                <a:cs typeface="Verdana"/>
              </a:rPr>
              <a:t>layer.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24F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698</Words>
  <Application>Microsoft Office PowerPoint</Application>
  <PresentationFormat>Custom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Microsoft Sans Serif</vt:lpstr>
      <vt:lpstr>Tahoma</vt:lpstr>
      <vt:lpstr>Times New Roman</vt:lpstr>
      <vt:lpstr>Verdana</vt:lpstr>
      <vt:lpstr>Office Theme</vt:lpstr>
      <vt:lpstr>Capstone Project -5 Live Class Monitoring System  (Face Emotion Recognition)</vt:lpstr>
      <vt:lpstr>Content</vt:lpstr>
      <vt:lpstr>Introduction</vt:lpstr>
      <vt:lpstr>Problem Statement</vt:lpstr>
      <vt:lpstr>Data Summary</vt:lpstr>
      <vt:lpstr>PowerPoint Presentation</vt:lpstr>
      <vt:lpstr>Pipeline</vt:lpstr>
      <vt:lpstr>Generic CNN Model</vt:lpstr>
      <vt:lpstr>Generic CNN Model</vt:lpstr>
      <vt:lpstr>Generic CNN Model</vt:lpstr>
      <vt:lpstr>Overview of Model</vt:lpstr>
      <vt:lpstr>Overview of Model</vt:lpstr>
      <vt:lpstr>Model Evaluation</vt:lpstr>
      <vt:lpstr>PowerPoint Presentation</vt:lpstr>
      <vt:lpstr>Real Time Face Emotion Detection</vt:lpstr>
      <vt:lpstr>Real Time Multiple Face Emotion Detection</vt:lpstr>
      <vt:lpstr>Deployment</vt:lpstr>
      <vt:lpstr>Challenges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-5 Live Class Monitoring System  (Face Emotion Recognition)</dc:title>
  <cp:lastModifiedBy>Pankaj Kumar</cp:lastModifiedBy>
  <cp:revision>2</cp:revision>
  <dcterms:created xsi:type="dcterms:W3CDTF">2022-06-24T18:31:04Z</dcterms:created>
  <dcterms:modified xsi:type="dcterms:W3CDTF">2022-06-24T18:46:38Z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2022-06-24T00:00:00Z</vt:filetime>
  </property>
</Properties>
</file>