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1"/>
            <a:ext cx="103632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8457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7847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517525"/>
            <a:ext cx="11379200" cy="7699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571612"/>
            <a:ext cx="11379200" cy="450059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2400">
                <a:latin typeface="Century Gothic" panose="020B0502020202020204" pitchFamily="34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2000">
                <a:latin typeface="Century Gothic" panose="020B0502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800">
                <a:latin typeface="Century Gothic" panose="020B0502020202020204" pitchFamily="34" charset="0"/>
              </a:defRPr>
            </a:lvl3pPr>
            <a:lvl4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latin typeface="Century Gothic" panose="020B0502020202020204" pitchFamily="34" charset="0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548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250832"/>
            <a:ext cx="10515599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67028"/>
            <a:ext cx="10515600" cy="4143375"/>
          </a:xfrm>
        </p:spPr>
        <p:txBody>
          <a:bodyPr/>
          <a:lstStyle>
            <a:lvl1pPr marL="514350" indent="-514350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Agenda 1</a:t>
            </a:r>
          </a:p>
          <a:p>
            <a:pPr lvl="0"/>
            <a:r>
              <a:rPr lang="en-US" smtClean="0"/>
              <a:t>Agenda </a:t>
            </a:r>
            <a:r>
              <a:rPr lang="en-US" dirty="0" smtClean="0"/>
              <a:t>2</a:t>
            </a:r>
          </a:p>
          <a:p>
            <a:pPr lvl="0"/>
            <a:r>
              <a:rPr lang="en-US" dirty="0" smtClean="0"/>
              <a:t>Agenda 3</a:t>
            </a:r>
          </a:p>
          <a:p>
            <a:pPr lvl="0"/>
            <a:r>
              <a:rPr lang="en-US" dirty="0" smtClean="0"/>
              <a:t>Agenda 4</a:t>
            </a:r>
          </a:p>
          <a:p>
            <a:pPr lvl="0"/>
            <a:r>
              <a:rPr lang="en-US" dirty="0" smtClean="0"/>
              <a:t>Agenda 5</a:t>
            </a:r>
          </a:p>
        </p:txBody>
      </p:sp>
    </p:spTree>
    <p:extLst>
      <p:ext uri="{BB962C8B-B14F-4D97-AF65-F5344CB8AC3E}">
        <p14:creationId xmlns:p14="http://schemas.microsoft.com/office/powerpoint/2010/main" val="339026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04950"/>
            <a:ext cx="113792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2362201"/>
            <a:ext cx="113792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reeform 11"/>
          <p:cNvSpPr/>
          <p:nvPr/>
        </p:nvSpPr>
        <p:spPr>
          <a:xfrm>
            <a:off x="0" y="6096000"/>
            <a:ext cx="12192000" cy="762000"/>
          </a:xfrm>
          <a:custGeom>
            <a:avLst/>
            <a:gdLst>
              <a:gd name="connsiteX0" fmla="*/ 0 w 9191625"/>
              <a:gd name="connsiteY0" fmla="*/ 0 h 952500"/>
              <a:gd name="connsiteX1" fmla="*/ 0 w 9191625"/>
              <a:gd name="connsiteY1" fmla="*/ 228600 h 952500"/>
              <a:gd name="connsiteX2" fmla="*/ 1857375 w 9191625"/>
              <a:gd name="connsiteY2" fmla="*/ 247650 h 952500"/>
              <a:gd name="connsiteX3" fmla="*/ 5772150 w 9191625"/>
              <a:gd name="connsiteY3" fmla="*/ 952500 h 952500"/>
              <a:gd name="connsiteX4" fmla="*/ 9191625 w 9191625"/>
              <a:gd name="connsiteY4" fmla="*/ 542925 h 952500"/>
              <a:gd name="connsiteX5" fmla="*/ 9182100 w 9191625"/>
              <a:gd name="connsiteY5" fmla="*/ 333375 h 952500"/>
              <a:gd name="connsiteX6" fmla="*/ 5762625 w 9191625"/>
              <a:gd name="connsiteY6" fmla="*/ 857250 h 952500"/>
              <a:gd name="connsiteX7" fmla="*/ 1847850 w 9191625"/>
              <a:gd name="connsiteY7" fmla="*/ 152400 h 952500"/>
              <a:gd name="connsiteX8" fmla="*/ 0 w 9191625"/>
              <a:gd name="connsiteY8" fmla="*/ 0 h 9525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47625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34475 w 9144000"/>
              <a:gd name="connsiteY5" fmla="*/ 346075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43999 w 9144000"/>
              <a:gd name="connsiteY5" fmla="*/ 317500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3999"/>
              <a:gd name="connsiteY0" fmla="*/ 12700 h 1012825"/>
              <a:gd name="connsiteX1" fmla="*/ 0 w 9143999"/>
              <a:gd name="connsiteY1" fmla="*/ 241300 h 1012825"/>
              <a:gd name="connsiteX2" fmla="*/ 1809750 w 9143999"/>
              <a:gd name="connsiteY2" fmla="*/ 260350 h 1012825"/>
              <a:gd name="connsiteX3" fmla="*/ 5724525 w 9143999"/>
              <a:gd name="connsiteY3" fmla="*/ 965200 h 1012825"/>
              <a:gd name="connsiteX4" fmla="*/ 9143999 w 9143999"/>
              <a:gd name="connsiteY4" fmla="*/ 546100 h 1012825"/>
              <a:gd name="connsiteX5" fmla="*/ 9143999 w 9143999"/>
              <a:gd name="connsiteY5" fmla="*/ 317500 h 1012825"/>
              <a:gd name="connsiteX6" fmla="*/ 5715000 w 9143999"/>
              <a:gd name="connsiteY6" fmla="*/ 869950 h 1012825"/>
              <a:gd name="connsiteX7" fmla="*/ 1800225 w 9143999"/>
              <a:gd name="connsiteY7" fmla="*/ 165100 h 1012825"/>
              <a:gd name="connsiteX8" fmla="*/ 0 w 91439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0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220199"/>
              <a:gd name="connsiteY0" fmla="*/ 12700 h 1012825"/>
              <a:gd name="connsiteX1" fmla="*/ 0 w 9220199"/>
              <a:gd name="connsiteY1" fmla="*/ 241300 h 1012825"/>
              <a:gd name="connsiteX2" fmla="*/ 1809750 w 9220199"/>
              <a:gd name="connsiteY2" fmla="*/ 260350 h 1012825"/>
              <a:gd name="connsiteX3" fmla="*/ 5724525 w 9220199"/>
              <a:gd name="connsiteY3" fmla="*/ 965200 h 1012825"/>
              <a:gd name="connsiteX4" fmla="*/ 9220199 w 9220199"/>
              <a:gd name="connsiteY4" fmla="*/ 546101 h 1012825"/>
              <a:gd name="connsiteX5" fmla="*/ 9144000 w 9220199"/>
              <a:gd name="connsiteY5" fmla="*/ 317501 h 1012825"/>
              <a:gd name="connsiteX6" fmla="*/ 5715000 w 9220199"/>
              <a:gd name="connsiteY6" fmla="*/ 869950 h 1012825"/>
              <a:gd name="connsiteX7" fmla="*/ 1800225 w 9220199"/>
              <a:gd name="connsiteY7" fmla="*/ 165100 h 1012825"/>
              <a:gd name="connsiteX8" fmla="*/ 0 w 92201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1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012825">
                <a:moveTo>
                  <a:pt x="0" y="12700"/>
                </a:moveTo>
                <a:lnTo>
                  <a:pt x="0" y="241300"/>
                </a:lnTo>
                <a:cubicBezTo>
                  <a:pt x="500062" y="206375"/>
                  <a:pt x="855663" y="139700"/>
                  <a:pt x="1809750" y="260350"/>
                </a:cubicBezTo>
                <a:cubicBezTo>
                  <a:pt x="2763837" y="381000"/>
                  <a:pt x="4502150" y="917575"/>
                  <a:pt x="5724525" y="965200"/>
                </a:cubicBezTo>
                <a:cubicBezTo>
                  <a:pt x="6946900" y="1012825"/>
                  <a:pt x="8575674" y="649288"/>
                  <a:pt x="9143999" y="546101"/>
                </a:cubicBezTo>
                <a:cubicBezTo>
                  <a:pt x="9143999" y="469901"/>
                  <a:pt x="9144000" y="393701"/>
                  <a:pt x="9144000" y="317501"/>
                </a:cubicBezTo>
                <a:cubicBezTo>
                  <a:pt x="8572500" y="369889"/>
                  <a:pt x="6938962" y="895350"/>
                  <a:pt x="5715000" y="869950"/>
                </a:cubicBezTo>
                <a:cubicBezTo>
                  <a:pt x="4491038" y="844550"/>
                  <a:pt x="2752725" y="307975"/>
                  <a:pt x="1800225" y="165100"/>
                </a:cubicBezTo>
                <a:cubicBezTo>
                  <a:pt x="847725" y="22225"/>
                  <a:pt x="307975" y="0"/>
                  <a:pt x="0" y="12700"/>
                </a:cubicBezTo>
                <a:close/>
              </a:path>
            </a:pathLst>
          </a:custGeom>
          <a:gradFill>
            <a:gsLst>
              <a:gs pos="0">
                <a:srgbClr val="F09510"/>
              </a:gs>
              <a:gs pos="100000">
                <a:srgbClr val="F8CE9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pic>
        <p:nvPicPr>
          <p:cNvPr id="1029" name="Picture 10" descr="ISS_NUS_LIN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6141" y="6380277"/>
            <a:ext cx="20320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135560" y="6668280"/>
            <a:ext cx="23368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©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2018 NUS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 All rights reserved.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74988" y="6684869"/>
            <a:ext cx="39116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r">
              <a:spcBef>
                <a:spcPts val="0"/>
              </a:spcBef>
              <a:defRPr/>
            </a:pPr>
            <a:fld id="{A3C632D6-962E-414C-B46D-88D0843DECA5}" type="slidenum">
              <a:rPr lang="en-US" sz="80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pPr algn="r">
                <a:spcBef>
                  <a:spcPts val="0"/>
                </a:spcBef>
                <a:defRPr/>
              </a:pPr>
              <a:t>‹#›</a:t>
            </a:fld>
            <a:endParaRPr lang="en-US" sz="800" dirty="0">
              <a:solidFill>
                <a:schemeClr val="accent6">
                  <a:lumMod val="75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4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22268"/>
          </a:solidFill>
          <a:latin typeface="Century Gothic" panose="020B0502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22268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22268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22268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22268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E242A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E242A"/>
          </a:solidFill>
          <a:latin typeface="Century Gothic" panose="020B0502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0E242A"/>
          </a:solidFill>
          <a:latin typeface="Century Gothic" panose="020B0502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E242A"/>
          </a:solidFill>
          <a:latin typeface="Century Gothic" panose="020B0502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E242A"/>
          </a:solidFill>
          <a:latin typeface="Century Gothic" panose="020B0502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Marks allocation for 1</a:t>
            </a:r>
            <a:r>
              <a:rPr lang="en-SG" baseline="30000" dirty="0" smtClean="0"/>
              <a:t>st</a:t>
            </a:r>
            <a:r>
              <a:rPr lang="en-SG" dirty="0" smtClean="0"/>
              <a:t> Foundation Certificate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DABP (15% </a:t>
            </a:r>
            <a:r>
              <a:rPr lang="en-US" sz="3200" dirty="0" smtClean="0"/>
              <a:t>Exam </a:t>
            </a:r>
            <a:r>
              <a:rPr lang="en-US" sz="3200" dirty="0"/>
              <a:t>+ </a:t>
            </a:r>
            <a:r>
              <a:rPr lang="en-US" sz="3200" dirty="0" smtClean="0"/>
              <a:t>10% (next slide))</a:t>
            </a:r>
          </a:p>
          <a:p>
            <a:r>
              <a:rPr lang="en-US" sz="3200" dirty="0" smtClean="0"/>
              <a:t>DST </a:t>
            </a:r>
            <a:r>
              <a:rPr lang="en-US" sz="3200" dirty="0"/>
              <a:t>(15% </a:t>
            </a:r>
            <a:r>
              <a:rPr lang="en-US" sz="3200" dirty="0" smtClean="0"/>
              <a:t>Exam</a:t>
            </a:r>
            <a:r>
              <a:rPr lang="en-US" sz="3200" dirty="0"/>
              <a:t>  + 10% CA)</a:t>
            </a:r>
            <a:endParaRPr lang="en-SG" sz="3200" dirty="0"/>
          </a:p>
          <a:p>
            <a:r>
              <a:rPr lang="en-US" sz="3200" dirty="0"/>
              <a:t>DAG (15% </a:t>
            </a:r>
            <a:r>
              <a:rPr lang="en-US" sz="3200" dirty="0" smtClean="0"/>
              <a:t>Exam</a:t>
            </a:r>
            <a:r>
              <a:rPr lang="en-US" sz="3200" dirty="0"/>
              <a:t>  + 10% CA)</a:t>
            </a:r>
            <a:endParaRPr lang="en-SG" sz="3200" dirty="0"/>
          </a:p>
          <a:p>
            <a:r>
              <a:rPr lang="en-US" sz="3200" dirty="0"/>
              <a:t>MBAP (15% </a:t>
            </a:r>
            <a:r>
              <a:rPr lang="en-US" sz="3200" dirty="0" smtClean="0"/>
              <a:t>Exam</a:t>
            </a:r>
            <a:r>
              <a:rPr lang="en-US" sz="3200" dirty="0"/>
              <a:t>  + 10% CA)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48765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DABP CA Split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31504" y="1772815"/>
          <a:ext cx="7920880" cy="3816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11512">
                  <a:extLst>
                    <a:ext uri="{9D8B030D-6E8A-4147-A177-3AD203B41FA5}">
                      <a16:colId xmlns:a16="http://schemas.microsoft.com/office/drawing/2014/main" val="4228912720"/>
                    </a:ext>
                  </a:extLst>
                </a:gridCol>
                <a:gridCol w="3209368">
                  <a:extLst>
                    <a:ext uri="{9D8B030D-6E8A-4147-A177-3AD203B41FA5}">
                      <a16:colId xmlns:a16="http://schemas.microsoft.com/office/drawing/2014/main" val="449497383"/>
                    </a:ext>
                  </a:extLst>
                </a:gridCol>
              </a:tblGrid>
              <a:tr h="906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Component 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DengXi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Proportion (out of 10%)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DengXi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5779979"/>
                  </a:ext>
                </a:extLst>
              </a:tr>
              <a:tr h="7149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SG" sz="2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Day-2 </a:t>
                      </a:r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Quiz (post class)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DengXi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1 %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DengXi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0833046"/>
                  </a:ext>
                </a:extLst>
              </a:tr>
              <a:tr h="6343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Day-2 Assignment (take home)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DengXi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5 %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DengXi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610462"/>
                  </a:ext>
                </a:extLst>
              </a:tr>
              <a:tr h="6545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Day-3 Assignment (take home)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DengXi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2 %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DengXi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812178"/>
                  </a:ext>
                </a:extLst>
              </a:tr>
              <a:tr h="9062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Day-3 </a:t>
                      </a:r>
                      <a:r>
                        <a:rPr lang="en-SG" sz="2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Assignment (take home) 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DengXi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2 %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DengXi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440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342767"/>
      </p:ext>
    </p:extLst>
  </p:cSld>
  <p:clrMapOvr>
    <a:masterClrMapping/>
  </p:clrMapOvr>
</p:sld>
</file>

<file path=ppt/theme/theme1.xml><?xml version="1.0" encoding="utf-8"?>
<a:theme xmlns:a="http://schemas.openxmlformats.org/drawingml/2006/main" name="MAIN PAGES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</vt:lpstr>
      <vt:lpstr>Century Gothic</vt:lpstr>
      <vt:lpstr>DengXian</vt:lpstr>
      <vt:lpstr>Wingdings</vt:lpstr>
      <vt:lpstr>MAIN PAGES</vt:lpstr>
      <vt:lpstr>Marks allocation for 1st Foundation Certificate</vt:lpstr>
      <vt:lpstr>DABP CA Split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allocation for 1st Foundation Certificate</dc:title>
  <dc:creator>Palaparthi Nirmal Raja</dc:creator>
  <cp:lastModifiedBy>Palaparthi Nirmal Raja</cp:lastModifiedBy>
  <cp:revision>1</cp:revision>
  <dcterms:created xsi:type="dcterms:W3CDTF">2019-07-01T02:32:28Z</dcterms:created>
  <dcterms:modified xsi:type="dcterms:W3CDTF">2019-07-01T02:32:47Z</dcterms:modified>
</cp:coreProperties>
</file>