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6.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7.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 id="2147483674" r:id="rId5"/>
    <p:sldMasterId id="2147483692" r:id="rId6"/>
    <p:sldMasterId id="2147483710" r:id="rId7"/>
    <p:sldMasterId id="2147483740" r:id="rId8"/>
    <p:sldMasterId id="2147483758" r:id="rId9"/>
    <p:sldMasterId id="2147483775" r:id="rId10"/>
    <p:sldMasterId id="2147483792" r:id="rId11"/>
  </p:sldMasterIdLst>
  <p:sldIdLst>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0C0817-A112-4847-8014-A94B7D2A4EA3}" type="datetime1">
              <a:rPr lang="en-US" smtClean="0"/>
              <a:t>5/5/2021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4B7E4EF-A1BD-40F4-AB7B-04F084DD991D}"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737569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791000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100587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4884944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63509030"/>
      </p:ext>
    </p:extLst>
  </p:cSld>
  <p:clrMapOvr>
    <a:masterClrMapping/>
  </p:clrMapOvr>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7334262"/>
      </p:ext>
    </p:extLst>
  </p:cSld>
  <p:clrMapOvr>
    <a:masterClrMapping/>
  </p:clrMapOvr>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62494287"/>
      </p:ext>
    </p:extLst>
  </p:cSld>
  <p:clrMapOvr>
    <a:masterClrMapping/>
  </p:clrMapOvr>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7207113"/>
      </p:ext>
    </p:extLst>
  </p:cSld>
  <p:clrMapOvr>
    <a:masterClrMapping/>
  </p:clrMapOvr>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75418359"/>
      </p:ext>
    </p:extLst>
  </p:cSld>
  <p:clrMapOvr>
    <a:masterClrMapping/>
  </p:clrMapOvr>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518221"/>
      </p:ext>
    </p:extLst>
  </p:cSld>
  <p:clrMapOvr>
    <a:masterClrMapping/>
  </p:clrMapOvr>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805004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1925279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3120572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3447658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4267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8520808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3839069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5290893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3636942-C211-4B28-8DBD-C953E00AF71B}" type="datetime1">
              <a:rPr lang="en-US" smtClean="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7516030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3546796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6470864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924703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46618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65885074"/>
      </p:ext>
    </p:extLst>
  </p:cSld>
  <p:clrMapOvr>
    <a:masterClrMapping/>
  </p:clrMapOvr>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4B7E4EF-A1BD-40F4-AB7B-04F084DD991D}"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600338583"/>
      </p:ext>
    </p:extLst>
  </p:cSld>
  <p:clrMapOvr>
    <a:masterClrMapping/>
  </p:clrMapOvr>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59869075"/>
      </p:ext>
    </p:extLst>
  </p:cSld>
  <p:clrMapOvr>
    <a:masterClrMapping/>
  </p:clrMapOvr>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91532424"/>
      </p:ext>
    </p:extLst>
  </p:cSld>
  <p:clrMapOvr>
    <a:masterClrMapping/>
  </p:clrMapOvr>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78620534"/>
      </p:ext>
    </p:extLst>
  </p:cSld>
  <p:clrMapOvr>
    <a:masterClrMapping/>
  </p:clrMapOvr>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4280347"/>
      </p:ext>
    </p:extLst>
  </p:cSld>
  <p:clrMapOvr>
    <a:masterClrMapping/>
  </p:clrMapOvr>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902360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64628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2752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4215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3384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7972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11446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938964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4826017"/>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92550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551579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550244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289267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0199990"/>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31243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653842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32B432-ACDA-4023-A761-2BAB76577B62}"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0191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56932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176882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729941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A96C99-B8F8-4528-BD05-0E16E943DC09}" type="datetime1">
              <a:rPr lang="en-US" smtClean="0"/>
              <a:t>5/5/2021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3055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636942-C211-4B28-8DBD-C953E00AF71B}" type="datetime1">
              <a:rPr lang="en-US" smtClean="0"/>
              <a:t>5/5/2021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82874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E8D12A6-918A-48BD-8CB9-CA713993B0EA}" type="datetime1">
              <a:rPr lang="en-US" smtClean="0"/>
              <a:t>5/5/2021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550346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713651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09641537"/>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63182682"/>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36259413"/>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504671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28368616"/>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32067525"/>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90841509"/>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66483420"/>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0C0817-A112-4847-8014-A94B7D2A4EA3}" type="datetime1">
              <a:rPr lang="en-US" smtClean="0"/>
              <a:t>5/5/2021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857624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866961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358218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051664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358882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663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9924284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774841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775878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16003032"/>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81837368"/>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5858467"/>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17264811"/>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57043341"/>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5/5/2021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84308715"/>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295135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25328598"/>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5/5/2021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756028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436082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853397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540075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18397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711081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737138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8927466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001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31610241"/>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77052829"/>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13887362"/>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68650327"/>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56641821"/>
      </p:ext>
    </p:extLst>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50103590"/>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1403195"/>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52499063"/>
      </p:ext>
    </p:extLst>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3266679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4238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482882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996468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39749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2091004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8253942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5101545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4378747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17559270"/>
      </p:ext>
    </p:extLst>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0483536"/>
      </p:ext>
    </p:extLst>
  </p:cSld>
  <p:clrMapOvr>
    <a:masterClrMapping/>
  </p:clrMapOvr>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425494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7430039"/>
      </p:ext>
    </p:extLst>
  </p:cSld>
  <p:clrMapOvr>
    <a:masterClrMapping/>
  </p:clrMapOvr>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30634711"/>
      </p:ext>
    </p:extLst>
  </p:cSld>
  <p:clrMapOvr>
    <a:masterClrMapping/>
  </p:clrMapOvr>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25837093"/>
      </p:ext>
    </p:extLst>
  </p:cSld>
  <p:clrMapOvr>
    <a:masterClrMapping/>
  </p:clrMapOvr>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051824"/>
      </p:ext>
    </p:extLst>
  </p:cSld>
  <p:clrMapOvr>
    <a:masterClrMapping/>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6157030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008357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2818306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468387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7428639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92935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image" Target="../media/image4.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theme" Target="../theme/theme3.xml"/><Relationship Id="rId3" Type="http://schemas.openxmlformats.org/officeDocument/2006/relationships/slideLayout" Target="../slideLayouts/slideLayout29.xml"/><Relationship Id="rId21" Type="http://schemas.openxmlformats.org/officeDocument/2006/relationships/image" Target="../media/image11.png"/><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image" Target="../media/image10.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image" Target="../media/image9.png"/><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image" Target="../media/image1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4.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image" Target="../media/image8.jpe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theme" Target="../theme/theme5.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theme" Target="../theme/theme6.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17" Type="http://schemas.openxmlformats.org/officeDocument/2006/relationships/theme" Target="../theme/theme7.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5" Type="http://schemas.openxmlformats.org/officeDocument/2006/relationships/slideLayout" Target="../slideLayouts/slideLayout10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theme" Target="../theme/theme8.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10" Type="http://schemas.openxmlformats.org/officeDocument/2006/relationships/slideLayout" Target="../slideLayouts/slideLayout119.xml"/><Relationship Id="rId19" Type="http://schemas.openxmlformats.org/officeDocument/2006/relationships/image" Target="../media/image14.png"/><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5/5/2021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23809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A2B21-3FCD-4721-B95C-427943F61125}" type="datetime1">
              <a:rPr lang="en-US" smtClean="0"/>
              <a:t>5/5/2021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069858375"/>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FA2B21-3FCD-4721-B95C-427943F61125}" type="datetime1">
              <a:rPr lang="en-US" smtClean="0"/>
              <a:t>5/5/2021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90267896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5/5/2021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6053558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5/5/2021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41832033"/>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5/5/2021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10015914"/>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5/5/2021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893308446"/>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84.xml"/></Relationships>
</file>

<file path=ppt/slides/_rels/slide1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00.xml"/></Relationships>
</file>

<file path=ppt/slides/_rels/slide1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0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g"/><Relationship Id="rId2" Type="http://schemas.openxmlformats.org/officeDocument/2006/relationships/image" Target="../media/image18.jpeg"/><Relationship Id="rId1" Type="http://schemas.openxmlformats.org/officeDocument/2006/relationships/slideLayout" Target="../slideLayouts/slideLayout45.xml"/><Relationship Id="rId6" Type="http://schemas.openxmlformats.org/officeDocument/2006/relationships/image" Target="../media/image22.jpeg"/><Relationship Id="rId5" Type="http://schemas.openxmlformats.org/officeDocument/2006/relationships/image" Target="../media/image21.jpg"/><Relationship Id="rId4" Type="http://schemas.openxmlformats.org/officeDocument/2006/relationships/image" Target="../media/image20.jpe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83.xml"/></Relationships>
</file>

<file path=ppt/slides/_rels/slide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414726"/>
            <a:ext cx="4477367" cy="1571639"/>
          </a:xfrm>
        </p:spPr>
        <p:txBody>
          <a:bodyPr>
            <a:noAutofit/>
          </a:bodyPr>
          <a:lstStyle/>
          <a:p>
            <a:r>
              <a:rPr lang="en-IN"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Auditorium</a:t>
            </a:r>
            <a:br>
              <a:rPr lang="en-IN" sz="3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3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3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Seat   </a:t>
            </a:r>
            <a:br>
              <a:rPr lang="en-IN" sz="3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3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Management</a:t>
            </a:r>
            <a:br>
              <a:rPr lang="en-IN" sz="3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3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System!</a:t>
            </a:r>
            <a:br>
              <a:rPr lang="en-IN"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86364"/>
            <a:ext cx="4775075" cy="896531"/>
          </a:xfrm>
        </p:spPr>
        <p:txBody>
          <a:bodyPr>
            <a:normAutofit/>
          </a:bodyPr>
          <a:lstStyle/>
          <a:p>
            <a:pPr algn="l"/>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Pankaj Saha [18BEC1180]</a:t>
            </a:r>
            <a:endParaRPr lang="en-IN" sz="1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Nandita Rajput [18BEC1178]</a:t>
            </a:r>
            <a:endParaRPr lang="en-IN" sz="1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Abhishek Sharma [18BEC1172]</a:t>
            </a:r>
          </a:p>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3D1417-6406-4667-9911-68738C8F506C}"/>
              </a:ext>
            </a:extLst>
          </p:cNvPr>
          <p:cNvPicPr>
            <a:picLocks noChangeAspect="1"/>
          </p:cNvPicPr>
          <p:nvPr/>
        </p:nvPicPr>
        <p:blipFill>
          <a:blip r:embed="rId2"/>
          <a:stretch>
            <a:fillRect/>
          </a:stretch>
        </p:blipFill>
        <p:spPr>
          <a:xfrm>
            <a:off x="4484369" y="426128"/>
            <a:ext cx="4322280" cy="5970862"/>
          </a:xfrm>
          <a:prstGeom prst="rect">
            <a:avLst/>
          </a:prstGeom>
        </p:spPr>
      </p:pic>
    </p:spTree>
    <p:extLst>
      <p:ext uri="{BB962C8B-B14F-4D97-AF65-F5344CB8AC3E}">
        <p14:creationId xmlns:p14="http://schemas.microsoft.com/office/powerpoint/2010/main" val="379946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D89B7-802F-4F4D-8331-042600D791BA}"/>
              </a:ext>
            </a:extLst>
          </p:cNvPr>
          <p:cNvSpPr>
            <a:spLocks noGrp="1"/>
          </p:cNvSpPr>
          <p:nvPr>
            <p:ph idx="1"/>
          </p:nvPr>
        </p:nvSpPr>
        <p:spPr>
          <a:xfrm>
            <a:off x="482142" y="1361599"/>
            <a:ext cx="9070232" cy="3880773"/>
          </a:xfrm>
        </p:spPr>
        <p:txBody>
          <a:bodyPr/>
          <a:lstStyle/>
          <a:p>
            <a:pPr algn="just">
              <a:lnSpc>
                <a:spcPct val="115000"/>
              </a:lnSpc>
              <a:spcAft>
                <a:spcPts val="1000"/>
              </a:spcAft>
            </a:pPr>
            <a:r>
              <a:rPr lang="en-IN" sz="1400" b="1" i="1" dirty="0">
                <a:effectLst/>
                <a:latin typeface="Times New Roman" panose="02020603050405020304" pitchFamily="18" charset="0"/>
                <a:ea typeface="Calibri" panose="020F0502020204030204" pitchFamily="34" charset="0"/>
                <a:cs typeface="Times New Roman" panose="02020603050405020304" pitchFamily="18" charset="0"/>
              </a:rPr>
              <a:t>Constraint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 Due to insufficient availability of digital I/O pin of arduino uno, demonstrating our project for all six seats is quite incompatible/challenging task for us. Hence to test our project, we have estimated one seat as a prototype to troubleshoot for every possible existing case as stated above.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 This simulation result depicts that when all the 6 seats are vacant then, LED will glow in all 6 vacant seats.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Due to constraint, we are displaying/portraying the result with the help of one seat as a prototype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B392A2E9-AD4F-45CE-8C1E-83D16644C886}"/>
              </a:ext>
            </a:extLst>
          </p:cNvPr>
          <p:cNvSpPr/>
          <p:nvPr/>
        </p:nvSpPr>
        <p:spPr>
          <a:xfrm>
            <a:off x="677334" y="170869"/>
            <a:ext cx="8206285" cy="923330"/>
          </a:xfrm>
          <a:prstGeom prst="rect">
            <a:avLst/>
          </a:prstGeom>
          <a:noFill/>
        </p:spPr>
        <p:txBody>
          <a:bodyPr wrap="none" lIns="91440" tIns="45720" rIns="91440" bIns="45720">
            <a:spAutoFit/>
          </a:bodyPr>
          <a:lstStyle/>
          <a:p>
            <a:pPr algn="ctr"/>
            <a:r>
              <a:rPr lang="en-IN" sz="5400" b="0" u="dotted"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rPr>
              <a:t>SIMULATION/OUTCOME</a:t>
            </a:r>
            <a:r>
              <a:rPr lang="en-IN" sz="54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rPr>
              <a:t>.</a:t>
            </a:r>
            <a:endParaRPr lang="en-IN" sz="5400" b="0" cap="none" spc="0" dirty="0">
              <a:ln w="0"/>
              <a:solidFill>
                <a:schemeClr val="accent1"/>
              </a:solidFill>
              <a:effectLst>
                <a:outerShdw blurRad="38100" dist="25400" dir="5400000" algn="ctr" rotWithShape="0">
                  <a:srgbClr val="6E747A">
                    <a:alpha val="43000"/>
                  </a:srgbClr>
                </a:outerShdw>
              </a:effectLst>
            </a:endParaRPr>
          </a:p>
        </p:txBody>
      </p:sp>
      <p:pic>
        <p:nvPicPr>
          <p:cNvPr id="7" name="Picture 6">
            <a:extLst>
              <a:ext uri="{FF2B5EF4-FFF2-40B4-BE49-F238E27FC236}">
                <a16:creationId xmlns:a16="http://schemas.microsoft.com/office/drawing/2014/main" id="{90535241-273C-4813-8CA2-CEB484C4A68E}"/>
              </a:ext>
            </a:extLst>
          </p:cNvPr>
          <p:cNvPicPr/>
          <p:nvPr/>
        </p:nvPicPr>
        <p:blipFill>
          <a:blip r:embed="rId2">
            <a:extLst>
              <a:ext uri="{28A0092B-C50C-407E-A947-70E740481C1C}">
                <a14:useLocalDpi xmlns:a14="http://schemas.microsoft.com/office/drawing/2010/main" val="0"/>
              </a:ext>
            </a:extLst>
          </a:blip>
          <a:stretch>
            <a:fillRect/>
          </a:stretch>
        </p:blipFill>
        <p:spPr>
          <a:xfrm>
            <a:off x="1392609" y="3015706"/>
            <a:ext cx="7014543" cy="3671425"/>
          </a:xfrm>
          <a:prstGeom prst="rect">
            <a:avLst/>
          </a:prstGeom>
        </p:spPr>
      </p:pic>
    </p:spTree>
    <p:extLst>
      <p:ext uri="{BB962C8B-B14F-4D97-AF65-F5344CB8AC3E}">
        <p14:creationId xmlns:p14="http://schemas.microsoft.com/office/powerpoint/2010/main" val="331119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941942-3E82-40BF-93B9-42E33F5C21DB}"/>
              </a:ext>
            </a:extLst>
          </p:cNvPr>
          <p:cNvSpPr txBox="1"/>
          <p:nvPr/>
        </p:nvSpPr>
        <p:spPr>
          <a:xfrm>
            <a:off x="461639" y="159515"/>
            <a:ext cx="8748943" cy="1773306"/>
          </a:xfrm>
          <a:prstGeom prst="rect">
            <a:avLst/>
          </a:prstGeom>
          <a:noFill/>
        </p:spPr>
        <p:txBody>
          <a:bodyPr wrap="square">
            <a:spAutoFit/>
          </a:bodyPr>
          <a:lstStyle/>
          <a:p>
            <a:pPr algn="just">
              <a:lnSpc>
                <a:spcPct val="115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  If any attendee enters the auditorium, then the counter decreases its value by one. Therefore, it’s obvious that the attendee will occupy one out of six seats available. Hence when the seat gets occupied, simultaneously pressure measured by the flex sensor gets stored and compared with threshold 250 val. As a result, since applied pressure is more than threshold, which indicates that the seat is occupied and hence the Led of that particular seat gets turned off, and the remaining 5 LEDs of vacant seats remain turned on and vice versa.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0E2779B-AA1F-4A86-9A21-3BBB5E2C9B5E}"/>
              </a:ext>
            </a:extLst>
          </p:cNvPr>
          <p:cNvPicPr/>
          <p:nvPr/>
        </p:nvPicPr>
        <p:blipFill rotWithShape="1">
          <a:blip r:embed="rId2">
            <a:extLst>
              <a:ext uri="{28A0092B-C50C-407E-A947-70E740481C1C}">
                <a14:useLocalDpi xmlns:a14="http://schemas.microsoft.com/office/drawing/2010/main" val="0"/>
              </a:ext>
            </a:extLst>
          </a:blip>
          <a:srcRect t="6133"/>
          <a:stretch/>
        </p:blipFill>
        <p:spPr bwMode="auto">
          <a:xfrm>
            <a:off x="766807" y="2039353"/>
            <a:ext cx="8138605" cy="38642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824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850EB5-22D7-4145-BE40-1A02C063C1CC}"/>
              </a:ext>
            </a:extLst>
          </p:cNvPr>
          <p:cNvSpPr txBox="1"/>
          <p:nvPr/>
        </p:nvSpPr>
        <p:spPr>
          <a:xfrm>
            <a:off x="261892" y="113032"/>
            <a:ext cx="8740066" cy="923843"/>
          </a:xfrm>
          <a:prstGeom prst="rect">
            <a:avLst/>
          </a:prstGeom>
          <a:noFill/>
        </p:spPr>
        <p:txBody>
          <a:bodyPr wrap="square">
            <a:spAutoFit/>
          </a:bodyPr>
          <a:lstStyle/>
          <a:p>
            <a:pPr algn="just">
              <a:lnSpc>
                <a:spcPct val="115000"/>
              </a:lnSpc>
              <a:spcAft>
                <a:spcPts val="10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  When the value of counter is 0, it states that all the seats are occupied by the attendees. Hence a ‘Housefull You Can’t Enter’ message will be shown in the LCD screen outside the auditorium entrance/corridor. Since all seats are occupied, therefore the LEDs will also remain OFF for all seats.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AC66793-9E8B-4677-A43A-6D431D05CA07}"/>
              </a:ext>
            </a:extLst>
          </p:cNvPr>
          <p:cNvPicPr/>
          <p:nvPr/>
        </p:nvPicPr>
        <p:blipFill>
          <a:blip r:embed="rId2">
            <a:extLst>
              <a:ext uri="{28A0092B-C50C-407E-A947-70E740481C1C}">
                <a14:useLocalDpi xmlns:a14="http://schemas.microsoft.com/office/drawing/2010/main" val="0"/>
              </a:ext>
            </a:extLst>
          </a:blip>
          <a:stretch>
            <a:fillRect/>
          </a:stretch>
        </p:blipFill>
        <p:spPr>
          <a:xfrm>
            <a:off x="428458" y="1118585"/>
            <a:ext cx="8671153" cy="4491621"/>
          </a:xfrm>
          <a:prstGeom prst="rect">
            <a:avLst/>
          </a:prstGeom>
        </p:spPr>
      </p:pic>
    </p:spTree>
    <p:extLst>
      <p:ext uri="{BB962C8B-B14F-4D97-AF65-F5344CB8AC3E}">
        <p14:creationId xmlns:p14="http://schemas.microsoft.com/office/powerpoint/2010/main" val="4184187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F28A63-6092-41BD-A74B-261B510AB7F7}"/>
              </a:ext>
            </a:extLst>
          </p:cNvPr>
          <p:cNvSpPr>
            <a:spLocks noGrp="1"/>
          </p:cNvSpPr>
          <p:nvPr>
            <p:ph idx="1"/>
          </p:nvPr>
        </p:nvSpPr>
        <p:spPr>
          <a:xfrm>
            <a:off x="1405303" y="2229309"/>
            <a:ext cx="8839527" cy="3880773"/>
          </a:xfrm>
        </p:spPr>
        <p:txBody>
          <a:bodyPr/>
          <a:lstStyle/>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“AUDITORIUM SEAT MANAGEMENT SYSTEM” will be extremely beneficial for the effective management and to reduce time consumption and chaos between people. With the feature of maintaining social distancing, it will be useful in the fight against COVID-19 as well. This project can also be applicable in car parking system which has been discussed earlier. The hardware part of the project helped us to understand Arduino. We also had a chance to practice circuit designing on Arduino. We part helped us to have a better understanding of embedded systems programming and project management skills. The prototype is developed and its successfully working in TinkerCad and performance of the system is found satisfactory. We have completed the project on time and matched the project objectives. We are sure that the experience that we have gained while doing this project will help us throughout our future career.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39E4DA38-39C1-4E61-BF17-5B375371E9AE}"/>
              </a:ext>
            </a:extLst>
          </p:cNvPr>
          <p:cNvSpPr/>
          <p:nvPr/>
        </p:nvSpPr>
        <p:spPr>
          <a:xfrm>
            <a:off x="3174968" y="747918"/>
            <a:ext cx="4681770" cy="923330"/>
          </a:xfrm>
          <a:prstGeom prst="rect">
            <a:avLst/>
          </a:prstGeom>
          <a:noFill/>
        </p:spPr>
        <p:txBody>
          <a:bodyPr wrap="square" lIns="91440" tIns="45720" rIns="91440" bIns="45720">
            <a:spAutoFit/>
          </a:bodyPr>
          <a:lstStyle/>
          <a:p>
            <a:pPr algn="ctr"/>
            <a:r>
              <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p>
        </p:txBody>
      </p:sp>
    </p:spTree>
    <p:extLst>
      <p:ext uri="{BB962C8B-B14F-4D97-AF65-F5344CB8AC3E}">
        <p14:creationId xmlns:p14="http://schemas.microsoft.com/office/powerpoint/2010/main" val="10570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C21DE-DB57-457A-BF9B-4B7FE6478BDE}"/>
              </a:ext>
            </a:extLst>
          </p:cNvPr>
          <p:cNvSpPr>
            <a:spLocks noGrp="1"/>
          </p:cNvSpPr>
          <p:nvPr>
            <p:ph idx="1"/>
          </p:nvPr>
        </p:nvSpPr>
        <p:spPr>
          <a:xfrm>
            <a:off x="1066798" y="2796466"/>
            <a:ext cx="10172331" cy="3022847"/>
          </a:xfrm>
        </p:spPr>
        <p:txBody>
          <a:bodyPr>
            <a:normAutofit fontScale="85000" lnSpcReduction="10000"/>
          </a:bodyPr>
          <a:lstStyle/>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‘Auditorium Seat Management system’ is one of the prominent solutions to solve problem like social distancing in managing seats in Auditorium during this crucial time. Previously, managing seat for auditoriums were done via manual process, which acts as a fuel for time consumption and other issues.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project focuses on absolutely zero indulgence of human’s presence. Functioning of this Project is as simple as Booking a movie ticket via online portals. Hereby, our project deals with latest electronic component and also its somewhat cost effective. From setting up a switch for counter to connecting a servo motor to automatically open/close the entrance and exit point.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Sensor’s the one of the most important components to transfer physical signals to electrical sensor. Hence, we have used a flex sensor, to provide us with pressure value, when an attendee occupies his/her seat in Auditorium. Moreover, this project does solve most of the problem with ease and almost with 90% efficiency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37B72D13-8400-4479-A8F8-C924D8ED2BF2}"/>
              </a:ext>
            </a:extLst>
          </p:cNvPr>
          <p:cNvSpPr/>
          <p:nvPr/>
        </p:nvSpPr>
        <p:spPr>
          <a:xfrm>
            <a:off x="4077845" y="1589650"/>
            <a:ext cx="3954929" cy="923330"/>
          </a:xfrm>
          <a:prstGeom prst="rect">
            <a:avLst/>
          </a:prstGeom>
          <a:noFill/>
        </p:spPr>
        <p:txBody>
          <a:bodyPr wrap="none" lIns="91440" tIns="45720" rIns="91440" bIns="45720">
            <a:spAutoFit/>
          </a:bodyPr>
          <a:lstStyle/>
          <a:p>
            <a:pPr algn="ctr"/>
            <a:r>
              <a:rPr lang="en-IN"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IN"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60903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D8DBF-5D99-4C88-9A69-3667C2E27EE7}"/>
              </a:ext>
            </a:extLst>
          </p:cNvPr>
          <p:cNvSpPr>
            <a:spLocks noGrp="1"/>
          </p:cNvSpPr>
          <p:nvPr>
            <p:ph idx="1"/>
          </p:nvPr>
        </p:nvSpPr>
        <p:spPr>
          <a:xfrm>
            <a:off x="798990" y="1961965"/>
            <a:ext cx="10280342" cy="5175681"/>
          </a:xfrm>
        </p:spPr>
        <p:txBody>
          <a:bodyPr>
            <a:normAutofit fontScale="47500" lnSpcReduction="20000"/>
          </a:bodyPr>
          <a:lstStyle/>
          <a:p>
            <a:pPr algn="ctr">
              <a:lnSpc>
                <a:spcPct val="115000"/>
              </a:lnSpc>
              <a:spcAft>
                <a:spcPts val="1000"/>
              </a:spcAft>
            </a:pPr>
            <a:r>
              <a:rPr lang="en-IN" sz="2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900" i="1" dirty="0">
                <a:effectLst/>
                <a:latin typeface="Times New Roman" panose="02020603050405020304" pitchFamily="18" charset="0"/>
                <a:ea typeface="Calibri" panose="020F0502020204030204" pitchFamily="34" charset="0"/>
                <a:cs typeface="Times New Roman" panose="02020603050405020304" pitchFamily="18" charset="0"/>
              </a:rPr>
              <a:t>This Project” </a:t>
            </a:r>
            <a:r>
              <a:rPr lang="en-IN" sz="2900" b="1" i="1" dirty="0">
                <a:effectLst/>
                <a:latin typeface="Times New Roman" panose="02020603050405020304" pitchFamily="18" charset="0"/>
                <a:ea typeface="Calibri" panose="020F0502020204030204" pitchFamily="34" charset="0"/>
                <a:cs typeface="Times New Roman" panose="02020603050405020304" pitchFamily="18" charset="0"/>
              </a:rPr>
              <a:t>AUDITORIUM SEAT MANAGEMENT SYSTEM</a:t>
            </a:r>
            <a:r>
              <a:rPr lang="en-IN" sz="2900" i="1" dirty="0">
                <a:effectLst/>
                <a:latin typeface="Times New Roman" panose="02020603050405020304" pitchFamily="18" charset="0"/>
                <a:ea typeface="Calibri" panose="020F0502020204030204" pitchFamily="34" charset="0"/>
                <a:cs typeface="Times New Roman" panose="02020603050405020304" pitchFamily="18" charset="0"/>
              </a:rPr>
              <a:t>” focuses on solving plethora of problems mentioned below:</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29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Prominently, it focuses on how to manage a number of people in auditoriums in an efficient way. We all know that when we are attending a seminars or any programs, there creates a chaotic situation about finding a vacant seat because of the poor visibility in the hall due to darkness .So, we have come up with an idea that in a hall we will be placing LED’S connected with pressure sensor in the seats .When there is no one sitting in the seat then LED’s will keep glowing which will be pointing that seats are vacant and when someone sits in the seat, pressure sensor will sense some pressure and will turn the LED as LOW. We will be giving thorough details about its working in next slides.</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29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We all know that how the whole world is suffering from the deadly COVID-19. We know that this virus is not going to go anytime soon. In this lockdown period we should be thinking of various innovations that would help us in coping up with this virus because we have to live with this situation. So, in this “</a:t>
            </a:r>
            <a:r>
              <a:rPr lang="en-IN" sz="2900" i="1" dirty="0">
                <a:effectLst/>
                <a:latin typeface="Times New Roman" panose="02020603050405020304" pitchFamily="18" charset="0"/>
                <a:ea typeface="Calibri" panose="020F0502020204030204" pitchFamily="34" charset="0"/>
                <a:cs typeface="Times New Roman" panose="02020603050405020304" pitchFamily="18" charset="0"/>
              </a:rPr>
              <a:t>AUDITORIUM SEAT MANAGEMENT SYSTEM</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we can maintain social distancing between the people. In the hall we will place LED’s in the alternate seats or leaving two gaps between the seats. Then, we will follow the same procedure of glowing the LED’s. By following this, people will easily recognise where they have to sit maintaining required distancing.</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2900" b="1" dirty="0">
                <a:effectLst/>
                <a:latin typeface="Times New Roman" panose="02020603050405020304" pitchFamily="18" charset="0"/>
                <a:ea typeface="Calibri" panose="020F0502020204030204" pitchFamily="34" charset="0"/>
                <a:cs typeface="Times New Roman" panose="02020603050405020304" pitchFamily="18" charset="0"/>
              </a:rPr>
              <a:t>3</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Another application of this project is in the car parking system at night where instead of pressure/flex sensor we will be applying ultrasonic sensor rest all the functions would be 19. We the vacant spaces in the parking will glow and when a car enters then the ultrasonic sensor will sense the object and make the LED turn off if the car has been parked.</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900" b="1" dirty="0">
                <a:effectLst/>
                <a:latin typeface="Times New Roman" panose="02020603050405020304" pitchFamily="18" charset="0"/>
                <a:ea typeface="Calibri" panose="020F0502020204030204" pitchFamily="34" charset="0"/>
                <a:cs typeface="Times New Roman" panose="02020603050405020304" pitchFamily="18" charset="0"/>
              </a:rPr>
              <a:t>4.</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This project will help in time management. People will not ruin their time in searching for their seats. The glowing seat will help them to locate their seats from far away.</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200545AF-693A-46AD-9E8C-786A3AAB99D3}"/>
              </a:ext>
            </a:extLst>
          </p:cNvPr>
          <p:cNvSpPr/>
          <p:nvPr/>
        </p:nvSpPr>
        <p:spPr>
          <a:xfrm>
            <a:off x="1254233" y="854449"/>
            <a:ext cx="9264267" cy="923330"/>
          </a:xfrm>
          <a:prstGeom prst="rect">
            <a:avLst/>
          </a:prstGeom>
          <a:noFill/>
        </p:spPr>
        <p:txBody>
          <a:bodyPr wrap="none" lIns="91440" tIns="45720" rIns="91440" bIns="45720">
            <a:spAutoFit/>
          </a:bodyPr>
          <a:lstStyle/>
          <a:p>
            <a:pPr algn="ctr"/>
            <a:r>
              <a:rPr lang="en-IN" sz="5400" u="dotted"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PROBLEM IDENTIFICATION</a:t>
            </a:r>
            <a:r>
              <a:rPr lang="en-IN" sz="5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a:t>
            </a:r>
            <a:endParaRPr lang="en-IN" sz="5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57762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5A413-0457-47F2-86B9-AE2BEBE62373}"/>
              </a:ext>
            </a:extLst>
          </p:cNvPr>
          <p:cNvSpPr>
            <a:spLocks noGrp="1"/>
          </p:cNvSpPr>
          <p:nvPr>
            <p:ph idx="1"/>
          </p:nvPr>
        </p:nvSpPr>
        <p:spPr>
          <a:xfrm>
            <a:off x="239697" y="2290439"/>
            <a:ext cx="11857739" cy="4494408"/>
          </a:xfrm>
        </p:spPr>
        <p:txBody>
          <a:bodyPr/>
          <a:lstStyle/>
          <a:p>
            <a:pPr marL="0" indent="0" algn="ctr">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this project the components which we have used are as follows:</a:t>
            </a:r>
          </a:p>
          <a:p>
            <a:pPr marL="0" indent="0">
              <a:buNone/>
            </a:pP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5" name="Rectangle 4">
            <a:extLst>
              <a:ext uri="{FF2B5EF4-FFF2-40B4-BE49-F238E27FC236}">
                <a16:creationId xmlns:a16="http://schemas.microsoft.com/office/drawing/2014/main" id="{BFB4F125-942A-450C-BB70-05EE04E0C930}"/>
              </a:ext>
            </a:extLst>
          </p:cNvPr>
          <p:cNvSpPr/>
          <p:nvPr/>
        </p:nvSpPr>
        <p:spPr>
          <a:xfrm>
            <a:off x="1023279" y="863327"/>
            <a:ext cx="9319206"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5400" b="1" u="dotted" spc="50" dirty="0">
                <a:ln w="9525" cmpd="sng">
                  <a:solidFill>
                    <a:schemeClr val="accent1"/>
                  </a:solidFill>
                  <a:prstDash val="solid"/>
                </a:ln>
                <a:solidFill>
                  <a:schemeClr val="bg2"/>
                </a:solidFill>
                <a:effectLst>
                  <a:glow rad="38100">
                    <a:schemeClr val="accent1">
                      <a:alpha val="40000"/>
                    </a:schemeClr>
                  </a:glow>
                </a:effectLst>
                <a:latin typeface="Times New Roman" panose="02020603050405020304" pitchFamily="18" charset="0"/>
                <a:ea typeface="Calibri" panose="020F0502020204030204" pitchFamily="34" charset="0"/>
                <a:cs typeface="Times New Roman" panose="02020603050405020304" pitchFamily="18" charset="0"/>
              </a:rPr>
              <a:t>FEATURE FINALIZATION</a:t>
            </a:r>
            <a:r>
              <a:rPr lang="en-IN" sz="5400" b="1" u="dotted"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ea typeface="Calibri" panose="020F0502020204030204" pitchFamily="34" charset="0"/>
                <a:cs typeface="Times New Roman" panose="02020603050405020304" pitchFamily="18" charset="0"/>
              </a:rPr>
              <a:t>.</a:t>
            </a:r>
            <a:endParaRPr lang="en-IN"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1042" name="Picture 2">
            <a:extLst>
              <a:ext uri="{FF2B5EF4-FFF2-40B4-BE49-F238E27FC236}">
                <a16:creationId xmlns:a16="http://schemas.microsoft.com/office/drawing/2014/main" id="{1D1BF6EE-6FA4-4B07-92F9-30DC3AD6D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772" y="2980378"/>
            <a:ext cx="2067169" cy="1772176"/>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5">
            <a:extLst>
              <a:ext uri="{FF2B5EF4-FFF2-40B4-BE49-F238E27FC236}">
                <a16:creationId xmlns:a16="http://schemas.microsoft.com/office/drawing/2014/main" id="{C0B99578-878E-4476-AAD4-D82EE745B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496" y="2965587"/>
            <a:ext cx="1664844" cy="178696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9">
            <a:extLst>
              <a:ext uri="{FF2B5EF4-FFF2-40B4-BE49-F238E27FC236}">
                <a16:creationId xmlns:a16="http://schemas.microsoft.com/office/drawing/2014/main" id="{2B9E5538-DF8D-4C18-A00F-26D0FEDCBA44}"/>
              </a:ext>
            </a:extLst>
          </p:cNvPr>
          <p:cNvSpPr>
            <a:spLocks noChangeArrowheads="1"/>
          </p:cNvSpPr>
          <p:nvPr/>
        </p:nvSpPr>
        <p:spPr bwMode="auto">
          <a:xfrm>
            <a:off x="1705959" y="2642423"/>
            <a:ext cx="96051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a:t>
            </a:r>
            <a:r>
              <a:rPr kumimoji="0" lang="en-US" altLang="en-US" sz="14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Arduino UNO</a:t>
            </a: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 </a:t>
            </a:r>
            <a:r>
              <a:rPr kumimoji="0" lang="en-US" altLang="en-US" sz="14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Flex Sensor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LED</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4.</a:t>
            </a: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 Resistor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5. </a:t>
            </a: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Switch</a:t>
            </a:r>
            <a:endParaRPr kumimoji="0" lang="en-US" altLang="en-US" sz="14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20">
            <a:extLst>
              <a:ext uri="{FF2B5EF4-FFF2-40B4-BE49-F238E27FC236}">
                <a16:creationId xmlns:a16="http://schemas.microsoft.com/office/drawing/2014/main" id="{C7BE0B0F-A3E2-43AF-8442-434E151E9B55}"/>
              </a:ext>
            </a:extLst>
          </p:cNvPr>
          <p:cNvSpPr>
            <a:spLocks noChangeArrowheads="1"/>
          </p:cNvSpPr>
          <p:nvPr/>
        </p:nvSpPr>
        <p:spPr bwMode="auto">
          <a:xfrm>
            <a:off x="0" y="2887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21">
            <a:extLst>
              <a:ext uri="{FF2B5EF4-FFF2-40B4-BE49-F238E27FC236}">
                <a16:creationId xmlns:a16="http://schemas.microsoft.com/office/drawing/2014/main" id="{5D63E8CE-E975-48D6-8060-17FC33D7989A}"/>
              </a:ext>
            </a:extLst>
          </p:cNvPr>
          <p:cNvSpPr>
            <a:spLocks noChangeArrowheads="1"/>
          </p:cNvSpPr>
          <p:nvPr/>
        </p:nvSpPr>
        <p:spPr bwMode="auto">
          <a:xfrm>
            <a:off x="0" y="5761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Rectangle 23">
            <a:extLst>
              <a:ext uri="{FF2B5EF4-FFF2-40B4-BE49-F238E27FC236}">
                <a16:creationId xmlns:a16="http://schemas.microsoft.com/office/drawing/2014/main" id="{0F127A1F-0C6C-4497-A160-FF0614B45309}"/>
              </a:ext>
            </a:extLst>
          </p:cNvPr>
          <p:cNvSpPr>
            <a:spLocks noChangeArrowheads="1"/>
          </p:cNvSpPr>
          <p:nvPr/>
        </p:nvSpPr>
        <p:spPr bwMode="auto">
          <a:xfrm>
            <a:off x="6283355" y="250838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46" name="Picture 6">
            <a:extLst>
              <a:ext uri="{FF2B5EF4-FFF2-40B4-BE49-F238E27FC236}">
                <a16:creationId xmlns:a16="http://schemas.microsoft.com/office/drawing/2014/main" id="{389ABE13-565C-4DC0-83C7-369F7CE07A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527" y="2955161"/>
            <a:ext cx="1917417" cy="178696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24">
            <a:extLst>
              <a:ext uri="{FF2B5EF4-FFF2-40B4-BE49-F238E27FC236}">
                <a16:creationId xmlns:a16="http://schemas.microsoft.com/office/drawing/2014/main" id="{2BDB9EEE-9B6C-47B2-B790-CCA09CD01036}"/>
              </a:ext>
            </a:extLst>
          </p:cNvPr>
          <p:cNvSpPr>
            <a:spLocks noChangeArrowheads="1"/>
          </p:cNvSpPr>
          <p:nvPr/>
        </p:nvSpPr>
        <p:spPr bwMode="auto">
          <a:xfrm>
            <a:off x="6283355" y="5183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2" name="Picture 31">
            <a:extLst>
              <a:ext uri="{FF2B5EF4-FFF2-40B4-BE49-F238E27FC236}">
                <a16:creationId xmlns:a16="http://schemas.microsoft.com/office/drawing/2014/main" id="{9868BFA1-F4F5-4FDC-9F2A-80FB801C38CB}"/>
              </a:ext>
            </a:extLst>
          </p:cNvPr>
          <p:cNvPicPr/>
          <p:nvPr/>
        </p:nvPicPr>
        <p:blipFill>
          <a:blip r:embed="rId5">
            <a:extLst>
              <a:ext uri="{28A0092B-C50C-407E-A947-70E740481C1C}">
                <a14:useLocalDpi xmlns:a14="http://schemas.microsoft.com/office/drawing/2010/main" val="0"/>
              </a:ext>
            </a:extLst>
          </a:blip>
          <a:stretch>
            <a:fillRect/>
          </a:stretch>
        </p:blipFill>
        <p:spPr>
          <a:xfrm>
            <a:off x="7922131" y="2953715"/>
            <a:ext cx="1861459" cy="1786966"/>
          </a:xfrm>
          <a:prstGeom prst="rect">
            <a:avLst/>
          </a:prstGeom>
        </p:spPr>
      </p:pic>
      <p:sp>
        <p:nvSpPr>
          <p:cNvPr id="21" name="Rectangle 26">
            <a:extLst>
              <a:ext uri="{FF2B5EF4-FFF2-40B4-BE49-F238E27FC236}">
                <a16:creationId xmlns:a16="http://schemas.microsoft.com/office/drawing/2014/main" id="{D8AA9907-14BE-43E5-B807-8C8696F34791}"/>
              </a:ext>
            </a:extLst>
          </p:cNvPr>
          <p:cNvSpPr>
            <a:spLocks noChangeArrowheads="1"/>
          </p:cNvSpPr>
          <p:nvPr/>
        </p:nvSpPr>
        <p:spPr bwMode="auto">
          <a:xfrm>
            <a:off x="1164724" y="4788507"/>
            <a:ext cx="9036315" cy="356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49" name="Picture 8">
            <a:extLst>
              <a:ext uri="{FF2B5EF4-FFF2-40B4-BE49-F238E27FC236}">
                <a16:creationId xmlns:a16="http://schemas.microsoft.com/office/drawing/2014/main" id="{3C8BD385-0E7F-4413-9405-310575D213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5627" t="-2" r="11746" b="-1176"/>
          <a:stretch>
            <a:fillRect/>
          </a:stretch>
        </p:blipFill>
        <p:spPr bwMode="auto">
          <a:xfrm>
            <a:off x="9993237" y="2935223"/>
            <a:ext cx="1917417" cy="180545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7">
            <a:extLst>
              <a:ext uri="{FF2B5EF4-FFF2-40B4-BE49-F238E27FC236}">
                <a16:creationId xmlns:a16="http://schemas.microsoft.com/office/drawing/2014/main" id="{BA908B79-4514-4F16-96F2-E79861757B6B}"/>
              </a:ext>
            </a:extLst>
          </p:cNvPr>
          <p:cNvSpPr>
            <a:spLocks noChangeArrowheads="1"/>
          </p:cNvSpPr>
          <p:nvPr/>
        </p:nvSpPr>
        <p:spPr bwMode="auto">
          <a:xfrm flipV="1">
            <a:off x="1412523" y="6591732"/>
            <a:ext cx="90363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6" name="Picture 35">
            <a:extLst>
              <a:ext uri="{FF2B5EF4-FFF2-40B4-BE49-F238E27FC236}">
                <a16:creationId xmlns:a16="http://schemas.microsoft.com/office/drawing/2014/main" id="{D0F2AF0C-3C82-461B-B63C-D2AD35D5FE4A}"/>
              </a:ext>
            </a:extLst>
          </p:cNvPr>
          <p:cNvPicPr/>
          <p:nvPr/>
        </p:nvPicPr>
        <p:blipFill rotWithShape="1">
          <a:blip r:embed="rId7">
            <a:extLst>
              <a:ext uri="{28A0092B-C50C-407E-A947-70E740481C1C}">
                <a14:useLocalDpi xmlns:a14="http://schemas.microsoft.com/office/drawing/2010/main" val="0"/>
              </a:ext>
            </a:extLst>
          </a:blip>
          <a:srcRect t="21333" b="19556"/>
          <a:stretch/>
        </p:blipFill>
        <p:spPr bwMode="auto">
          <a:xfrm>
            <a:off x="5497598" y="5179239"/>
            <a:ext cx="2193273" cy="1485900"/>
          </a:xfrm>
          <a:prstGeom prst="rect">
            <a:avLst/>
          </a:prstGeom>
          <a:ln>
            <a:noFill/>
          </a:ln>
          <a:extLst>
            <a:ext uri="{53640926-AAD7-44D8-BBD7-CCE9431645EC}">
              <a14:shadowObscured xmlns:a14="http://schemas.microsoft.com/office/drawing/2010/main"/>
            </a:ext>
          </a:extLst>
        </p:spPr>
      </p:pic>
      <p:pic>
        <p:nvPicPr>
          <p:cNvPr id="37" name="Picture 36">
            <a:extLst>
              <a:ext uri="{FF2B5EF4-FFF2-40B4-BE49-F238E27FC236}">
                <a16:creationId xmlns:a16="http://schemas.microsoft.com/office/drawing/2014/main" id="{B8D7183A-9C4C-4319-8374-E738064A39AB}"/>
              </a:ext>
            </a:extLst>
          </p:cNvPr>
          <p:cNvPicPr/>
          <p:nvPr/>
        </p:nvPicPr>
        <p:blipFill>
          <a:blip r:embed="rId8">
            <a:extLst>
              <a:ext uri="{28A0092B-C50C-407E-A947-70E740481C1C}">
                <a14:useLocalDpi xmlns:a14="http://schemas.microsoft.com/office/drawing/2010/main" val="0"/>
              </a:ext>
            </a:extLst>
          </a:blip>
          <a:stretch>
            <a:fillRect/>
          </a:stretch>
        </p:blipFill>
        <p:spPr>
          <a:xfrm>
            <a:off x="1511028" y="5336819"/>
            <a:ext cx="1989743" cy="1332475"/>
          </a:xfrm>
          <a:prstGeom prst="rect">
            <a:avLst/>
          </a:prstGeom>
        </p:spPr>
      </p:pic>
      <p:pic>
        <p:nvPicPr>
          <p:cNvPr id="38" name="Picture 37">
            <a:extLst>
              <a:ext uri="{FF2B5EF4-FFF2-40B4-BE49-F238E27FC236}">
                <a16:creationId xmlns:a16="http://schemas.microsoft.com/office/drawing/2014/main" id="{45625DB3-8751-4E58-A74E-DE33FA532794}"/>
              </a:ext>
            </a:extLst>
          </p:cNvPr>
          <p:cNvPicPr/>
          <p:nvPr/>
        </p:nvPicPr>
        <p:blipFill>
          <a:blip r:embed="rId9">
            <a:extLst>
              <a:ext uri="{28A0092B-C50C-407E-A947-70E740481C1C}">
                <a14:useLocalDpi xmlns:a14="http://schemas.microsoft.com/office/drawing/2010/main" val="0"/>
              </a:ext>
            </a:extLst>
          </a:blip>
          <a:stretch>
            <a:fillRect/>
          </a:stretch>
        </p:blipFill>
        <p:spPr>
          <a:xfrm>
            <a:off x="9939551" y="5179239"/>
            <a:ext cx="2104199" cy="1490056"/>
          </a:xfrm>
          <a:prstGeom prst="rect">
            <a:avLst/>
          </a:prstGeom>
        </p:spPr>
      </p:pic>
    </p:spTree>
    <p:extLst>
      <p:ext uri="{BB962C8B-B14F-4D97-AF65-F5344CB8AC3E}">
        <p14:creationId xmlns:p14="http://schemas.microsoft.com/office/powerpoint/2010/main" val="413150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B5228-5F67-420B-BC07-89FC164B42CC}"/>
              </a:ext>
            </a:extLst>
          </p:cNvPr>
          <p:cNvSpPr>
            <a:spLocks noGrp="1"/>
          </p:cNvSpPr>
          <p:nvPr>
            <p:ph idx="1"/>
          </p:nvPr>
        </p:nvSpPr>
        <p:spPr>
          <a:xfrm>
            <a:off x="1411549" y="772356"/>
            <a:ext cx="9969623" cy="6085643"/>
          </a:xfrm>
        </p:spPr>
        <p:txBody>
          <a:bodyPr>
            <a:normAutofit/>
          </a:bodyPr>
          <a:lstStyle/>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project we have kept an entry switch which will get pressed whenever a person enters in the auditorium. As the switch will keep getting pressed with every new entrance, the value of the count will keep getting increased. We will set a maximum capacity of auditorium at for e.g., 50 or 100.When the limit of count value will be crossed then the LCD board will print a message that” HOUSEFULL! YOU CAN’T ENTER”. Similarly, if the person has to go out then the exit button will be pressed and simultaneously the value of the count will decrease that will provide a vacant seat.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will mainly look two into cases: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CASE 1</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there is no one in the auditorium and seats are vacant then all the seats will glow.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CASE 2.</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Suppose if 10 out of 50 people enter in the auditorium then our vacant spaces left 	    will 	be 40. When these people will sit on the seats, each seat will sense the bending 	    or pressure and f	lex sensor will sense it and turn off the LED which is connected to   	    it. Similarly, this will happen 	with every seat that will sense pressure and LEDs will 	    go off.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5749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1E31D8-FC74-4549-9777-CDABFCB53B56}"/>
              </a:ext>
            </a:extLst>
          </p:cNvPr>
          <p:cNvSpPr/>
          <p:nvPr/>
        </p:nvSpPr>
        <p:spPr>
          <a:xfrm>
            <a:off x="2787588" y="304034"/>
            <a:ext cx="7821228" cy="923330"/>
          </a:xfrm>
          <a:prstGeom prst="rect">
            <a:avLst/>
          </a:prstGeom>
          <a:noFill/>
        </p:spPr>
        <p:txBody>
          <a:bodyPr wrap="square" lIns="91440" tIns="45720" rIns="91440" bIns="45720">
            <a:spAutoFit/>
          </a:bodyPr>
          <a:lstStyle/>
          <a:p>
            <a:pPr algn="ctr"/>
            <a:r>
              <a:rPr lang="en-IN" sz="5400" b="1" u="dotted"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ea typeface="Calibri" panose="020F0502020204030204" pitchFamily="34" charset="0"/>
                <a:cs typeface="Times New Roman" panose="02020603050405020304" pitchFamily="18" charset="0"/>
              </a:rPr>
              <a:t>BEST DESIGN FLOW</a:t>
            </a:r>
            <a:r>
              <a:rPr lang="en-IN"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ea typeface="Calibri" panose="020F0502020204030204" pitchFamily="34" charset="0"/>
                <a:cs typeface="Times New Roman" panose="02020603050405020304" pitchFamily="18" charset="0"/>
              </a:rPr>
              <a:t>.</a:t>
            </a:r>
            <a:endParaRPr lang="en-IN"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8" name="Rectangle 3">
            <a:extLst>
              <a:ext uri="{FF2B5EF4-FFF2-40B4-BE49-F238E27FC236}">
                <a16:creationId xmlns:a16="http://schemas.microsoft.com/office/drawing/2014/main" id="{8CCEAB9E-1393-4360-B92D-E3D2D541451F}"/>
              </a:ext>
            </a:extLst>
          </p:cNvPr>
          <p:cNvSpPr>
            <a:spLocks noChangeArrowheads="1"/>
          </p:cNvSpPr>
          <p:nvPr/>
        </p:nvSpPr>
        <p:spPr bwMode="auto">
          <a:xfrm>
            <a:off x="344489" y="5061797"/>
            <a:ext cx="4801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Content Placeholder 9">
            <a:extLst>
              <a:ext uri="{FF2B5EF4-FFF2-40B4-BE49-F238E27FC236}">
                <a16:creationId xmlns:a16="http://schemas.microsoft.com/office/drawing/2014/main" id="{CF83AF8B-5260-48C9-99C6-266B996A9EEB}"/>
              </a:ext>
            </a:extLst>
          </p:cNvPr>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2511879" y="2338315"/>
            <a:ext cx="9029091" cy="4215651"/>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A7A5E1E-1A25-4601-B308-5D19989910C4}"/>
              </a:ext>
            </a:extLst>
          </p:cNvPr>
          <p:cNvSpPr txBox="1"/>
          <p:nvPr/>
        </p:nvSpPr>
        <p:spPr>
          <a:xfrm>
            <a:off x="1411551" y="1320918"/>
            <a:ext cx="10662080" cy="923843"/>
          </a:xfrm>
          <a:prstGeom prst="rect">
            <a:avLst/>
          </a:prstGeom>
          <a:noFill/>
        </p:spPr>
        <p:txBody>
          <a:bodyPr wrap="square">
            <a:spAutoFit/>
          </a:bodyPr>
          <a:lstStyle/>
          <a:p>
            <a:pPr algn="just">
              <a:lnSpc>
                <a:spcPct val="115000"/>
              </a:lnSpc>
              <a:spcAft>
                <a:spcPts val="1000"/>
              </a:spcAft>
            </a:pPr>
            <a:r>
              <a:rPr lang="en-IN" sz="1600" b="1" i="1" dirty="0">
                <a:effectLst/>
                <a:latin typeface="Times New Roman" panose="02020603050405020304" pitchFamily="18" charset="0"/>
                <a:ea typeface="Calibri" panose="020F0502020204030204" pitchFamily="34" charset="0"/>
                <a:cs typeface="Times New Roman" panose="02020603050405020304" pitchFamily="18" charset="0"/>
              </a:rPr>
              <a:t>Constraint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Due to insufficient availability of digital I/O pin of arduino uno, demonstrating our project for all six seats is quite incompatible/challenging task for us. Hence to test our project, we have estimated one seat as a prototype to troubleshoot for every possible existing case as stated above.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699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7B773A0-D9BE-4A8B-9130-12C2E2C8CEE5}"/>
              </a:ext>
            </a:extLst>
          </p:cNvPr>
          <p:cNvSpPr/>
          <p:nvPr/>
        </p:nvSpPr>
        <p:spPr>
          <a:xfrm>
            <a:off x="3893544" y="543731"/>
            <a:ext cx="5925159" cy="923330"/>
          </a:xfrm>
          <a:prstGeom prst="rect">
            <a:avLst/>
          </a:prstGeom>
          <a:noFill/>
        </p:spPr>
        <p:txBody>
          <a:bodyPr wrap="square" lIns="91440" tIns="45720" rIns="91440" bIns="45720">
            <a:spAutoFit/>
          </a:bodyPr>
          <a:lstStyle/>
          <a:p>
            <a:pPr algn="ctr"/>
            <a:r>
              <a:rPr lang="en-IN" sz="5400" b="1" u="dotted"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Calibri" panose="020F0502020204030204" pitchFamily="34" charset="0"/>
              </a:rPr>
              <a:t>FLOW CHART</a:t>
            </a:r>
            <a:endParaRPr lang="en-IN"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7" name="Picture 6">
            <a:extLst>
              <a:ext uri="{FF2B5EF4-FFF2-40B4-BE49-F238E27FC236}">
                <a16:creationId xmlns:a16="http://schemas.microsoft.com/office/drawing/2014/main" id="{4A02FDF3-9C44-492A-93B7-4C73A3191528}"/>
              </a:ext>
            </a:extLst>
          </p:cNvPr>
          <p:cNvPicPr/>
          <p:nvPr/>
        </p:nvPicPr>
        <p:blipFill rotWithShape="1">
          <a:blip r:embed="rId2">
            <a:extLst>
              <a:ext uri="{28A0092B-C50C-407E-A947-70E740481C1C}">
                <a14:useLocalDpi xmlns:a14="http://schemas.microsoft.com/office/drawing/2010/main" val="0"/>
              </a:ext>
            </a:extLst>
          </a:blip>
          <a:srcRect b="1322"/>
          <a:stretch/>
        </p:blipFill>
        <p:spPr bwMode="auto">
          <a:xfrm>
            <a:off x="3251376" y="1571348"/>
            <a:ext cx="7526116" cy="48738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510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C18A2D-F867-4433-ACEF-1EB56ACB0358}"/>
              </a:ext>
            </a:extLst>
          </p:cNvPr>
          <p:cNvSpPr/>
          <p:nvPr/>
        </p:nvSpPr>
        <p:spPr>
          <a:xfrm>
            <a:off x="5120589" y="463832"/>
            <a:ext cx="4396273" cy="923330"/>
          </a:xfrm>
          <a:prstGeom prst="rect">
            <a:avLst/>
          </a:prstGeom>
          <a:noFill/>
        </p:spPr>
        <p:txBody>
          <a:bodyPr wrap="square" lIns="91440" tIns="45720" rIns="91440" bIns="45720">
            <a:spAutoFit/>
          </a:bodyPr>
          <a:lstStyle/>
          <a:p>
            <a:pPr algn="ctr"/>
            <a:r>
              <a:rPr lang="en-IN" sz="5400" dirty="0">
                <a:ln w="0"/>
                <a:effectLst>
                  <a:outerShdw blurRad="38100" dist="19050" dir="2700000" algn="tl" rotWithShape="0">
                    <a:schemeClr val="dk1">
                      <a:alpha val="40000"/>
                    </a:schemeClr>
                  </a:outerShdw>
                </a:effectLst>
              </a:rPr>
              <a:t>CODE</a:t>
            </a:r>
          </a:p>
        </p:txBody>
      </p:sp>
      <p:pic>
        <p:nvPicPr>
          <p:cNvPr id="11" name="Picture 10">
            <a:extLst>
              <a:ext uri="{FF2B5EF4-FFF2-40B4-BE49-F238E27FC236}">
                <a16:creationId xmlns:a16="http://schemas.microsoft.com/office/drawing/2014/main" id="{A9ACBFAA-A139-4D98-8579-74BD94334436}"/>
              </a:ext>
            </a:extLst>
          </p:cNvPr>
          <p:cNvPicPr>
            <a:picLocks noChangeAspect="1"/>
          </p:cNvPicPr>
          <p:nvPr/>
        </p:nvPicPr>
        <p:blipFill>
          <a:blip r:embed="rId2"/>
          <a:stretch>
            <a:fillRect/>
          </a:stretch>
        </p:blipFill>
        <p:spPr>
          <a:xfrm>
            <a:off x="4522506" y="1387162"/>
            <a:ext cx="5945531" cy="5324356"/>
          </a:xfrm>
          <a:prstGeom prst="rect">
            <a:avLst/>
          </a:prstGeom>
        </p:spPr>
      </p:pic>
    </p:spTree>
    <p:extLst>
      <p:ext uri="{BB962C8B-B14F-4D97-AF65-F5344CB8AC3E}">
        <p14:creationId xmlns:p14="http://schemas.microsoft.com/office/powerpoint/2010/main" val="44202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F377A47-0B50-4D74-8F31-76B661A330C6}"/>
              </a:ext>
            </a:extLst>
          </p:cNvPr>
          <p:cNvPicPr>
            <a:picLocks noChangeAspect="1"/>
          </p:cNvPicPr>
          <p:nvPr/>
        </p:nvPicPr>
        <p:blipFill>
          <a:blip r:embed="rId2"/>
          <a:stretch>
            <a:fillRect/>
          </a:stretch>
        </p:blipFill>
        <p:spPr>
          <a:xfrm>
            <a:off x="3895077" y="102094"/>
            <a:ext cx="5053614" cy="5357674"/>
          </a:xfrm>
          <a:prstGeom prst="rect">
            <a:avLst/>
          </a:prstGeom>
        </p:spPr>
      </p:pic>
      <p:pic>
        <p:nvPicPr>
          <p:cNvPr id="9" name="Picture 8">
            <a:extLst>
              <a:ext uri="{FF2B5EF4-FFF2-40B4-BE49-F238E27FC236}">
                <a16:creationId xmlns:a16="http://schemas.microsoft.com/office/drawing/2014/main" id="{C79B3E32-664E-4614-8544-3D316341CB48}"/>
              </a:ext>
            </a:extLst>
          </p:cNvPr>
          <p:cNvPicPr>
            <a:picLocks noChangeAspect="1"/>
          </p:cNvPicPr>
          <p:nvPr/>
        </p:nvPicPr>
        <p:blipFill>
          <a:blip r:embed="rId3"/>
          <a:stretch>
            <a:fillRect/>
          </a:stretch>
        </p:blipFill>
        <p:spPr>
          <a:xfrm>
            <a:off x="4619422" y="5459767"/>
            <a:ext cx="2646699" cy="1296140"/>
          </a:xfrm>
          <a:prstGeom prst="rect">
            <a:avLst/>
          </a:prstGeom>
        </p:spPr>
      </p:pic>
    </p:spTree>
    <p:extLst>
      <p:ext uri="{BB962C8B-B14F-4D97-AF65-F5344CB8AC3E}">
        <p14:creationId xmlns:p14="http://schemas.microsoft.com/office/powerpoint/2010/main" val="592916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8.jpeg"/></Relationships>
</file>

<file path=ppt/theme/_rels/theme4.xml.rels><?xml version="1.0" encoding="UTF-8" standalone="yes"?>
<Relationships xmlns="http://schemas.openxmlformats.org/package/2006/relationships"><Relationship Id="rId1" Type="http://schemas.openxmlformats.org/officeDocument/2006/relationships/image" Target="../media/image8.jpeg"/></Relationships>
</file>

<file path=ppt/theme/_rels/theme5.xml.rels><?xml version="1.0" encoding="UTF-8" standalone="yes"?>
<Relationships xmlns="http://schemas.openxmlformats.org/package/2006/relationships"><Relationship Id="rId1" Type="http://schemas.openxmlformats.org/officeDocument/2006/relationships/image" Target="../media/image13.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5.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6.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7.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8.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{380AC9A7-CC5F-4085-B7C2-F98F23E2C5C0}tf78438558_win32</Template>
  <TotalTime>56</TotalTime>
  <Words>1380</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14</vt:i4>
      </vt:variant>
    </vt:vector>
  </HeadingPairs>
  <TitlesOfParts>
    <vt:vector size="30" baseType="lpstr">
      <vt:lpstr>Arial</vt:lpstr>
      <vt:lpstr>Calibri</vt:lpstr>
      <vt:lpstr>Century Gothic</vt:lpstr>
      <vt:lpstr>Corbel</vt:lpstr>
      <vt:lpstr>Garamond</vt:lpstr>
      <vt:lpstr>Times New Roman</vt:lpstr>
      <vt:lpstr>Trebuchet MS</vt:lpstr>
      <vt:lpstr>Wingdings 3</vt:lpstr>
      <vt:lpstr>SavonVTI</vt:lpstr>
      <vt:lpstr>Organic</vt:lpstr>
      <vt:lpstr>Ion</vt:lpstr>
      <vt:lpstr>Ion Boardroom</vt:lpstr>
      <vt:lpstr>Parallax</vt:lpstr>
      <vt:lpstr>Wisp</vt:lpstr>
      <vt:lpstr>Facet</vt:lpstr>
      <vt:lpstr>Berlin</vt:lpstr>
      <vt:lpstr>        Auditorium         Seat             Management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Auditorium         Seat             Management           System! </dc:title>
  <dc:creator>pankaj saha</dc:creator>
  <cp:lastModifiedBy>pankaj saha</cp:lastModifiedBy>
  <cp:revision>19</cp:revision>
  <dcterms:created xsi:type="dcterms:W3CDTF">2021-05-05T11:27:55Z</dcterms:created>
  <dcterms:modified xsi:type="dcterms:W3CDTF">2021-05-05T12:24:08Z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