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9" r:id="rId4"/>
    <p:sldId id="264" r:id="rId5"/>
    <p:sldId id="265" r:id="rId6"/>
    <p:sldId id="260"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D8332-0688-46C9-92F8-92CC118D21C0}"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3D87F-EE39-42E0-A700-61DCB601E1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14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D8332-0688-46C9-92F8-92CC118D21C0}"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3D87F-EE39-42E0-A700-61DCB601E140}" type="slidenum">
              <a:rPr lang="en-IN" smtClean="0"/>
              <a:t>‹#›</a:t>
            </a:fld>
            <a:endParaRPr lang="en-IN"/>
          </a:p>
        </p:txBody>
      </p:sp>
    </p:spTree>
    <p:extLst>
      <p:ext uri="{BB962C8B-B14F-4D97-AF65-F5344CB8AC3E}">
        <p14:creationId xmlns:p14="http://schemas.microsoft.com/office/powerpoint/2010/main" val="54852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D8332-0688-46C9-92F8-92CC118D21C0}"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3D87F-EE39-42E0-A700-61DCB601E140}" type="slidenum">
              <a:rPr lang="en-IN" smtClean="0"/>
              <a:t>‹#›</a:t>
            </a:fld>
            <a:endParaRPr lang="en-IN"/>
          </a:p>
        </p:txBody>
      </p:sp>
    </p:spTree>
    <p:extLst>
      <p:ext uri="{BB962C8B-B14F-4D97-AF65-F5344CB8AC3E}">
        <p14:creationId xmlns:p14="http://schemas.microsoft.com/office/powerpoint/2010/main" val="86624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D8332-0688-46C9-92F8-92CC118D21C0}"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3D87F-EE39-42E0-A700-61DCB601E140}" type="slidenum">
              <a:rPr lang="en-IN" smtClean="0"/>
              <a:t>‹#›</a:t>
            </a:fld>
            <a:endParaRPr lang="en-IN"/>
          </a:p>
        </p:txBody>
      </p:sp>
    </p:spTree>
    <p:extLst>
      <p:ext uri="{BB962C8B-B14F-4D97-AF65-F5344CB8AC3E}">
        <p14:creationId xmlns:p14="http://schemas.microsoft.com/office/powerpoint/2010/main" val="70786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D8332-0688-46C9-92F8-92CC118D21C0}"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3D87F-EE39-42E0-A700-61DCB601E1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08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D8332-0688-46C9-92F8-92CC118D21C0}"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3D87F-EE39-42E0-A700-61DCB601E140}" type="slidenum">
              <a:rPr lang="en-IN" smtClean="0"/>
              <a:t>‹#›</a:t>
            </a:fld>
            <a:endParaRPr lang="en-IN"/>
          </a:p>
        </p:txBody>
      </p:sp>
    </p:spTree>
    <p:extLst>
      <p:ext uri="{BB962C8B-B14F-4D97-AF65-F5344CB8AC3E}">
        <p14:creationId xmlns:p14="http://schemas.microsoft.com/office/powerpoint/2010/main" val="265696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3D8332-0688-46C9-92F8-92CC118D21C0}"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53D87F-EE39-42E0-A700-61DCB601E140}" type="slidenum">
              <a:rPr lang="en-IN" smtClean="0"/>
              <a:t>‹#›</a:t>
            </a:fld>
            <a:endParaRPr lang="en-IN"/>
          </a:p>
        </p:txBody>
      </p:sp>
    </p:spTree>
    <p:extLst>
      <p:ext uri="{BB962C8B-B14F-4D97-AF65-F5344CB8AC3E}">
        <p14:creationId xmlns:p14="http://schemas.microsoft.com/office/powerpoint/2010/main" val="200373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3D8332-0688-46C9-92F8-92CC118D21C0}"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53D87F-EE39-42E0-A700-61DCB601E140}" type="slidenum">
              <a:rPr lang="en-IN" smtClean="0"/>
              <a:t>‹#›</a:t>
            </a:fld>
            <a:endParaRPr lang="en-IN"/>
          </a:p>
        </p:txBody>
      </p:sp>
    </p:spTree>
    <p:extLst>
      <p:ext uri="{BB962C8B-B14F-4D97-AF65-F5344CB8AC3E}">
        <p14:creationId xmlns:p14="http://schemas.microsoft.com/office/powerpoint/2010/main" val="13406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3D8332-0688-46C9-92F8-92CC118D21C0}" type="datetimeFigureOut">
              <a:rPr lang="en-IN" smtClean="0"/>
              <a:t>28-02-2021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C53D87F-EE39-42E0-A700-61DCB601E140}" type="slidenum">
              <a:rPr lang="en-IN" smtClean="0"/>
              <a:t>‹#›</a:t>
            </a:fld>
            <a:endParaRPr lang="en-IN"/>
          </a:p>
        </p:txBody>
      </p:sp>
    </p:spTree>
    <p:extLst>
      <p:ext uri="{BB962C8B-B14F-4D97-AF65-F5344CB8AC3E}">
        <p14:creationId xmlns:p14="http://schemas.microsoft.com/office/powerpoint/2010/main" val="272731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3D8332-0688-46C9-92F8-92CC118D21C0}" type="datetimeFigureOut">
              <a:rPr lang="en-IN" smtClean="0"/>
              <a:t>28-02-2021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53D87F-EE39-42E0-A700-61DCB601E140}" type="slidenum">
              <a:rPr lang="en-IN" smtClean="0"/>
              <a:t>‹#›</a:t>
            </a:fld>
            <a:endParaRPr lang="en-IN"/>
          </a:p>
        </p:txBody>
      </p:sp>
    </p:spTree>
    <p:extLst>
      <p:ext uri="{BB962C8B-B14F-4D97-AF65-F5344CB8AC3E}">
        <p14:creationId xmlns:p14="http://schemas.microsoft.com/office/powerpoint/2010/main" val="258920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3D8332-0688-46C9-92F8-92CC118D21C0}"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3D87F-EE39-42E0-A700-61DCB601E140}" type="slidenum">
              <a:rPr lang="en-IN" smtClean="0"/>
              <a:t>‹#›</a:t>
            </a:fld>
            <a:endParaRPr lang="en-IN"/>
          </a:p>
        </p:txBody>
      </p:sp>
    </p:spTree>
    <p:extLst>
      <p:ext uri="{BB962C8B-B14F-4D97-AF65-F5344CB8AC3E}">
        <p14:creationId xmlns:p14="http://schemas.microsoft.com/office/powerpoint/2010/main" val="241633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3D8332-0688-46C9-92F8-92CC118D21C0}" type="datetimeFigureOut">
              <a:rPr lang="en-IN" smtClean="0"/>
              <a:t>28-02-2021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53D87F-EE39-42E0-A700-61DCB601E1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5032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AD7D-6CBA-4C3D-AFBD-647BF58B6042}"/>
              </a:ext>
            </a:extLst>
          </p:cNvPr>
          <p:cNvSpPr>
            <a:spLocks noGrp="1"/>
          </p:cNvSpPr>
          <p:nvPr>
            <p:ph type="ctrTitle"/>
          </p:nvPr>
        </p:nvSpPr>
        <p:spPr>
          <a:xfrm>
            <a:off x="1097280" y="758952"/>
            <a:ext cx="10058400" cy="634842"/>
          </a:xfrm>
        </p:spPr>
        <p:txBody>
          <a:bodyPr>
            <a:normAutofit/>
          </a:bodyPr>
          <a:lstStyle/>
          <a:p>
            <a:pPr algn="ctr"/>
            <a:r>
              <a:rPr lang="en-IN" sz="3600" b="1" dirty="0"/>
              <a:t>CAPSTONE PROJECT 1</a:t>
            </a:r>
          </a:p>
        </p:txBody>
      </p:sp>
      <p:sp>
        <p:nvSpPr>
          <p:cNvPr id="3" name="Subtitle 2">
            <a:extLst>
              <a:ext uri="{FF2B5EF4-FFF2-40B4-BE49-F238E27FC236}">
                <a16:creationId xmlns:a16="http://schemas.microsoft.com/office/drawing/2014/main" id="{E0DC6D01-42D7-4C2C-8F49-449966EF2576}"/>
              </a:ext>
            </a:extLst>
          </p:cNvPr>
          <p:cNvSpPr>
            <a:spLocks noGrp="1"/>
          </p:cNvSpPr>
          <p:nvPr>
            <p:ph type="subTitle" idx="1"/>
          </p:nvPr>
        </p:nvSpPr>
        <p:spPr>
          <a:xfrm>
            <a:off x="1066800" y="3123969"/>
            <a:ext cx="10058400" cy="1143000"/>
          </a:xfrm>
        </p:spPr>
        <p:txBody>
          <a:bodyPr/>
          <a:lstStyle/>
          <a:p>
            <a:pPr algn="ctr"/>
            <a:r>
              <a:rPr lang="en-IN" dirty="0"/>
              <a:t>Customer churn prediction</a:t>
            </a:r>
          </a:p>
        </p:txBody>
      </p:sp>
    </p:spTree>
    <p:extLst>
      <p:ext uri="{BB962C8B-B14F-4D97-AF65-F5344CB8AC3E}">
        <p14:creationId xmlns:p14="http://schemas.microsoft.com/office/powerpoint/2010/main" val="236104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9E3A-0C24-426F-A237-608E27061F53}"/>
              </a:ext>
            </a:extLst>
          </p:cNvPr>
          <p:cNvSpPr>
            <a:spLocks noGrp="1"/>
          </p:cNvSpPr>
          <p:nvPr>
            <p:ph type="title"/>
          </p:nvPr>
        </p:nvSpPr>
        <p:spPr>
          <a:xfrm>
            <a:off x="1097280" y="286603"/>
            <a:ext cx="10058400" cy="618919"/>
          </a:xfrm>
        </p:spPr>
        <p:txBody>
          <a:bodyPr>
            <a:normAutofit/>
          </a:bodyPr>
          <a:lstStyle/>
          <a:p>
            <a:r>
              <a:rPr lang="en-IN" sz="3200" b="1" dirty="0">
                <a:latin typeface="+mn-lt"/>
              </a:rPr>
              <a:t>OBJECTIVE OF PROJECT</a:t>
            </a:r>
          </a:p>
        </p:txBody>
      </p:sp>
      <p:sp>
        <p:nvSpPr>
          <p:cNvPr id="3" name="Content Placeholder 2">
            <a:extLst>
              <a:ext uri="{FF2B5EF4-FFF2-40B4-BE49-F238E27FC236}">
                <a16:creationId xmlns:a16="http://schemas.microsoft.com/office/drawing/2014/main" id="{3A686CD9-5FAD-48EF-8C8D-3CE5BE090EA8}"/>
              </a:ext>
            </a:extLst>
          </p:cNvPr>
          <p:cNvSpPr>
            <a:spLocks noGrp="1"/>
          </p:cNvSpPr>
          <p:nvPr>
            <p:ph idx="1"/>
          </p:nvPr>
        </p:nvSpPr>
        <p:spPr/>
        <p:txBody>
          <a:bodyPr>
            <a:normAutofit/>
          </a:bodyPr>
          <a:lstStyle/>
          <a:p>
            <a:pPr>
              <a:buFont typeface="Wingdings" panose="05000000000000000000" pitchFamily="2" charset="2"/>
              <a:buChar char="§"/>
            </a:pPr>
            <a:r>
              <a:rPr lang="en-IN" dirty="0"/>
              <a:t>Customer is very important to every industry. </a:t>
            </a:r>
          </a:p>
          <a:p>
            <a:pPr>
              <a:buFont typeface="Wingdings" panose="05000000000000000000" pitchFamily="2" charset="2"/>
              <a:buChar char="§"/>
            </a:pPr>
            <a:r>
              <a:rPr lang="en-IN" dirty="0"/>
              <a:t> Loss in customer is loss in profit of industry.</a:t>
            </a:r>
          </a:p>
          <a:p>
            <a:pPr>
              <a:buFont typeface="Wingdings" panose="05000000000000000000" pitchFamily="2" charset="2"/>
              <a:buChar char="§"/>
            </a:pPr>
            <a:r>
              <a:rPr lang="en-IN" dirty="0"/>
              <a:t> In Telecom industry customer churning is big problem. So it good to predict customers will going to churn or not. So specific action will be taken to stop customer from churning.</a:t>
            </a:r>
          </a:p>
          <a:p>
            <a:pPr>
              <a:buFont typeface="Wingdings" panose="05000000000000000000" pitchFamily="2" charset="2"/>
              <a:buChar char="§"/>
            </a:pPr>
            <a:r>
              <a:rPr lang="en-IN" dirty="0"/>
              <a:t> </a:t>
            </a:r>
            <a:r>
              <a:rPr lang="en-US" dirty="0"/>
              <a:t>Building the machine learning model to predict which customers are going to churn is objective of project.</a:t>
            </a:r>
          </a:p>
          <a:p>
            <a:pPr marL="0" indent="0">
              <a:buNone/>
            </a:pPr>
            <a:r>
              <a:rPr lang="en-US" dirty="0"/>
              <a:t> </a:t>
            </a:r>
            <a:endParaRPr lang="en-IN" dirty="0"/>
          </a:p>
        </p:txBody>
      </p:sp>
    </p:spTree>
    <p:extLst>
      <p:ext uri="{BB962C8B-B14F-4D97-AF65-F5344CB8AC3E}">
        <p14:creationId xmlns:p14="http://schemas.microsoft.com/office/powerpoint/2010/main" val="367479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2AA2-153E-4901-B231-EF6C654EE119}"/>
              </a:ext>
            </a:extLst>
          </p:cNvPr>
          <p:cNvSpPr>
            <a:spLocks noGrp="1"/>
          </p:cNvSpPr>
          <p:nvPr>
            <p:ph type="title"/>
          </p:nvPr>
        </p:nvSpPr>
        <p:spPr>
          <a:xfrm>
            <a:off x="933635" y="259970"/>
            <a:ext cx="10058400" cy="702303"/>
          </a:xfrm>
        </p:spPr>
        <p:txBody>
          <a:bodyPr>
            <a:normAutofit/>
          </a:bodyPr>
          <a:lstStyle/>
          <a:p>
            <a:pPr algn="ctr"/>
            <a:r>
              <a:rPr lang="en-IN" sz="3600" b="1" dirty="0">
                <a:latin typeface="+mn-lt"/>
              </a:rPr>
              <a:t>ANALYSIS OF DATA</a:t>
            </a:r>
          </a:p>
        </p:txBody>
      </p:sp>
      <p:sp>
        <p:nvSpPr>
          <p:cNvPr id="3" name="Content Placeholder 2">
            <a:extLst>
              <a:ext uri="{FF2B5EF4-FFF2-40B4-BE49-F238E27FC236}">
                <a16:creationId xmlns:a16="http://schemas.microsoft.com/office/drawing/2014/main" id="{4D755A1B-1B13-4779-8D96-07EB4B604CFA}"/>
              </a:ext>
            </a:extLst>
          </p:cNvPr>
          <p:cNvSpPr>
            <a:spLocks noGrp="1"/>
          </p:cNvSpPr>
          <p:nvPr>
            <p:ph idx="1"/>
          </p:nvPr>
        </p:nvSpPr>
        <p:spPr>
          <a:xfrm>
            <a:off x="422577" y="1479464"/>
            <a:ext cx="10159605" cy="4023360"/>
          </a:xfrm>
        </p:spPr>
        <p:txBody>
          <a:bodyPr>
            <a:normAutofit/>
          </a:bodyPr>
          <a:lstStyle/>
          <a:p>
            <a:r>
              <a:rPr lang="en-IN" sz="1600" dirty="0"/>
              <a:t>Following important insights are found out from EDA analysis by using Python –</a:t>
            </a:r>
          </a:p>
          <a:p>
            <a:r>
              <a:rPr lang="en-IN" sz="1600" dirty="0"/>
              <a:t>1. Average tenure of customers are 33 months.</a:t>
            </a:r>
          </a:p>
          <a:p>
            <a:r>
              <a:rPr lang="en-IN" sz="1600" dirty="0"/>
              <a:t>2. Customers which are associated with company for long time  are not like to churn.</a:t>
            </a:r>
          </a:p>
          <a:p>
            <a:r>
              <a:rPr lang="en-IN" sz="1600" dirty="0"/>
              <a:t>3. Churning frequency is high for customers which have low tenure  0-9month.</a:t>
            </a:r>
          </a:p>
          <a:p>
            <a:r>
              <a:rPr lang="en-IN" sz="1600" dirty="0"/>
              <a:t>4. Average monthly charges of customers is 65 &amp; Avg. total charges are 2283.</a:t>
            </a:r>
          </a:p>
          <a:p>
            <a:r>
              <a:rPr lang="en-IN" sz="1600" dirty="0"/>
              <a:t>5.Less no. of senior citizen customers are associated with company.</a:t>
            </a:r>
          </a:p>
          <a:p>
            <a:r>
              <a:rPr lang="en-IN" sz="1600" dirty="0"/>
              <a:t>6.</a:t>
            </a:r>
            <a:r>
              <a:rPr lang="en-US" sz="1600" dirty="0"/>
              <a:t> No. of senior citizen customers are not like to churn is high but </a:t>
            </a:r>
          </a:p>
          <a:p>
            <a:r>
              <a:rPr lang="en-US" sz="1600" dirty="0"/>
              <a:t>senior citizens who like to churn are in considerable no.</a:t>
            </a:r>
          </a:p>
          <a:p>
            <a:r>
              <a:rPr lang="en-US" sz="1600" dirty="0"/>
              <a:t>7. Churning frequency of customers who don’t have partner is high.</a:t>
            </a:r>
          </a:p>
          <a:p>
            <a:endParaRPr lang="en-US" dirty="0"/>
          </a:p>
          <a:p>
            <a:endParaRPr lang="en-IN" dirty="0"/>
          </a:p>
          <a:p>
            <a:endParaRPr lang="en-IN" dirty="0"/>
          </a:p>
        </p:txBody>
      </p:sp>
      <p:pic>
        <p:nvPicPr>
          <p:cNvPr id="5" name="Picture 4">
            <a:extLst>
              <a:ext uri="{FF2B5EF4-FFF2-40B4-BE49-F238E27FC236}">
                <a16:creationId xmlns:a16="http://schemas.microsoft.com/office/drawing/2014/main" id="{4524F1BC-C527-41B8-9AC4-D1FDDA004D98}"/>
              </a:ext>
            </a:extLst>
          </p:cNvPr>
          <p:cNvPicPr>
            <a:picLocks noChangeAspect="1"/>
          </p:cNvPicPr>
          <p:nvPr/>
        </p:nvPicPr>
        <p:blipFill rotWithShape="1">
          <a:blip r:embed="rId2">
            <a:extLst>
              <a:ext uri="{28A0092B-C50C-407E-A947-70E740481C1C}">
                <a14:useLocalDpi xmlns:a14="http://schemas.microsoft.com/office/drawing/2010/main" val="0"/>
              </a:ext>
            </a:extLst>
          </a:blip>
          <a:srcRect l="16670" t="25761" r="43422" b="5501"/>
          <a:stretch/>
        </p:blipFill>
        <p:spPr>
          <a:xfrm>
            <a:off x="7788022" y="1355176"/>
            <a:ext cx="3981401" cy="3857421"/>
          </a:xfrm>
          <a:prstGeom prst="rect">
            <a:avLst/>
          </a:prstGeom>
        </p:spPr>
      </p:pic>
    </p:spTree>
    <p:extLst>
      <p:ext uri="{BB962C8B-B14F-4D97-AF65-F5344CB8AC3E}">
        <p14:creationId xmlns:p14="http://schemas.microsoft.com/office/powerpoint/2010/main" val="390688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7826-182B-42C1-8BA1-68227B7BFBAC}"/>
              </a:ext>
            </a:extLst>
          </p:cNvPr>
          <p:cNvSpPr>
            <a:spLocks noGrp="1"/>
          </p:cNvSpPr>
          <p:nvPr>
            <p:ph type="title"/>
          </p:nvPr>
        </p:nvSpPr>
        <p:spPr>
          <a:xfrm>
            <a:off x="1097280" y="268848"/>
            <a:ext cx="10058400" cy="539020"/>
          </a:xfrm>
        </p:spPr>
        <p:txBody>
          <a:bodyPr>
            <a:normAutofit fontScale="90000"/>
          </a:bodyPr>
          <a:lstStyle/>
          <a:p>
            <a:pPr algn="ctr"/>
            <a:r>
              <a:rPr lang="en-IN" sz="4800" b="1" dirty="0">
                <a:latin typeface="+mn-lt"/>
              </a:rPr>
              <a:t>ANALYSIS OF DATA</a:t>
            </a:r>
            <a:endParaRPr lang="en-IN" dirty="0"/>
          </a:p>
        </p:txBody>
      </p:sp>
      <p:sp>
        <p:nvSpPr>
          <p:cNvPr id="3" name="Content Placeholder 2">
            <a:extLst>
              <a:ext uri="{FF2B5EF4-FFF2-40B4-BE49-F238E27FC236}">
                <a16:creationId xmlns:a16="http://schemas.microsoft.com/office/drawing/2014/main" id="{8D6809A8-B3C9-4FF2-9DF2-409D5ED5E95C}"/>
              </a:ext>
            </a:extLst>
          </p:cNvPr>
          <p:cNvSpPr>
            <a:spLocks noGrp="1"/>
          </p:cNvSpPr>
          <p:nvPr>
            <p:ph idx="1"/>
          </p:nvPr>
        </p:nvSpPr>
        <p:spPr>
          <a:xfrm>
            <a:off x="250054" y="1694813"/>
            <a:ext cx="10058400" cy="4023360"/>
          </a:xfrm>
        </p:spPr>
        <p:txBody>
          <a:bodyPr>
            <a:normAutofit/>
          </a:bodyPr>
          <a:lstStyle/>
          <a:p>
            <a:r>
              <a:rPr lang="en-US" sz="1600" dirty="0"/>
              <a:t>8. Customers with multiple lines have churning frequency is high.</a:t>
            </a:r>
          </a:p>
          <a:p>
            <a:r>
              <a:rPr lang="en-US" sz="1600" dirty="0"/>
              <a:t>9. Customers which are using fiber optic internet service are churning highly.</a:t>
            </a:r>
          </a:p>
          <a:p>
            <a:endParaRPr lang="en-IN" dirty="0"/>
          </a:p>
        </p:txBody>
      </p:sp>
      <p:pic>
        <p:nvPicPr>
          <p:cNvPr id="5" name="Picture 4">
            <a:extLst>
              <a:ext uri="{FF2B5EF4-FFF2-40B4-BE49-F238E27FC236}">
                <a16:creationId xmlns:a16="http://schemas.microsoft.com/office/drawing/2014/main" id="{7E6288AF-A2D5-4FAA-A3F8-8DD8D3BC9B78}"/>
              </a:ext>
            </a:extLst>
          </p:cNvPr>
          <p:cNvPicPr>
            <a:picLocks noChangeAspect="1"/>
          </p:cNvPicPr>
          <p:nvPr/>
        </p:nvPicPr>
        <p:blipFill rotWithShape="1">
          <a:blip r:embed="rId2">
            <a:extLst>
              <a:ext uri="{28A0092B-C50C-407E-A947-70E740481C1C}">
                <a14:useLocalDpi xmlns:a14="http://schemas.microsoft.com/office/drawing/2010/main" val="0"/>
              </a:ext>
            </a:extLst>
          </a:blip>
          <a:srcRect l="17500" t="27690" r="45097"/>
          <a:stretch/>
        </p:blipFill>
        <p:spPr>
          <a:xfrm>
            <a:off x="250054" y="2449414"/>
            <a:ext cx="3885462" cy="3634581"/>
          </a:xfrm>
          <a:prstGeom prst="rect">
            <a:avLst/>
          </a:prstGeom>
        </p:spPr>
      </p:pic>
      <p:pic>
        <p:nvPicPr>
          <p:cNvPr id="7" name="Picture 6">
            <a:extLst>
              <a:ext uri="{FF2B5EF4-FFF2-40B4-BE49-F238E27FC236}">
                <a16:creationId xmlns:a16="http://schemas.microsoft.com/office/drawing/2014/main" id="{D6F37CB0-6514-43C6-8F02-7CF7034BB843}"/>
              </a:ext>
            </a:extLst>
          </p:cNvPr>
          <p:cNvPicPr>
            <a:picLocks noChangeAspect="1"/>
          </p:cNvPicPr>
          <p:nvPr/>
        </p:nvPicPr>
        <p:blipFill rotWithShape="1">
          <a:blip r:embed="rId3">
            <a:extLst>
              <a:ext uri="{28A0092B-C50C-407E-A947-70E740481C1C}">
                <a14:useLocalDpi xmlns:a14="http://schemas.microsoft.com/office/drawing/2010/main" val="0"/>
              </a:ext>
            </a:extLst>
          </a:blip>
          <a:srcRect l="24247" t="24713" r="23253" b="11286"/>
          <a:stretch/>
        </p:blipFill>
        <p:spPr>
          <a:xfrm>
            <a:off x="5078851" y="2449414"/>
            <a:ext cx="4944038" cy="3757655"/>
          </a:xfrm>
          <a:prstGeom prst="rect">
            <a:avLst/>
          </a:prstGeom>
        </p:spPr>
      </p:pic>
    </p:spTree>
    <p:extLst>
      <p:ext uri="{BB962C8B-B14F-4D97-AF65-F5344CB8AC3E}">
        <p14:creationId xmlns:p14="http://schemas.microsoft.com/office/powerpoint/2010/main" val="130692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F16625-2479-4F53-8792-6AF9C3997094}"/>
              </a:ext>
            </a:extLst>
          </p:cNvPr>
          <p:cNvSpPr>
            <a:spLocks noGrp="1"/>
          </p:cNvSpPr>
          <p:nvPr>
            <p:ph type="title"/>
          </p:nvPr>
        </p:nvSpPr>
        <p:spPr>
          <a:xfrm>
            <a:off x="1097280" y="286604"/>
            <a:ext cx="10058400" cy="2065980"/>
          </a:xfrm>
        </p:spPr>
        <p:txBody>
          <a:bodyPr>
            <a:normAutofit fontScale="90000"/>
          </a:bodyPr>
          <a:lstStyle/>
          <a:p>
            <a:r>
              <a:rPr lang="en-US" sz="1800" dirty="0">
                <a:latin typeface="+mn-lt"/>
              </a:rPr>
              <a:t>10.Churning frequency of customers which are using online security, </a:t>
            </a:r>
            <a:br>
              <a:rPr lang="en-US" sz="1800" dirty="0">
                <a:latin typeface="+mn-lt"/>
              </a:rPr>
            </a:br>
            <a:r>
              <a:rPr lang="en-US" sz="1800" dirty="0">
                <a:latin typeface="+mn-lt"/>
              </a:rPr>
              <a:t>device protection, tech support services is less compare to customers are not using it.</a:t>
            </a:r>
            <a:br>
              <a:rPr lang="en-US" sz="1800" dirty="0">
                <a:latin typeface="+mn-lt"/>
              </a:rPr>
            </a:br>
            <a:r>
              <a:rPr lang="en-US" sz="1800" dirty="0">
                <a:latin typeface="+mn-lt"/>
              </a:rPr>
              <a:t>11.Max. no. of customers like to do month to month contract &amp; </a:t>
            </a:r>
            <a:br>
              <a:rPr lang="en-US" sz="1800" dirty="0">
                <a:latin typeface="+mn-lt"/>
              </a:rPr>
            </a:br>
            <a:r>
              <a:rPr lang="en-US" sz="1800" dirty="0">
                <a:latin typeface="+mn-lt"/>
              </a:rPr>
              <a:t>churning frequency of these customers is high.</a:t>
            </a:r>
            <a:br>
              <a:rPr lang="en-US" sz="1800" dirty="0">
                <a:latin typeface="+mn-lt"/>
              </a:rPr>
            </a:br>
            <a:r>
              <a:rPr lang="en-US" sz="1800" dirty="0">
                <a:latin typeface="+mn-lt"/>
              </a:rPr>
              <a:t>12.Churning frequency of customer is high  who are doing paperless billing.</a:t>
            </a:r>
            <a:br>
              <a:rPr lang="en-US" sz="1800" dirty="0">
                <a:latin typeface="+mn-lt"/>
              </a:rPr>
            </a:br>
            <a:r>
              <a:rPr lang="en-US" sz="1800" dirty="0">
                <a:latin typeface="+mn-lt"/>
              </a:rPr>
              <a:t>13. Churning frequency of customer is high  who are doing payment to Electronic Check.</a:t>
            </a:r>
            <a:br>
              <a:rPr lang="en-US" sz="4800" dirty="0"/>
            </a:br>
            <a:endParaRPr lang="en-IN" dirty="0"/>
          </a:p>
        </p:txBody>
      </p:sp>
      <p:pic>
        <p:nvPicPr>
          <p:cNvPr id="6" name="Picture 5">
            <a:extLst>
              <a:ext uri="{FF2B5EF4-FFF2-40B4-BE49-F238E27FC236}">
                <a16:creationId xmlns:a16="http://schemas.microsoft.com/office/drawing/2014/main" id="{73D66E79-5AEC-489E-95BA-57C1430623E7}"/>
              </a:ext>
            </a:extLst>
          </p:cNvPr>
          <p:cNvPicPr>
            <a:picLocks noChangeAspect="1"/>
          </p:cNvPicPr>
          <p:nvPr/>
        </p:nvPicPr>
        <p:blipFill rotWithShape="1">
          <a:blip r:embed="rId2">
            <a:extLst>
              <a:ext uri="{28A0092B-C50C-407E-A947-70E740481C1C}">
                <a14:useLocalDpi xmlns:a14="http://schemas.microsoft.com/office/drawing/2010/main" val="0"/>
              </a:ext>
            </a:extLst>
          </a:blip>
          <a:srcRect l="23665" t="30291" r="32791" b="31392"/>
          <a:stretch/>
        </p:blipFill>
        <p:spPr>
          <a:xfrm>
            <a:off x="1036321" y="1877626"/>
            <a:ext cx="4299160" cy="2128013"/>
          </a:xfrm>
          <a:prstGeom prst="rect">
            <a:avLst/>
          </a:prstGeom>
        </p:spPr>
      </p:pic>
      <p:pic>
        <p:nvPicPr>
          <p:cNvPr id="8" name="Picture 7">
            <a:extLst>
              <a:ext uri="{FF2B5EF4-FFF2-40B4-BE49-F238E27FC236}">
                <a16:creationId xmlns:a16="http://schemas.microsoft.com/office/drawing/2014/main" id="{7B595164-DCB4-4979-BF1F-C35A24E3EE82}"/>
              </a:ext>
            </a:extLst>
          </p:cNvPr>
          <p:cNvPicPr>
            <a:picLocks noChangeAspect="1"/>
          </p:cNvPicPr>
          <p:nvPr/>
        </p:nvPicPr>
        <p:blipFill rotWithShape="1">
          <a:blip r:embed="rId3">
            <a:extLst>
              <a:ext uri="{28A0092B-C50C-407E-A947-70E740481C1C}">
                <a14:useLocalDpi xmlns:a14="http://schemas.microsoft.com/office/drawing/2010/main" val="0"/>
              </a:ext>
            </a:extLst>
          </a:blip>
          <a:srcRect l="23374" t="31715" r="32500" b="32427"/>
          <a:stretch/>
        </p:blipFill>
        <p:spPr>
          <a:xfrm>
            <a:off x="6406127" y="1913138"/>
            <a:ext cx="4460141" cy="2038712"/>
          </a:xfrm>
          <a:prstGeom prst="rect">
            <a:avLst/>
          </a:prstGeom>
        </p:spPr>
      </p:pic>
      <p:pic>
        <p:nvPicPr>
          <p:cNvPr id="10" name="Picture 9">
            <a:extLst>
              <a:ext uri="{FF2B5EF4-FFF2-40B4-BE49-F238E27FC236}">
                <a16:creationId xmlns:a16="http://schemas.microsoft.com/office/drawing/2014/main" id="{197B36B0-2F2E-4F2E-9BE3-21BB68564F59}"/>
              </a:ext>
            </a:extLst>
          </p:cNvPr>
          <p:cNvPicPr>
            <a:picLocks noChangeAspect="1"/>
          </p:cNvPicPr>
          <p:nvPr/>
        </p:nvPicPr>
        <p:blipFill rotWithShape="1">
          <a:blip r:embed="rId4">
            <a:extLst>
              <a:ext uri="{28A0092B-C50C-407E-A947-70E740481C1C}">
                <a14:useLocalDpi xmlns:a14="http://schemas.microsoft.com/office/drawing/2010/main" val="0"/>
              </a:ext>
            </a:extLst>
          </a:blip>
          <a:srcRect l="23228" t="39574" r="16383" b="4892"/>
          <a:stretch/>
        </p:blipFill>
        <p:spPr>
          <a:xfrm>
            <a:off x="1097280" y="3810053"/>
            <a:ext cx="4912903" cy="2541362"/>
          </a:xfrm>
          <a:prstGeom prst="rect">
            <a:avLst/>
          </a:prstGeom>
        </p:spPr>
      </p:pic>
    </p:spTree>
    <p:extLst>
      <p:ext uri="{BB962C8B-B14F-4D97-AF65-F5344CB8AC3E}">
        <p14:creationId xmlns:p14="http://schemas.microsoft.com/office/powerpoint/2010/main" val="282206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6E45-5AEF-49BB-B255-B3BDC965A892}"/>
              </a:ext>
            </a:extLst>
          </p:cNvPr>
          <p:cNvSpPr>
            <a:spLocks noGrp="1"/>
          </p:cNvSpPr>
          <p:nvPr>
            <p:ph type="title"/>
          </p:nvPr>
        </p:nvSpPr>
        <p:spPr>
          <a:xfrm>
            <a:off x="1097280" y="988906"/>
            <a:ext cx="10058400" cy="748454"/>
          </a:xfrm>
        </p:spPr>
        <p:txBody>
          <a:bodyPr>
            <a:normAutofit/>
          </a:bodyPr>
          <a:lstStyle/>
          <a:p>
            <a:r>
              <a:rPr lang="en-IN" sz="3600" b="1" dirty="0">
                <a:latin typeface="+mn-lt"/>
              </a:rPr>
              <a:t>Assumption considered while selecting model</a:t>
            </a:r>
          </a:p>
        </p:txBody>
      </p:sp>
      <p:sp>
        <p:nvSpPr>
          <p:cNvPr id="3" name="Content Placeholder 2">
            <a:extLst>
              <a:ext uri="{FF2B5EF4-FFF2-40B4-BE49-F238E27FC236}">
                <a16:creationId xmlns:a16="http://schemas.microsoft.com/office/drawing/2014/main" id="{45A0BF84-1113-4FEA-AA5E-16DEDFD7CE42}"/>
              </a:ext>
            </a:extLst>
          </p:cNvPr>
          <p:cNvSpPr>
            <a:spLocks noGrp="1"/>
          </p:cNvSpPr>
          <p:nvPr>
            <p:ph idx="1"/>
          </p:nvPr>
        </p:nvSpPr>
        <p:spPr/>
        <p:txBody>
          <a:bodyPr/>
          <a:lstStyle/>
          <a:p>
            <a:pPr>
              <a:buFont typeface="Courier New" panose="02070309020205020404" pitchFamily="49" charset="0"/>
              <a:buChar char="o"/>
            </a:pPr>
            <a:r>
              <a:rPr lang="en-IN" dirty="0"/>
              <a:t> Distribution of data.</a:t>
            </a:r>
          </a:p>
          <a:p>
            <a:pPr>
              <a:buFont typeface="Courier New" panose="02070309020205020404" pitchFamily="49" charset="0"/>
              <a:buChar char="o"/>
            </a:pPr>
            <a:r>
              <a:rPr lang="en-IN" dirty="0"/>
              <a:t> No. of columns &amp; rows</a:t>
            </a:r>
          </a:p>
          <a:p>
            <a:pPr>
              <a:buFont typeface="Courier New" panose="02070309020205020404" pitchFamily="49" charset="0"/>
              <a:buChar char="o"/>
            </a:pPr>
            <a:r>
              <a:rPr lang="en-IN" dirty="0"/>
              <a:t> Outliers in data.</a:t>
            </a:r>
          </a:p>
          <a:p>
            <a:pPr>
              <a:buFont typeface="Courier New" panose="02070309020205020404" pitchFamily="49" charset="0"/>
              <a:buChar char="o"/>
            </a:pPr>
            <a:r>
              <a:rPr lang="en-IN" dirty="0"/>
              <a:t> Selection of  variables which are contributing in prediction of customer will churn or not</a:t>
            </a:r>
          </a:p>
          <a:p>
            <a:pPr>
              <a:buFont typeface="Courier New" panose="02070309020205020404" pitchFamily="49" charset="0"/>
              <a:buChar char="o"/>
            </a:pPr>
            <a:r>
              <a:rPr lang="en-IN" dirty="0"/>
              <a:t> </a:t>
            </a:r>
          </a:p>
        </p:txBody>
      </p:sp>
    </p:spTree>
    <p:extLst>
      <p:ext uri="{BB962C8B-B14F-4D97-AF65-F5344CB8AC3E}">
        <p14:creationId xmlns:p14="http://schemas.microsoft.com/office/powerpoint/2010/main" val="403264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7613-037A-4DA6-A85B-52C22BB8F102}"/>
              </a:ext>
            </a:extLst>
          </p:cNvPr>
          <p:cNvSpPr>
            <a:spLocks noGrp="1"/>
          </p:cNvSpPr>
          <p:nvPr>
            <p:ph type="title"/>
          </p:nvPr>
        </p:nvSpPr>
        <p:spPr>
          <a:xfrm>
            <a:off x="1097280" y="286603"/>
            <a:ext cx="10058400" cy="840861"/>
          </a:xfrm>
        </p:spPr>
        <p:txBody>
          <a:bodyPr/>
          <a:lstStyle/>
          <a:p>
            <a:pPr algn="ctr"/>
            <a:r>
              <a:rPr lang="en-IN" b="1" dirty="0">
                <a:solidFill>
                  <a:schemeClr val="accent3">
                    <a:lumMod val="75000"/>
                  </a:schemeClr>
                </a:solidFill>
                <a:latin typeface="+mn-lt"/>
              </a:rPr>
              <a:t>MODEL USED </a:t>
            </a:r>
          </a:p>
        </p:txBody>
      </p:sp>
      <p:sp>
        <p:nvSpPr>
          <p:cNvPr id="3" name="Content Placeholder 2">
            <a:extLst>
              <a:ext uri="{FF2B5EF4-FFF2-40B4-BE49-F238E27FC236}">
                <a16:creationId xmlns:a16="http://schemas.microsoft.com/office/drawing/2014/main" id="{513A75AC-2AE6-45DE-9CA8-A7EBEEFC14D3}"/>
              </a:ext>
            </a:extLst>
          </p:cNvPr>
          <p:cNvSpPr>
            <a:spLocks noGrp="1"/>
          </p:cNvSpPr>
          <p:nvPr>
            <p:ph idx="1"/>
          </p:nvPr>
        </p:nvSpPr>
        <p:spPr/>
        <p:txBody>
          <a:bodyPr>
            <a:normAutofit/>
          </a:bodyPr>
          <a:lstStyle/>
          <a:p>
            <a:pPr marL="0" indent="0">
              <a:buNone/>
            </a:pPr>
            <a:r>
              <a:rPr lang="en-IN" dirty="0"/>
              <a:t>  Concrete Compressive Strength is categorical Target variable .</a:t>
            </a:r>
          </a:p>
          <a:p>
            <a:r>
              <a:rPr lang="en-IN" dirty="0"/>
              <a:t> So following models are build to predict Customer is like to churn or not –</a:t>
            </a:r>
          </a:p>
          <a:p>
            <a:r>
              <a:rPr lang="en-IN" dirty="0"/>
              <a:t>1. Logistic Regression.</a:t>
            </a:r>
          </a:p>
          <a:p>
            <a:r>
              <a:rPr lang="en-IN" dirty="0"/>
              <a:t>2. Decision Tree Classifier.</a:t>
            </a:r>
          </a:p>
          <a:p>
            <a:r>
              <a:rPr lang="en-IN" dirty="0"/>
              <a:t>3. Random Forest Classifier.</a:t>
            </a:r>
          </a:p>
          <a:p>
            <a:endParaRPr lang="en-IN" dirty="0"/>
          </a:p>
          <a:p>
            <a:r>
              <a:rPr lang="en-IN" dirty="0"/>
              <a:t>On the basis of Recall value 0.53 </a:t>
            </a:r>
            <a:r>
              <a:rPr lang="en-IN" b="1" dirty="0"/>
              <a:t>Logistic Regression</a:t>
            </a:r>
            <a:r>
              <a:rPr lang="en-IN" dirty="0"/>
              <a:t> is good for prediction.</a:t>
            </a:r>
          </a:p>
          <a:p>
            <a:endParaRPr lang="en-IN" dirty="0"/>
          </a:p>
          <a:p>
            <a:pPr marL="0" indent="0">
              <a:buNone/>
            </a:pPr>
            <a:endParaRPr lang="en-IN" dirty="0"/>
          </a:p>
        </p:txBody>
      </p:sp>
      <p:sp>
        <p:nvSpPr>
          <p:cNvPr id="4" name="Rectangle 1">
            <a:extLst>
              <a:ext uri="{FF2B5EF4-FFF2-40B4-BE49-F238E27FC236}">
                <a16:creationId xmlns:a16="http://schemas.microsoft.com/office/drawing/2014/main" id="{7C477279-E463-4A81-8BBF-33DA1E91A26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89.0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64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25FAB6-BCFD-423B-90E8-1176415BAD3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01600"/>
            <a:ext cx="9356725" cy="6069013"/>
          </a:xfrm>
        </p:spPr>
      </p:pic>
    </p:spTree>
    <p:extLst>
      <p:ext uri="{BB962C8B-B14F-4D97-AF65-F5344CB8AC3E}">
        <p14:creationId xmlns:p14="http://schemas.microsoft.com/office/powerpoint/2010/main" val="39372514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217</TotalTime>
  <Words>425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Retrospect</vt:lpstr>
      <vt:lpstr>CAPSTONE PROJECT 1</vt:lpstr>
      <vt:lpstr>OBJECTIVE OF PROJECT</vt:lpstr>
      <vt:lpstr>ANALYSIS OF DATA</vt:lpstr>
      <vt:lpstr>ANALYSIS OF DATA</vt:lpstr>
      <vt:lpstr>10.Churning frequency of customers which are using online security,  device protection, tech support services is less compare to customers are not using it. 11.Max. no. of customers like to do month to month contract &amp;  churning frequency of these customers is high. 12.Churning frequency of customer is high  who are doing paperless billing. 13. Churning frequency of customer is high  who are doing payment to Electronic Check. </vt:lpstr>
      <vt:lpstr>Assumption considered while selecting model</vt:lpstr>
      <vt:lpstr>MODEL USED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dc:title>
  <dc:creator>Pankaj Kashid</dc:creator>
  <cp:lastModifiedBy>Pankaj Kashid</cp:lastModifiedBy>
  <cp:revision>22</cp:revision>
  <dcterms:created xsi:type="dcterms:W3CDTF">2021-02-28T11:23:04Z</dcterms:created>
  <dcterms:modified xsi:type="dcterms:W3CDTF">2021-02-28T18:15:50Z</dcterms:modified>
</cp:coreProperties>
</file>