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70" r:id="rId6"/>
    <p:sldId id="272" r:id="rId7"/>
    <p:sldId id="261" r:id="rId8"/>
    <p:sldId id="262" r:id="rId9"/>
    <p:sldId id="269" r:id="rId10"/>
    <p:sldId id="274" r:id="rId11"/>
    <p:sldId id="275" r:id="rId12"/>
    <p:sldId id="266" r:id="rId13"/>
    <p:sldId id="267" r:id="rId14"/>
    <p:sldId id="263" r:id="rId15"/>
    <p:sldId id="264"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Roboto Mon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2/z0sGdlOKkM3Xy1DhWhITvlW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9CBF8-947F-46CC-AA10-F8113BC4F255}">
  <a:tblStyle styleId="{C6F9CBF8-947F-46CC-AA10-F8113BC4F25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24" d="100"/>
          <a:sy n="124" d="100"/>
        </p:scale>
        <p:origin x="29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ccdb91ae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3ccdb91aef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3" name="Google Shape;53;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8" name="Google Shape;88;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5" name="Google Shape;65;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6" name="Google Shape;6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3" name="Google Shape;7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6" name="Google Shape;7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0" name="Google Shape;80;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1" name="Google Shape;81;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2" name="Google Shape;8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5" name="Google Shape;8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etamask.io/download/"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BbLjolUW46A" TargetMode="External"/><Relationship Id="rId2" Type="http://schemas.openxmlformats.org/officeDocument/2006/relationships/hyperlink" Target="https://nft-as-warranty.netlify.app/" TargetMode="External"/><Relationship Id="rId1" Type="http://schemas.openxmlformats.org/officeDocument/2006/relationships/slideLayout" Target="../slideLayouts/slideLayout3.xml"/><Relationship Id="rId5" Type="http://schemas.openxmlformats.org/officeDocument/2006/relationships/hyperlink" Target="https://github.com/Obito2002/NFT_as_warranty" TargetMode="External"/><Relationship Id="rId4" Type="http://schemas.openxmlformats.org/officeDocument/2006/relationships/hyperlink" Target="https://youtu.be/77nR-QSvQf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3ccdb91aef_0_53"/>
          <p:cNvPicPr preferRelativeResize="0"/>
          <p:nvPr/>
        </p:nvPicPr>
        <p:blipFill rotWithShape="1">
          <a:blip r:embed="rId3">
            <a:alphaModFix/>
          </a:blip>
          <a:srcRect/>
          <a:stretch/>
        </p:blipFill>
        <p:spPr>
          <a:xfrm>
            <a:off x="0" y="0"/>
            <a:ext cx="9143997" cy="5143490"/>
          </a:xfrm>
          <a:prstGeom prst="rect">
            <a:avLst/>
          </a:prstGeom>
          <a:noFill/>
          <a:ln>
            <a:noFill/>
          </a:ln>
        </p:spPr>
      </p:pic>
      <p:pic>
        <p:nvPicPr>
          <p:cNvPr id="97" name="Google Shape;97;g13ccdb91aef_0_53"/>
          <p:cNvPicPr preferRelativeResize="0"/>
          <p:nvPr/>
        </p:nvPicPr>
        <p:blipFill rotWithShape="1">
          <a:blip r:embed="rId4">
            <a:alphaModFix/>
          </a:blip>
          <a:srcRect/>
          <a:stretch/>
        </p:blipFill>
        <p:spPr>
          <a:xfrm>
            <a:off x="3056326" y="677250"/>
            <a:ext cx="2878949" cy="1519451"/>
          </a:xfrm>
          <a:prstGeom prst="rect">
            <a:avLst/>
          </a:prstGeom>
          <a:noFill/>
          <a:ln>
            <a:noFill/>
          </a:ln>
        </p:spPr>
      </p:pic>
      <p:sp>
        <p:nvSpPr>
          <p:cNvPr id="98" name="Google Shape;98;g13ccdb91aef_0_53"/>
          <p:cNvSpPr txBox="1"/>
          <p:nvPr/>
        </p:nvSpPr>
        <p:spPr>
          <a:xfrm>
            <a:off x="2270850" y="2484275"/>
            <a:ext cx="5465400" cy="1029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400"/>
              </a:spcAft>
              <a:buClr>
                <a:schemeClr val="dk1"/>
              </a:buClr>
              <a:buSzPts val="1100"/>
              <a:buFont typeface="Arial"/>
              <a:buNone/>
            </a:pPr>
            <a:r>
              <a:rPr lang="en" sz="2600" b="1" u="sng">
                <a:solidFill>
                  <a:schemeClr val="lt1"/>
                </a:solidFill>
                <a:latin typeface="Proxima Nova"/>
                <a:ea typeface="Proxima Nova"/>
                <a:cs typeface="Proxima Nova"/>
                <a:sym typeface="Proxima Nova"/>
              </a:rPr>
              <a:t>Blockchain-based</a:t>
            </a:r>
            <a:r>
              <a:rPr lang="en" sz="2500" b="1">
                <a:solidFill>
                  <a:schemeClr val="lt1"/>
                </a:solidFill>
                <a:latin typeface="Proxima Nova"/>
                <a:ea typeface="Proxima Nova"/>
                <a:cs typeface="Proxima Nova"/>
                <a:sym typeface="Proxima Nova"/>
              </a:rPr>
              <a:t> eCommerce warranty system using NFTs</a:t>
            </a:r>
            <a:endParaRPr sz="3600" b="1" i="0" u="none" strike="noStrike" cap="none">
              <a:solidFill>
                <a:schemeClr val="lt1"/>
              </a:solidFill>
              <a:latin typeface="Arial"/>
              <a:ea typeface="Arial"/>
              <a:cs typeface="Arial"/>
              <a:sym typeface="Arial"/>
            </a:endParaRPr>
          </a:p>
        </p:txBody>
      </p:sp>
      <p:sp>
        <p:nvSpPr>
          <p:cNvPr id="99" name="Google Shape;99;g13ccdb91aef_0_53"/>
          <p:cNvSpPr txBox="1"/>
          <p:nvPr/>
        </p:nvSpPr>
        <p:spPr>
          <a:xfrm>
            <a:off x="1336425" y="3961900"/>
            <a:ext cx="5096100" cy="1046410"/>
          </a:xfrm>
          <a:prstGeom prst="rect">
            <a:avLst/>
          </a:prstGeom>
          <a:noFill/>
          <a:ln>
            <a:noFill/>
          </a:ln>
        </p:spPr>
        <p:txBody>
          <a:bodyPr spcFirstLastPara="1" wrap="square" lIns="91425" tIns="91425" rIns="91425" bIns="91425" anchor="t" anchorCtr="0">
            <a:spAutoFit/>
          </a:bodyPr>
          <a:lstStyle/>
          <a:p>
            <a:pPr>
              <a:buSzPts val="1400"/>
            </a:pPr>
            <a:r>
              <a:rPr lang="en" sz="1400" b="0" i="0" u="none" strike="noStrike" cap="none" dirty="0">
                <a:solidFill>
                  <a:schemeClr val="lt1"/>
                </a:solidFill>
                <a:latin typeface="Arial"/>
                <a:ea typeface="Arial"/>
                <a:cs typeface="Arial"/>
                <a:sym typeface="Arial"/>
              </a:rPr>
              <a:t>Team Name</a:t>
            </a:r>
            <a:r>
              <a:rPr lang="en" dirty="0">
                <a:solidFill>
                  <a:schemeClr val="lt1"/>
                </a:solidFill>
              </a:rPr>
              <a:t>: Coding Edge</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Arial"/>
                <a:ea typeface="Arial"/>
                <a:cs typeface="Arial"/>
                <a:sym typeface="Arial"/>
              </a:rPr>
              <a:t>Institute Name: Odisha University of Technology And Research, Bhubaneswar</a:t>
            </a:r>
            <a:endParaRPr sz="1400"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B493-F9AB-E78E-FB5A-150119E22019}"/>
              </a:ext>
            </a:extLst>
          </p:cNvPr>
          <p:cNvSpPr>
            <a:spLocks noGrp="1"/>
          </p:cNvSpPr>
          <p:nvPr>
            <p:ph type="title"/>
          </p:nvPr>
        </p:nvSpPr>
        <p:spPr>
          <a:xfrm>
            <a:off x="0" y="187241"/>
            <a:ext cx="8520600" cy="572700"/>
          </a:xfrm>
        </p:spPr>
        <p:txBody>
          <a:bodyPr>
            <a:normAutofit fontScale="90000"/>
          </a:bodyPr>
          <a:lstStyle/>
          <a:p>
            <a:r>
              <a:rPr lang="en-IN" dirty="0"/>
              <a:t>Working</a:t>
            </a:r>
          </a:p>
        </p:txBody>
      </p:sp>
      <p:sp>
        <p:nvSpPr>
          <p:cNvPr id="3" name="Text Placeholder 2">
            <a:extLst>
              <a:ext uri="{FF2B5EF4-FFF2-40B4-BE49-F238E27FC236}">
                <a16:creationId xmlns:a16="http://schemas.microsoft.com/office/drawing/2014/main" id="{8CB87552-99E9-76E0-8CF5-DA348B9CD6FB}"/>
              </a:ext>
            </a:extLst>
          </p:cNvPr>
          <p:cNvSpPr>
            <a:spLocks noGrp="1"/>
          </p:cNvSpPr>
          <p:nvPr>
            <p:ph type="body" idx="1"/>
          </p:nvPr>
        </p:nvSpPr>
        <p:spPr>
          <a:xfrm>
            <a:off x="0" y="735227"/>
            <a:ext cx="9144000" cy="4408272"/>
          </a:xfrm>
        </p:spPr>
        <p:txBody>
          <a:bodyPr>
            <a:normAutofit/>
          </a:bodyPr>
          <a:lstStyle/>
          <a:p>
            <a:pPr marL="171450" indent="-171450">
              <a:lnSpc>
                <a:spcPct val="100000"/>
              </a:lnSpc>
              <a:buClr>
                <a:schemeClr val="dk1"/>
              </a:buClr>
              <a:buSzPts val="1100"/>
            </a:pPr>
            <a:endParaRPr lang="en-US" sz="1200" u="sng" dirty="0">
              <a:solidFill>
                <a:schemeClr val="tx1"/>
              </a:solidFill>
              <a:latin typeface="Roboto Mono"/>
              <a:ea typeface="Roboto Mono"/>
              <a:cs typeface="Roboto Mono"/>
              <a:sym typeface="Roboto Mono"/>
            </a:endParaRPr>
          </a:p>
          <a:p>
            <a:pPr marL="171450" indent="-171450">
              <a:lnSpc>
                <a:spcPct val="100000"/>
              </a:lnSpc>
              <a:buClr>
                <a:schemeClr val="dk1"/>
              </a:buClr>
              <a:buSzPts val="1100"/>
            </a:pPr>
            <a:r>
              <a:rPr lang="en-US" sz="1200" u="sng" dirty="0">
                <a:solidFill>
                  <a:schemeClr val="tx1"/>
                </a:solidFill>
                <a:latin typeface="Roboto Mono"/>
                <a:ea typeface="Roboto Mono"/>
                <a:cs typeface="Roboto Mono"/>
                <a:sym typeface="Roboto Mono"/>
              </a:rPr>
              <a:t>Smart Contracts :</a:t>
            </a:r>
          </a:p>
          <a:p>
            <a:pPr marL="628650" lvl="1" indent="-171450">
              <a:lnSpc>
                <a:spcPct val="100000"/>
              </a:lnSpc>
              <a:buClr>
                <a:schemeClr val="dk1"/>
              </a:buClr>
              <a:buSzPts val="1100"/>
            </a:pPr>
            <a:r>
              <a:rPr lang="en-US" sz="1200" dirty="0">
                <a:solidFill>
                  <a:schemeClr val="tx1"/>
                </a:solidFill>
                <a:latin typeface="Roboto Mono"/>
                <a:ea typeface="Roboto Mono"/>
                <a:cs typeface="Roboto Mono"/>
                <a:sym typeface="Roboto Mono"/>
              </a:rPr>
              <a:t>The contracts are written in solidity and are ERC721 compatible.</a:t>
            </a:r>
          </a:p>
          <a:p>
            <a:pPr marL="628650" lvl="1" indent="-171450">
              <a:lnSpc>
                <a:spcPct val="100000"/>
              </a:lnSpc>
              <a:buClr>
                <a:schemeClr val="dk1"/>
              </a:buClr>
              <a:buSzPts val="1100"/>
            </a:pPr>
            <a:r>
              <a:rPr lang="en-US" sz="1200" dirty="0">
                <a:solidFill>
                  <a:schemeClr val="tx1"/>
                </a:solidFill>
                <a:latin typeface="Roboto Mono"/>
                <a:ea typeface="Roboto Mono"/>
                <a:cs typeface="Roboto Mono"/>
                <a:sym typeface="Roboto Mono"/>
              </a:rPr>
              <a:t>We are minting on-chain NFTs that have the metadata on the blockchain itself</a:t>
            </a:r>
          </a:p>
          <a:p>
            <a:pPr marL="628650" lvl="1" indent="-171450">
              <a:lnSpc>
                <a:spcPct val="100000"/>
              </a:lnSpc>
              <a:buClr>
                <a:schemeClr val="dk1"/>
              </a:buClr>
              <a:buSzPts val="1100"/>
            </a:pPr>
            <a:r>
              <a:rPr lang="en-US" sz="1200" dirty="0">
                <a:solidFill>
                  <a:schemeClr val="tx1"/>
                </a:solidFill>
                <a:latin typeface="Roboto Mono"/>
                <a:ea typeface="Roboto Mono"/>
                <a:cs typeface="Roboto Mono"/>
                <a:sym typeface="Roboto Mono"/>
              </a:rPr>
              <a:t>Here in the warranty smart contract we set the time period for deletion after which the NFT will be deleted.</a:t>
            </a:r>
          </a:p>
          <a:p>
            <a:pPr marL="628650" lvl="1" indent="-171450">
              <a:lnSpc>
                <a:spcPct val="100000"/>
              </a:lnSpc>
              <a:buClr>
                <a:schemeClr val="dk1"/>
              </a:buClr>
              <a:buSzPts val="1100"/>
            </a:pPr>
            <a:r>
              <a:rPr lang="en-US" sz="1200" dirty="0">
                <a:solidFill>
                  <a:schemeClr val="tx1"/>
                </a:solidFill>
                <a:latin typeface="Roboto Mono"/>
                <a:ea typeface="Roboto Mono"/>
                <a:cs typeface="Roboto Mono"/>
                <a:sym typeface="Roboto Mono"/>
              </a:rPr>
              <a:t>The time interval is set using the set Interval function.</a:t>
            </a:r>
          </a:p>
          <a:p>
            <a:pPr marL="628650" lvl="1" indent="-171450">
              <a:lnSpc>
                <a:spcPct val="100000"/>
              </a:lnSpc>
              <a:buClr>
                <a:schemeClr val="dk1"/>
              </a:buClr>
              <a:buSzPts val="1100"/>
            </a:pPr>
            <a:r>
              <a:rPr lang="en-US" sz="1200" dirty="0">
                <a:solidFill>
                  <a:schemeClr val="tx1"/>
                </a:solidFill>
                <a:latin typeface="Roboto Mono"/>
                <a:ea typeface="Roboto Mono"/>
                <a:cs typeface="Roboto Mono"/>
                <a:sym typeface="Roboto Mono"/>
              </a:rPr>
              <a:t>The validity of the NFT is shown on the warranty in the form of days where validity is calculated by the </a:t>
            </a:r>
            <a:r>
              <a:rPr lang="en-US" sz="1200" b="1" dirty="0">
                <a:solidFill>
                  <a:schemeClr val="tx1"/>
                </a:solidFill>
                <a:latin typeface="Roboto Mono"/>
                <a:ea typeface="Roboto Mono"/>
                <a:cs typeface="Roboto Mono"/>
                <a:sym typeface="Roboto Mono"/>
              </a:rPr>
              <a:t>setTimeInterval/86400 </a:t>
            </a:r>
            <a:r>
              <a:rPr lang="en-US" sz="1200" dirty="0">
                <a:solidFill>
                  <a:schemeClr val="tx1"/>
                </a:solidFill>
                <a:latin typeface="Roboto Mono"/>
                <a:ea typeface="Roboto Mono"/>
                <a:cs typeface="Roboto Mono"/>
                <a:sym typeface="Roboto Mono"/>
              </a:rPr>
              <a:t>(time interval set in seconds/no of seconds in a day).</a:t>
            </a:r>
            <a:endParaRPr lang="en-US" sz="800" dirty="0">
              <a:solidFill>
                <a:schemeClr val="tx1"/>
              </a:solidFill>
              <a:latin typeface="Roboto Mono"/>
              <a:ea typeface="Roboto Mono"/>
              <a:cs typeface="Roboto Mono"/>
              <a:sym typeface="Roboto Mono"/>
            </a:endParaRPr>
          </a:p>
          <a:p>
            <a:endParaRPr lang="en-IN" sz="1200" dirty="0">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1772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B63B3-A98C-A8CE-7D1D-18FE5BEB0577}"/>
              </a:ext>
            </a:extLst>
          </p:cNvPr>
          <p:cNvPicPr>
            <a:picLocks noChangeAspect="1"/>
          </p:cNvPicPr>
          <p:nvPr/>
        </p:nvPicPr>
        <p:blipFill>
          <a:blip r:embed="rId2"/>
          <a:stretch>
            <a:fillRect/>
          </a:stretch>
        </p:blipFill>
        <p:spPr>
          <a:xfrm>
            <a:off x="2900" y="198820"/>
            <a:ext cx="2257635" cy="2748265"/>
          </a:xfrm>
          <a:prstGeom prst="rect">
            <a:avLst/>
          </a:prstGeom>
        </p:spPr>
      </p:pic>
      <p:pic>
        <p:nvPicPr>
          <p:cNvPr id="4" name="Picture 3">
            <a:extLst>
              <a:ext uri="{FF2B5EF4-FFF2-40B4-BE49-F238E27FC236}">
                <a16:creationId xmlns:a16="http://schemas.microsoft.com/office/drawing/2014/main" id="{B063A16E-EC9C-2189-4AE9-326A22B7FB67}"/>
              </a:ext>
            </a:extLst>
          </p:cNvPr>
          <p:cNvPicPr>
            <a:picLocks noChangeAspect="1"/>
          </p:cNvPicPr>
          <p:nvPr/>
        </p:nvPicPr>
        <p:blipFill>
          <a:blip r:embed="rId3"/>
          <a:stretch>
            <a:fillRect/>
          </a:stretch>
        </p:blipFill>
        <p:spPr>
          <a:xfrm>
            <a:off x="2530779" y="172517"/>
            <a:ext cx="2287603" cy="2774568"/>
          </a:xfrm>
          <a:prstGeom prst="rect">
            <a:avLst/>
          </a:prstGeom>
        </p:spPr>
      </p:pic>
      <p:pic>
        <p:nvPicPr>
          <p:cNvPr id="5" name="Picture 4">
            <a:extLst>
              <a:ext uri="{FF2B5EF4-FFF2-40B4-BE49-F238E27FC236}">
                <a16:creationId xmlns:a16="http://schemas.microsoft.com/office/drawing/2014/main" id="{C3B3C4D7-3322-3254-7E34-367CCA2E341A}"/>
              </a:ext>
            </a:extLst>
          </p:cNvPr>
          <p:cNvPicPr>
            <a:picLocks noChangeAspect="1"/>
          </p:cNvPicPr>
          <p:nvPr/>
        </p:nvPicPr>
        <p:blipFill>
          <a:blip r:embed="rId4"/>
          <a:stretch>
            <a:fillRect/>
          </a:stretch>
        </p:blipFill>
        <p:spPr>
          <a:xfrm>
            <a:off x="5126993" y="668413"/>
            <a:ext cx="3804828" cy="2142749"/>
          </a:xfrm>
          <a:prstGeom prst="rect">
            <a:avLst/>
          </a:prstGeom>
        </p:spPr>
      </p:pic>
      <p:sp>
        <p:nvSpPr>
          <p:cNvPr id="7" name="Title 6">
            <a:extLst>
              <a:ext uri="{FF2B5EF4-FFF2-40B4-BE49-F238E27FC236}">
                <a16:creationId xmlns:a16="http://schemas.microsoft.com/office/drawing/2014/main" id="{3F9B95C6-9031-0625-F9C7-F3D86DEA3512}"/>
              </a:ext>
            </a:extLst>
          </p:cNvPr>
          <p:cNvSpPr>
            <a:spLocks noGrp="1"/>
          </p:cNvSpPr>
          <p:nvPr>
            <p:ph type="title"/>
          </p:nvPr>
        </p:nvSpPr>
        <p:spPr>
          <a:xfrm>
            <a:off x="178421" y="3405486"/>
            <a:ext cx="2082114" cy="89586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Roboto Mono" panose="020B0604020202020204" charset="0"/>
                <a:ea typeface="Roboto Mono" panose="020B0604020202020204" charset="0"/>
              </a:rPr>
              <a:t>The Warranty NFT(AS in Openseas)</a:t>
            </a:r>
            <a:endParaRPr lang="en-IN" sz="1400" b="1" dirty="0">
              <a:solidFill>
                <a:schemeClr val="tx1"/>
              </a:solidFill>
              <a:latin typeface="Roboto Mono" panose="020B0604020202020204" charset="0"/>
              <a:ea typeface="Roboto Mono" panose="020B0604020202020204" charset="0"/>
            </a:endParaRPr>
          </a:p>
        </p:txBody>
      </p:sp>
      <p:sp>
        <p:nvSpPr>
          <p:cNvPr id="9" name="Rectangle 8">
            <a:extLst>
              <a:ext uri="{FF2B5EF4-FFF2-40B4-BE49-F238E27FC236}">
                <a16:creationId xmlns:a16="http://schemas.microsoft.com/office/drawing/2014/main" id="{123C6076-E13F-145C-0FDF-22E3CFD01AB3}"/>
              </a:ext>
            </a:extLst>
          </p:cNvPr>
          <p:cNvSpPr/>
          <p:nvPr/>
        </p:nvSpPr>
        <p:spPr>
          <a:xfrm>
            <a:off x="2823519" y="3405485"/>
            <a:ext cx="1994863" cy="85141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Roboto Mono" panose="020B0604020202020204" charset="0"/>
                <a:ea typeface="Roboto Mono" panose="020B0604020202020204" charset="0"/>
              </a:rPr>
              <a:t>The Character NFT(AS in Openseas)</a:t>
            </a:r>
            <a:endParaRPr lang="en-IN" b="1" dirty="0">
              <a:solidFill>
                <a:schemeClr val="tx1"/>
              </a:solidFill>
              <a:latin typeface="Roboto Mono" panose="020B0604020202020204" charset="0"/>
              <a:ea typeface="Roboto Mono" panose="020B0604020202020204" charset="0"/>
            </a:endParaRPr>
          </a:p>
        </p:txBody>
      </p:sp>
      <p:sp>
        <p:nvSpPr>
          <p:cNvPr id="10" name="Rectangle 9">
            <a:extLst>
              <a:ext uri="{FF2B5EF4-FFF2-40B4-BE49-F238E27FC236}">
                <a16:creationId xmlns:a16="http://schemas.microsoft.com/office/drawing/2014/main" id="{D7E844F7-D568-44B0-AA5D-F60BAC1149F8}"/>
              </a:ext>
            </a:extLst>
          </p:cNvPr>
          <p:cNvSpPr/>
          <p:nvPr/>
        </p:nvSpPr>
        <p:spPr>
          <a:xfrm>
            <a:off x="5861230" y="3405484"/>
            <a:ext cx="1994863" cy="85141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setInterval Function</a:t>
            </a:r>
            <a:endParaRPr lang="en-IN" sz="1600" b="1" dirty="0">
              <a:solidFill>
                <a:schemeClr val="tx1"/>
              </a:solidFill>
            </a:endParaRPr>
          </a:p>
        </p:txBody>
      </p:sp>
    </p:spTree>
    <p:extLst>
      <p:ext uri="{BB962C8B-B14F-4D97-AF65-F5344CB8AC3E}">
        <p14:creationId xmlns:p14="http://schemas.microsoft.com/office/powerpoint/2010/main" val="416514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A846-780E-B9E5-2441-B4A8470DA17E}"/>
              </a:ext>
            </a:extLst>
          </p:cNvPr>
          <p:cNvSpPr>
            <a:spLocks noGrp="1"/>
          </p:cNvSpPr>
          <p:nvPr>
            <p:ph type="title"/>
          </p:nvPr>
        </p:nvSpPr>
        <p:spPr>
          <a:xfrm>
            <a:off x="128820" y="73169"/>
            <a:ext cx="8520600" cy="572700"/>
          </a:xfrm>
        </p:spPr>
        <p:txBody>
          <a:bodyPr/>
          <a:lstStyle/>
          <a:p>
            <a:pPr algn="l"/>
            <a:endParaRPr lang="en-IN" dirty="0"/>
          </a:p>
        </p:txBody>
      </p:sp>
      <p:sp>
        <p:nvSpPr>
          <p:cNvPr id="3" name="Text Placeholder 2">
            <a:extLst>
              <a:ext uri="{FF2B5EF4-FFF2-40B4-BE49-F238E27FC236}">
                <a16:creationId xmlns:a16="http://schemas.microsoft.com/office/drawing/2014/main" id="{44BD5B0D-04D2-A85B-5DEE-45EBCC358736}"/>
              </a:ext>
            </a:extLst>
          </p:cNvPr>
          <p:cNvSpPr>
            <a:spLocks noGrp="1"/>
          </p:cNvSpPr>
          <p:nvPr>
            <p:ph type="body" idx="1"/>
          </p:nvPr>
        </p:nvSpPr>
        <p:spPr>
          <a:xfrm>
            <a:off x="0" y="524586"/>
            <a:ext cx="9144000" cy="4618914"/>
          </a:xfrm>
        </p:spPr>
        <p:txBody>
          <a:bodyPr/>
          <a:lstStyle/>
          <a:p>
            <a:pPr marL="0" marR="0" lvl="0" indent="0" algn="l" rtl="0">
              <a:lnSpc>
                <a:spcPct val="100000"/>
              </a:lnSpc>
              <a:spcBef>
                <a:spcPts val="0"/>
              </a:spcBef>
              <a:spcAft>
                <a:spcPts val="0"/>
              </a:spcAft>
              <a:buClr>
                <a:schemeClr val="dk1"/>
              </a:buClr>
              <a:buSzPts val="1100"/>
              <a:buNone/>
            </a:pPr>
            <a:endParaRPr lang="en-US" sz="1200" dirty="0">
              <a:solidFill>
                <a:schemeClr val="tx1"/>
              </a:solidFill>
              <a:latin typeface="Roboto Mono"/>
              <a:ea typeface="Roboto Mono"/>
              <a:cs typeface="Roboto Mono"/>
              <a:sym typeface="Roboto Mono"/>
            </a:endParaRPr>
          </a:p>
          <a:p>
            <a:pPr marL="171450" indent="-171450">
              <a:lnSpc>
                <a:spcPct val="100000"/>
              </a:lnSpc>
              <a:buClr>
                <a:schemeClr val="dk1"/>
              </a:buClr>
              <a:buSzPts val="1100"/>
            </a:pPr>
            <a:r>
              <a:rPr lang="en-US" sz="1200" u="sng" dirty="0">
                <a:solidFill>
                  <a:schemeClr val="tx1"/>
                </a:solidFill>
                <a:latin typeface="Roboto Mono"/>
                <a:ea typeface="Roboto Mono"/>
                <a:cs typeface="Roboto Mono"/>
                <a:sym typeface="Roboto Mono"/>
              </a:rPr>
              <a:t>React GUI Page : </a:t>
            </a:r>
          </a:p>
          <a:p>
            <a:pPr marL="628650" lvl="1" indent="-171450">
              <a:lnSpc>
                <a:spcPct val="100000"/>
              </a:lnSpc>
              <a:buClr>
                <a:schemeClr val="dk1"/>
              </a:buClr>
              <a:buSzPts val="1100"/>
            </a:pPr>
            <a:r>
              <a:rPr lang="en-US" sz="1200" dirty="0">
                <a:solidFill>
                  <a:schemeClr val="tx1"/>
                </a:solidFill>
                <a:latin typeface="Roboto Mono"/>
                <a:ea typeface="Roboto Mono"/>
                <a:cs typeface="Roboto Mono"/>
                <a:sym typeface="Roboto Mono"/>
              </a:rPr>
              <a:t>The GUI is designed in such a way that the user will have to enter only basic data for the NFT and on the click of a button the NFTs will be minted.</a:t>
            </a:r>
          </a:p>
          <a:p>
            <a:pPr marL="628650" lvl="1" indent="-171450">
              <a:lnSpc>
                <a:spcPct val="100000"/>
              </a:lnSpc>
              <a:buClr>
                <a:schemeClr val="dk1"/>
              </a:buClr>
              <a:buSzPts val="1100"/>
            </a:pPr>
            <a:r>
              <a:rPr lang="en-US" sz="1200" dirty="0">
                <a:solidFill>
                  <a:schemeClr val="tx1"/>
                </a:solidFill>
                <a:latin typeface="Roboto Mono"/>
                <a:ea typeface="Roboto Mono"/>
                <a:cs typeface="Roboto Mono"/>
                <a:sym typeface="Roboto Mono"/>
              </a:rPr>
              <a:t>All the transactions are automated and are taken care of using JavaScript.</a:t>
            </a:r>
          </a:p>
          <a:p>
            <a:pPr marL="0" marR="0" lvl="0" indent="0" algn="l" rtl="0">
              <a:lnSpc>
                <a:spcPct val="100000"/>
              </a:lnSpc>
              <a:spcBef>
                <a:spcPts val="0"/>
              </a:spcBef>
              <a:spcAft>
                <a:spcPts val="0"/>
              </a:spcAft>
              <a:buClr>
                <a:schemeClr val="dk1"/>
              </a:buClr>
              <a:buSzPts val="1100"/>
              <a:buNone/>
            </a:pPr>
            <a:endParaRPr lang="en-US" sz="1200" dirty="0">
              <a:solidFill>
                <a:schemeClr val="tx1"/>
              </a:solidFill>
              <a:latin typeface="Roboto Mono"/>
              <a:ea typeface="Roboto Mono"/>
              <a:cs typeface="Roboto Mono"/>
              <a:sym typeface="Roboto Mono"/>
            </a:endParaRPr>
          </a:p>
          <a:p>
            <a:pPr marL="171450" indent="-171450">
              <a:lnSpc>
                <a:spcPct val="100000"/>
              </a:lnSpc>
              <a:buClr>
                <a:schemeClr val="dk1"/>
              </a:buClr>
              <a:buSzPts val="1100"/>
            </a:pPr>
            <a:r>
              <a:rPr lang="en-US" sz="1200" u="sng" dirty="0">
                <a:solidFill>
                  <a:schemeClr val="tx1"/>
                </a:solidFill>
                <a:latin typeface="Roboto Mono"/>
                <a:ea typeface="Roboto Mono"/>
                <a:cs typeface="Roboto Mono"/>
                <a:sym typeface="Roboto Mono"/>
              </a:rPr>
              <a:t>Decaying Functionality : </a:t>
            </a:r>
          </a:p>
          <a:p>
            <a:pPr marL="628650" lvl="1" indent="-171450">
              <a:lnSpc>
                <a:spcPct val="100000"/>
              </a:lnSpc>
              <a:buClr>
                <a:schemeClr val="dk1"/>
              </a:buClr>
              <a:buSzPts val="1100"/>
            </a:pPr>
            <a:r>
              <a:rPr lang="en-US" sz="1200" dirty="0">
                <a:solidFill>
                  <a:schemeClr val="tx1"/>
                </a:solidFill>
                <a:latin typeface="Roboto Mono"/>
                <a:ea typeface="Roboto Mono"/>
                <a:cs typeface="Roboto Mono"/>
                <a:sym typeface="Roboto Mono"/>
              </a:rPr>
              <a:t>The decaying functionality has been implemented using gelato.</a:t>
            </a:r>
            <a:br>
              <a:rPr lang="en-US" sz="1200" dirty="0">
                <a:solidFill>
                  <a:schemeClr val="tx1"/>
                </a:solidFill>
                <a:latin typeface="Roboto Mono"/>
                <a:ea typeface="Roboto Mono"/>
                <a:cs typeface="Roboto Mono"/>
                <a:sym typeface="Roboto Mono"/>
              </a:rPr>
            </a:br>
            <a:r>
              <a:rPr lang="en-US" sz="1200" dirty="0">
                <a:solidFill>
                  <a:schemeClr val="tx1"/>
                </a:solidFill>
                <a:latin typeface="Roboto Mono"/>
                <a:ea typeface="Roboto Mono"/>
                <a:cs typeface="Roboto Mono"/>
                <a:sym typeface="Roboto Mono"/>
              </a:rPr>
              <a:t>Gelato calls a specified function after every 5 minutes(here 5 minutes is given for test purposes.).</a:t>
            </a:r>
          </a:p>
          <a:p>
            <a:pPr marL="628650" lvl="1" indent="-171450">
              <a:lnSpc>
                <a:spcPct val="100000"/>
              </a:lnSpc>
              <a:buClr>
                <a:schemeClr val="dk1"/>
              </a:buClr>
              <a:buSzPts val="1100"/>
            </a:pPr>
            <a:r>
              <a:rPr lang="en-US" sz="1200" dirty="0">
                <a:solidFill>
                  <a:schemeClr val="tx1"/>
                </a:solidFill>
                <a:latin typeface="Roboto Mono"/>
                <a:ea typeface="Roboto Mono"/>
                <a:cs typeface="Roboto Mono"/>
                <a:sym typeface="Roboto Mono"/>
              </a:rPr>
              <a:t>This function checks the time elapsed since the minting of the NFT and then it deletes the NFT if the time elapsed is greater than 5 minutes(again 5 minutes is given for testing purposes)</a:t>
            </a:r>
            <a:endParaRPr lang="en-US" sz="1200" b="1" dirty="0">
              <a:solidFill>
                <a:schemeClr val="tx1"/>
              </a:solidFill>
              <a:latin typeface="Roboto Mono"/>
              <a:ea typeface="Roboto Mono"/>
              <a:cs typeface="Roboto Mono"/>
              <a:sym typeface="Roboto Mono"/>
            </a:endParaRPr>
          </a:p>
          <a:p>
            <a:pPr marL="628650" lvl="1" indent="-171450">
              <a:lnSpc>
                <a:spcPct val="100000"/>
              </a:lnSpc>
              <a:buClr>
                <a:schemeClr val="dk1"/>
              </a:buClr>
              <a:buSzPts val="1100"/>
            </a:pPr>
            <a:endParaRPr lang="en-US" sz="1200" dirty="0">
              <a:solidFill>
                <a:schemeClr val="tx1"/>
              </a:solidFill>
              <a:latin typeface="Roboto Mono"/>
              <a:ea typeface="Roboto Mono"/>
              <a:cs typeface="Roboto Mono"/>
              <a:sym typeface="Roboto Mono"/>
            </a:endParaRPr>
          </a:p>
          <a:p>
            <a:pPr marL="628650" lvl="1" indent="-171450">
              <a:lnSpc>
                <a:spcPct val="100000"/>
              </a:lnSpc>
              <a:buClr>
                <a:schemeClr val="dk1"/>
              </a:buClr>
              <a:buSzPts val="1100"/>
            </a:pPr>
            <a:endParaRPr lang="en-US" sz="800" dirty="0">
              <a:solidFill>
                <a:schemeClr val="tx1"/>
              </a:solidFill>
              <a:latin typeface="Roboto Mono"/>
              <a:ea typeface="Roboto Mono"/>
              <a:cs typeface="Roboto Mono"/>
              <a:sym typeface="Roboto Mono"/>
            </a:endParaRPr>
          </a:p>
          <a:p>
            <a:pPr marL="171450" indent="-171450">
              <a:lnSpc>
                <a:spcPct val="100000"/>
              </a:lnSpc>
              <a:buClr>
                <a:schemeClr val="dk1"/>
              </a:buClr>
              <a:buSzPts val="1100"/>
            </a:pPr>
            <a:endParaRPr lang="en-US" sz="1200" dirty="0">
              <a:solidFill>
                <a:schemeClr val="tx1"/>
              </a:solidFill>
              <a:latin typeface="Roboto Mono"/>
              <a:ea typeface="Roboto Mono"/>
              <a:cs typeface="Roboto Mono"/>
              <a:sym typeface="Roboto Mono"/>
            </a:endParaRPr>
          </a:p>
          <a:p>
            <a:pPr marL="171450" indent="-171450">
              <a:lnSpc>
                <a:spcPct val="100000"/>
              </a:lnSpc>
              <a:buClr>
                <a:schemeClr val="dk1"/>
              </a:buClr>
              <a:buSzPts val="1100"/>
            </a:pPr>
            <a:endParaRPr lang="en-US" sz="1200" dirty="0">
              <a:solidFill>
                <a:schemeClr val="tx1"/>
              </a:solidFill>
              <a:latin typeface="Roboto Mono"/>
              <a:ea typeface="Roboto Mono"/>
              <a:cs typeface="Roboto Mono"/>
              <a:sym typeface="Roboto Mono"/>
            </a:endParaRPr>
          </a:p>
          <a:p>
            <a:pPr marL="114300" indent="0">
              <a:buNone/>
            </a:pPr>
            <a:endParaRPr lang="en-IN" sz="1200" dirty="0">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331756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35E5-4B41-B8B1-AC53-1B1872100362}"/>
              </a:ext>
            </a:extLst>
          </p:cNvPr>
          <p:cNvSpPr>
            <a:spLocks noGrp="1"/>
          </p:cNvSpPr>
          <p:nvPr>
            <p:ph type="title"/>
          </p:nvPr>
        </p:nvSpPr>
        <p:spPr>
          <a:xfrm>
            <a:off x="311700" y="1925"/>
            <a:ext cx="8520600" cy="572700"/>
          </a:xfrm>
        </p:spPr>
        <p:txBody>
          <a:bodyPr/>
          <a:lstStyle/>
          <a:p>
            <a:r>
              <a:rPr lang="en-IN" dirty="0"/>
              <a:t>Flowchart</a:t>
            </a:r>
          </a:p>
        </p:txBody>
      </p:sp>
      <p:sp>
        <p:nvSpPr>
          <p:cNvPr id="3" name="Text Placeholder 2">
            <a:extLst>
              <a:ext uri="{FF2B5EF4-FFF2-40B4-BE49-F238E27FC236}">
                <a16:creationId xmlns:a16="http://schemas.microsoft.com/office/drawing/2014/main" id="{4F565CF7-7807-83A9-C512-8BD4D27F519F}"/>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CDD5742A-0BF8-F179-C88F-43639CDD6471}"/>
              </a:ext>
            </a:extLst>
          </p:cNvPr>
          <p:cNvPicPr>
            <a:picLocks noChangeAspect="1"/>
          </p:cNvPicPr>
          <p:nvPr/>
        </p:nvPicPr>
        <p:blipFill>
          <a:blip r:embed="rId2"/>
          <a:stretch>
            <a:fillRect/>
          </a:stretch>
        </p:blipFill>
        <p:spPr>
          <a:xfrm>
            <a:off x="2274584" y="114300"/>
            <a:ext cx="3577575" cy="4999756"/>
          </a:xfrm>
          <a:prstGeom prst="rect">
            <a:avLst/>
          </a:prstGeom>
        </p:spPr>
      </p:pic>
    </p:spTree>
    <p:extLst>
      <p:ext uri="{BB962C8B-B14F-4D97-AF65-F5344CB8AC3E}">
        <p14:creationId xmlns:p14="http://schemas.microsoft.com/office/powerpoint/2010/main" val="158989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44" name="Google Shape;144;p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145" name="Google Shape;145;p8"/>
          <p:cNvSpPr txBox="1"/>
          <p:nvPr/>
        </p:nvSpPr>
        <p:spPr>
          <a:xfrm>
            <a:off x="75200" y="1072224"/>
            <a:ext cx="8693116" cy="4071275"/>
          </a:xfrm>
          <a:prstGeom prst="rect">
            <a:avLst/>
          </a:prstGeom>
          <a:noFill/>
          <a:ln>
            <a:noFill/>
          </a:ln>
        </p:spPr>
        <p:txBody>
          <a:bodyPr spcFirstLastPara="1" wrap="square" lIns="91425" tIns="91425" rIns="91425" bIns="91425" anchor="ctr" anchorCtr="0">
            <a:noAutofit/>
          </a:bodyPr>
          <a:lstStyle/>
          <a:p>
            <a:pPr marL="171450" indent="-171450">
              <a:buClr>
                <a:schemeClr val="dk1"/>
              </a:buClr>
              <a:buSzPts val="1100"/>
              <a:buFont typeface="Arial" panose="020B0604020202020204" pitchFamily="34" charset="0"/>
              <a:buChar char="•"/>
            </a:pPr>
            <a:r>
              <a:rPr lang="en-IN" sz="1200" dirty="0">
                <a:latin typeface="Roboto Mono"/>
                <a:ea typeface="Roboto Mono"/>
                <a:cs typeface="Roboto Mono"/>
                <a:sym typeface="Roboto Mono"/>
              </a:rPr>
              <a:t>U</a:t>
            </a:r>
            <a:r>
              <a:rPr lang="en" sz="1200" dirty="0">
                <a:latin typeface="Roboto Mono"/>
                <a:ea typeface="Roboto Mono"/>
                <a:cs typeface="Roboto Mono"/>
                <a:sym typeface="Roboto Mono"/>
              </a:rPr>
              <a:t>ser’s should have prerequisite knowledge of NFTs. Like what is NFT,how can he check his registered NFTs.</a:t>
            </a:r>
          </a:p>
          <a:p>
            <a:pPr marL="171450" indent="-171450">
              <a:buClr>
                <a:schemeClr val="dk1"/>
              </a:buClr>
              <a:buSzPts val="1100"/>
              <a:buFont typeface="Arial" panose="020B0604020202020204" pitchFamily="34" charset="0"/>
              <a:buChar char="•"/>
            </a:pPr>
            <a:r>
              <a:rPr lang="en" sz="1200" b="0" i="0" dirty="0">
                <a:effectLst/>
                <a:latin typeface="Roboto Mono"/>
                <a:ea typeface="Roboto Mono"/>
                <a:sym typeface="Roboto Mono"/>
              </a:rPr>
              <a:t>In the near future rinkeby Testnet will de depriciated so we have to deploy our smart contract on other testnet(Polygon prefered).</a:t>
            </a:r>
            <a:endParaRPr lang="en-IN" sz="1200" b="0" i="0" dirty="0">
              <a:effectLst/>
              <a:latin typeface="Roboto Mono"/>
              <a:ea typeface="Roboto Mono"/>
              <a:sym typeface="Roboto Mono"/>
            </a:endParaRPr>
          </a:p>
          <a:p>
            <a:pPr marL="171450" indent="-171450">
              <a:buClr>
                <a:schemeClr val="dk1"/>
              </a:buClr>
              <a:buSzPts val="1100"/>
              <a:buFont typeface="Arial" panose="020B0604020202020204" pitchFamily="34" charset="0"/>
              <a:buChar char="•"/>
            </a:pPr>
            <a:r>
              <a:rPr lang="en-IN" sz="1200" dirty="0">
                <a:latin typeface="Roboto Mono"/>
                <a:ea typeface="Roboto Mono"/>
                <a:sym typeface="Roboto Mono"/>
              </a:rPr>
              <a:t>Rinkbey cost more gas fees to mint NFTs.</a:t>
            </a:r>
          </a:p>
          <a:p>
            <a:pPr marL="171450" indent="-171450">
              <a:buClr>
                <a:schemeClr val="dk1"/>
              </a:buClr>
              <a:buSzPts val="1100"/>
              <a:buFont typeface="Arial" panose="020B0604020202020204" pitchFamily="34" charset="0"/>
              <a:buChar char="•"/>
            </a:pPr>
            <a:r>
              <a:rPr lang="en-IN" sz="1200" dirty="0">
                <a:latin typeface="Roboto Mono"/>
                <a:ea typeface="Roboto Mono"/>
                <a:sym typeface="Roboto Mono"/>
              </a:rPr>
              <a:t>We are minting on-chain NFTs, as we store more data in the NFTs the gas fee will increase in comparison to IPFS to store their meta data.</a:t>
            </a:r>
          </a:p>
          <a:p>
            <a:pPr marL="171450" indent="-171450">
              <a:buClr>
                <a:schemeClr val="dk1"/>
              </a:buClr>
              <a:buSzPts val="1100"/>
              <a:buFont typeface="Arial" panose="020B0604020202020204" pitchFamily="34" charset="0"/>
              <a:buChar char="•"/>
            </a:pPr>
            <a:r>
              <a:rPr lang="en-IN" sz="1200" dirty="0">
                <a:latin typeface="Roboto Mono"/>
                <a:ea typeface="Roboto Mono"/>
                <a:sym typeface="Roboto Mono"/>
              </a:rPr>
              <a:t>For </a:t>
            </a:r>
            <a:r>
              <a:rPr lang="en-IN" sz="1200" b="0" i="0" dirty="0">
                <a:effectLst/>
                <a:latin typeface="Roboto Mono" panose="020B0604020202020204" charset="0"/>
                <a:ea typeface="Roboto Mono" panose="020B0604020202020204" charset="0"/>
              </a:rPr>
              <a:t>each period of warranty we need a separate smart contract to mint </a:t>
            </a:r>
            <a:r>
              <a:rPr lang="en-IN" sz="1200" dirty="0">
                <a:latin typeface="Roboto Mono"/>
                <a:ea typeface="Roboto Mono"/>
                <a:sym typeface="Roboto Mono"/>
              </a:rPr>
              <a:t>NFTs </a:t>
            </a:r>
            <a:r>
              <a:rPr lang="en-IN" sz="1200" b="0" i="0" dirty="0">
                <a:effectLst/>
                <a:latin typeface="Roboto Mono" panose="020B0604020202020204" charset="0"/>
                <a:ea typeface="Roboto Mono" panose="020B0604020202020204" charset="0"/>
              </a:rPr>
              <a:t>for that period of time. </a:t>
            </a:r>
            <a:r>
              <a:rPr lang="en-IN" sz="1200" dirty="0">
                <a:latin typeface="Roboto Mono" panose="020B0604020202020204" charset="0"/>
                <a:ea typeface="Roboto Mono" panose="020B0604020202020204" charset="0"/>
              </a:rPr>
              <a:t>For example if a company has products having warranty periods of 6,12,18 months we need to have different smart contract for each period of time that mint </a:t>
            </a:r>
            <a:r>
              <a:rPr lang="en-IN" sz="1200" dirty="0">
                <a:latin typeface="Roboto Mono"/>
                <a:ea typeface="Roboto Mono"/>
                <a:sym typeface="Roboto Mono"/>
              </a:rPr>
              <a:t>NFTs </a:t>
            </a:r>
            <a:r>
              <a:rPr lang="en-IN" sz="1200" dirty="0">
                <a:latin typeface="Roboto Mono" panose="020B0604020202020204" charset="0"/>
                <a:ea typeface="Roboto Mono" panose="020B0604020202020204" charset="0"/>
              </a:rPr>
              <a:t>having a validity of 6,12,18 months respectively.</a:t>
            </a:r>
          </a:p>
          <a:p>
            <a:pPr marL="171450" indent="-171450">
              <a:buClr>
                <a:schemeClr val="dk1"/>
              </a:buClr>
              <a:buSzPts val="1100"/>
              <a:buFont typeface="Arial" panose="020B0604020202020204" pitchFamily="34" charset="0"/>
              <a:buChar char="•"/>
            </a:pPr>
            <a:endParaRPr lang="en-IN" sz="1600" b="0" i="0" dirty="0">
              <a:effectLst/>
              <a:latin typeface="Manrope"/>
            </a:endParaRP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51" name="Google Shape;151;p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52" name="Google Shape;152;p9"/>
          <p:cNvSpPr txBox="1"/>
          <p:nvPr/>
        </p:nvSpPr>
        <p:spPr>
          <a:xfrm>
            <a:off x="0" y="224881"/>
            <a:ext cx="8547000" cy="3269100"/>
          </a:xfrm>
          <a:prstGeom prst="rect">
            <a:avLst/>
          </a:prstGeom>
          <a:noFill/>
          <a:ln>
            <a:noFill/>
          </a:ln>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Migrating the project to polygon for lower gas fees.</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Connecting the GUI to a company database to verify the PRODUCT_ID to check its authenticity.</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Adding a section in the GUI to show the user owned NFTs instead of the user going to</a:t>
            </a:r>
          </a:p>
          <a:p>
            <a:pPr marR="0" lvl="0" algn="l" rtl="0">
              <a:lnSpc>
                <a:spcPct val="100000"/>
              </a:lnSpc>
              <a:spcBef>
                <a:spcPts val="0"/>
              </a:spcBef>
              <a:spcAft>
                <a:spcPts val="0"/>
              </a:spcAft>
              <a:buClr>
                <a:srgbClr val="000000"/>
              </a:buClr>
              <a:buSzPts val="1200"/>
            </a:pPr>
            <a:r>
              <a:rPr lang="en-US" sz="1200" dirty="0">
                <a:latin typeface="Roboto Mono"/>
                <a:ea typeface="Roboto Mono"/>
                <a:cs typeface="Roboto Mono"/>
                <a:sym typeface="Roboto Mono"/>
              </a:rPr>
              <a:t>  </a:t>
            </a:r>
            <a:r>
              <a:rPr lang="en-US" sz="1200" dirty="0" err="1">
                <a:latin typeface="Roboto Mono"/>
                <a:ea typeface="Roboto Mono"/>
                <a:cs typeface="Roboto Mono"/>
                <a:sym typeface="Roboto Mono"/>
              </a:rPr>
              <a:t>openseas.testnet</a:t>
            </a:r>
            <a:r>
              <a:rPr lang="en-US" sz="1200" dirty="0">
                <a:latin typeface="Roboto Mono"/>
                <a:ea typeface="Roboto Mono"/>
                <a:cs typeface="Roboto Mono"/>
                <a:sym typeface="Roboto Mono"/>
              </a:rPr>
              <a:t>.</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Engagement/Gamification:-</a:t>
            </a:r>
          </a:p>
          <a:p>
            <a:pPr marR="0" lvl="0" algn="l" rtl="0">
              <a:lnSpc>
                <a:spcPct val="100000"/>
              </a:lnSpc>
              <a:spcBef>
                <a:spcPts val="0"/>
              </a:spcBef>
              <a:spcAft>
                <a:spcPts val="0"/>
              </a:spcAft>
              <a:buClr>
                <a:srgbClr val="000000"/>
              </a:buClr>
              <a:buSzPts val="1200"/>
            </a:pPr>
            <a:r>
              <a:rPr lang="en-US" sz="1200" b="0" i="0" u="none" strike="noStrike" cap="none" dirty="0">
                <a:solidFill>
                  <a:srgbClr val="000000"/>
                </a:solidFill>
                <a:latin typeface="Roboto Mono"/>
                <a:ea typeface="Roboto Mono"/>
                <a:cs typeface="Roboto Mono"/>
                <a:sym typeface="Roboto Mono"/>
              </a:rPr>
              <a:t>  Using Level attribute of Character NFT we can provide attractive discounts and offers to</a:t>
            </a:r>
          </a:p>
          <a:p>
            <a:pPr>
              <a:buSzPts val="1200"/>
            </a:pPr>
            <a:r>
              <a:rPr lang="en-US" sz="1200" dirty="0">
                <a:latin typeface="Roboto Mono"/>
                <a:ea typeface="Roboto Mono"/>
                <a:cs typeface="Roboto Mono"/>
                <a:sym typeface="Roboto Mono"/>
              </a:rPr>
              <a:t>  </a:t>
            </a:r>
            <a:r>
              <a:rPr lang="en-US" sz="1200" b="0" i="0" u="none" strike="noStrike" cap="none" dirty="0">
                <a:solidFill>
                  <a:srgbClr val="000000"/>
                </a:solidFill>
                <a:latin typeface="Roboto Mono"/>
                <a:ea typeface="Roboto Mono"/>
                <a:cs typeface="Roboto Mono"/>
                <a:sym typeface="Roboto Mono"/>
              </a:rPr>
              <a:t>customers </a:t>
            </a:r>
            <a:r>
              <a:rPr lang="en-US" sz="1200" dirty="0">
                <a:latin typeface="Roboto Mono"/>
                <a:ea typeface="Roboto Mono"/>
                <a:cs typeface="Roboto Mono"/>
                <a:sym typeface="Roboto Mono"/>
              </a:rPr>
              <a:t>based on their level. Like level-1 will get 10% discount on next purchase </a:t>
            </a:r>
          </a:p>
          <a:p>
            <a:pPr>
              <a:buSzPts val="1200"/>
            </a:pPr>
            <a:r>
              <a:rPr lang="en-US" sz="1200" dirty="0">
                <a:latin typeface="Roboto Mono"/>
                <a:ea typeface="Roboto Mono"/>
                <a:cs typeface="Roboto Mono"/>
                <a:sym typeface="Roboto Mono"/>
              </a:rPr>
              <a:t>  level-2 will get 20%  discount and so on.</a:t>
            </a:r>
          </a:p>
          <a:p>
            <a:pPr marR="0" lvl="0" algn="l" rtl="0">
              <a:lnSpc>
                <a:spcPct val="100000"/>
              </a:lnSpc>
              <a:spcBef>
                <a:spcPts val="0"/>
              </a:spcBef>
              <a:spcAft>
                <a:spcPts val="0"/>
              </a:spcAft>
              <a:buClr>
                <a:srgbClr val="000000"/>
              </a:buClr>
              <a:buSzPts val="1200"/>
            </a:pPr>
            <a:r>
              <a:rPr lang="en-US" sz="1200" b="0" i="0" u="none" strike="noStrike" cap="none" dirty="0">
                <a:solidFill>
                  <a:srgbClr val="000000"/>
                </a:solidFill>
                <a:latin typeface="Roboto Mono"/>
                <a:ea typeface="Roboto Mono"/>
                <a:cs typeface="Roboto Mono"/>
                <a:sym typeface="Roboto Mono"/>
              </a:rPr>
              <a:t> </a:t>
            </a:r>
          </a:p>
          <a:p>
            <a:pPr marR="0" lvl="0" algn="l" rtl="0">
              <a:lnSpc>
                <a:spcPct val="100000"/>
              </a:lnSpc>
              <a:spcBef>
                <a:spcPts val="0"/>
              </a:spcBef>
              <a:spcAft>
                <a:spcPts val="0"/>
              </a:spcAft>
              <a:buClr>
                <a:srgbClr val="000000"/>
              </a:buClr>
              <a:buSzPts val="1200"/>
            </a:pPr>
            <a:endParaRPr lang="en-US" sz="1200" dirty="0">
              <a:latin typeface="Roboto Mono"/>
              <a:ea typeface="Roboto Mono"/>
              <a:cs typeface="Roboto Mono"/>
              <a:sym typeface="Roboto Mono"/>
            </a:endParaRPr>
          </a:p>
          <a:p>
            <a:pPr marR="0" lvl="0" algn="l" rtl="0">
              <a:lnSpc>
                <a:spcPct val="100000"/>
              </a:lnSpc>
              <a:spcBef>
                <a:spcPts val="0"/>
              </a:spcBef>
              <a:spcAft>
                <a:spcPts val="0"/>
              </a:spcAft>
              <a:buClr>
                <a:srgbClr val="000000"/>
              </a:buClr>
              <a:buSzPts val="1200"/>
            </a:pPr>
            <a:endParaRPr lang="en-US"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05" name="Google Shape;105;p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106" name="Google Shape;106;p2"/>
          <p:cNvGraphicFramePr/>
          <p:nvPr>
            <p:extLst>
              <p:ext uri="{D42A27DB-BD31-4B8C-83A1-F6EECF244321}">
                <p14:modId xmlns:p14="http://schemas.microsoft.com/office/powerpoint/2010/main" val="1603388893"/>
              </p:ext>
            </p:extLst>
          </p:nvPr>
        </p:nvGraphicFramePr>
        <p:xfrm>
          <a:off x="195688" y="1144500"/>
          <a:ext cx="8756200" cy="3027980"/>
        </p:xfrm>
        <a:graphic>
          <a:graphicData uri="http://schemas.openxmlformats.org/drawingml/2006/table">
            <a:tbl>
              <a:tblPr>
                <a:noFill/>
                <a:tableStyleId>{C6F9CBF8-947F-46CC-AA10-F8113BC4F255}</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Coding Edge</a:t>
                      </a: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Odisha University Of Technology And Research .Bhubaneswar</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p>
                    <a:p>
                      <a:pPr marL="0" marR="0" lvl="0" indent="0" algn="ctr" rtl="0">
                        <a:lnSpc>
                          <a:spcPct val="115000"/>
                        </a:lnSpc>
                        <a:spcBef>
                          <a:spcPts val="0"/>
                        </a:spcBef>
                        <a:spcAft>
                          <a:spcPts val="0"/>
                        </a:spcAft>
                        <a:buClr>
                          <a:srgbClr val="000000"/>
                        </a:buClr>
                        <a:buSzPts val="1000"/>
                        <a:buFont typeface="Arial"/>
                        <a:buNone/>
                      </a:pP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2</a:t>
                      </a:r>
                    </a:p>
                    <a:p>
                      <a:pPr marL="0" marR="0" lvl="0" indent="0" algn="ctr" rtl="0">
                        <a:lnSpc>
                          <a:spcPct val="115000"/>
                        </a:lnSpc>
                        <a:spcBef>
                          <a:spcPts val="0"/>
                        </a:spcBef>
                        <a:spcAft>
                          <a:spcPts val="0"/>
                        </a:spcAft>
                        <a:buClr>
                          <a:srgbClr val="000000"/>
                        </a:buClr>
                        <a:buSzPts val="1000"/>
                        <a:buFont typeface="Arial"/>
                        <a:buNone/>
                      </a:pP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3</a:t>
                      </a:r>
                    </a:p>
                    <a:p>
                      <a:pPr marL="0" marR="0" lvl="0" indent="0" algn="ctr" rtl="0">
                        <a:lnSpc>
                          <a:spcPct val="115000"/>
                        </a:lnSpc>
                        <a:spcBef>
                          <a:spcPts val="0"/>
                        </a:spcBef>
                        <a:spcAft>
                          <a:spcPts val="0"/>
                        </a:spcAft>
                        <a:buClr>
                          <a:srgbClr val="000000"/>
                        </a:buClr>
                        <a:buSzPts val="1000"/>
                        <a:buFont typeface="Arial"/>
                        <a:buNone/>
                      </a:pP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1400"/>
                        <a:buFont typeface="Arial"/>
                        <a:buNone/>
                      </a:pPr>
                      <a:r>
                        <a:rPr lang="en-IN" sz="1400" u="none" strike="noStrike" cap="none" dirty="0"/>
                        <a:t>Swastik Panda</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Pankaj Agrawal</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Anshuman Mishra</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2020-2024</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t>2020-2024</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t>2020-2024</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Deliverables/Expectations for Level 2 (Idea + Code Submission)</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112" name="Google Shape;112;p3"/>
          <p:cNvSpPr txBox="1"/>
          <p:nvPr/>
        </p:nvSpPr>
        <p:spPr>
          <a:xfrm>
            <a:off x="51750" y="1095675"/>
            <a:ext cx="8857200" cy="3772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100" b="1" dirty="0">
                <a:solidFill>
                  <a:srgbClr val="0A0A0A"/>
                </a:solidFill>
                <a:latin typeface="Proxima Nova"/>
                <a:ea typeface="Proxima Nova"/>
                <a:cs typeface="Proxima Nova"/>
                <a:sym typeface="Proxima Nova"/>
              </a:rPr>
              <a:t>T</a:t>
            </a:r>
            <a:r>
              <a:rPr lang="en" b="1" dirty="0">
                <a:solidFill>
                  <a:srgbClr val="0A0A0A"/>
                </a:solidFill>
                <a:latin typeface="Proxima Nova"/>
                <a:ea typeface="Proxima Nova"/>
                <a:cs typeface="Proxima Nova"/>
                <a:sym typeface="Proxima Nova"/>
              </a:rPr>
              <a:t>he solution should focus on: </a:t>
            </a:r>
            <a:endParaRPr b="1" dirty="0">
              <a:solidFill>
                <a:srgbClr val="0A0A0A"/>
              </a:solidFill>
              <a:latin typeface="Proxima Nova"/>
              <a:ea typeface="Proxima Nova"/>
              <a:cs typeface="Proxima Nova"/>
              <a:sym typeface="Proxima Nova"/>
            </a:endParaRPr>
          </a:p>
          <a:p>
            <a:pPr marL="457200" lvl="0" indent="-304800" algn="l" rtl="0">
              <a:lnSpc>
                <a:spcPct val="115000"/>
              </a:lnSpc>
              <a:spcBef>
                <a:spcPts val="1200"/>
              </a:spcBef>
              <a:spcAft>
                <a:spcPts val="0"/>
              </a:spcAft>
              <a:buClr>
                <a:srgbClr val="0A0A0A"/>
              </a:buClr>
              <a:buSzPts val="1200"/>
              <a:buFont typeface="Proxima Nova"/>
              <a:buChar char="●"/>
            </a:pPr>
            <a:r>
              <a:rPr lang="en" sz="1200" dirty="0">
                <a:solidFill>
                  <a:srgbClr val="0A0A0A"/>
                </a:solidFill>
                <a:latin typeface="Proxima Nova"/>
                <a:ea typeface="Proxima Nova"/>
                <a:cs typeface="Proxima Nova"/>
                <a:sym typeface="Proxima Nova"/>
              </a:rPr>
              <a:t>The blockchain smart contract should allow users to prove ownership </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dirty="0">
                <a:solidFill>
                  <a:srgbClr val="0A0A0A"/>
                </a:solidFill>
                <a:latin typeface="Proxima Nova"/>
                <a:ea typeface="Proxima Nova"/>
                <a:cs typeface="Proxima Nova"/>
                <a:sym typeface="Proxima Nova"/>
              </a:rPr>
              <a:t>Provide the purchasing history, warranty period, and other item information</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dirty="0">
                <a:solidFill>
                  <a:srgbClr val="0A0A0A"/>
                </a:solidFill>
                <a:latin typeface="Proxima Nova"/>
                <a:ea typeface="Proxima Nova"/>
                <a:cs typeface="Proxima Nova"/>
                <a:sym typeface="Proxima Nova"/>
              </a:rPr>
              <a:t>The warranty card should include the item’s serial number and upon purchase be sent to the customer’s smartphone.</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dirty="0">
                <a:solidFill>
                  <a:srgbClr val="0A0A0A"/>
                </a:solidFill>
                <a:latin typeface="Proxima Nova"/>
                <a:ea typeface="Proxima Nova"/>
                <a:cs typeface="Proxima Nova"/>
                <a:sym typeface="Proxima Nova"/>
              </a:rPr>
              <a:t>The NFTs should be decaying in nature, in that, after a certain period their use for the redemption of warranty benefits offered by the brand/retailer will expire</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b="1" dirty="0">
                <a:solidFill>
                  <a:srgbClr val="0A0A0A"/>
                </a:solidFill>
                <a:latin typeface="Proxima Nova"/>
                <a:ea typeface="Proxima Nova"/>
                <a:cs typeface="Proxima Nova"/>
                <a:sym typeface="Proxima Nova"/>
              </a:rPr>
              <a:t>Bonus - </a:t>
            </a:r>
            <a:r>
              <a:rPr lang="en" sz="1200" dirty="0">
                <a:solidFill>
                  <a:srgbClr val="0A0A0A"/>
                </a:solidFill>
                <a:latin typeface="Proxima Nova"/>
                <a:ea typeface="Proxima Nova"/>
                <a:cs typeface="Proxima Nova"/>
                <a:sym typeface="Proxima Nova"/>
              </a:rPr>
              <a:t>GUI-based tool that doesn’t require knowledge of any Blockchain programming to use by Brands and Retailers.</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b="1" dirty="0">
                <a:solidFill>
                  <a:srgbClr val="0A0A0A"/>
                </a:solidFill>
                <a:latin typeface="Proxima Nova"/>
                <a:ea typeface="Proxima Nova"/>
                <a:cs typeface="Proxima Nova"/>
                <a:sym typeface="Proxima Nova"/>
              </a:rPr>
              <a:t>Bonus</a:t>
            </a:r>
            <a:r>
              <a:rPr lang="en" sz="1200" dirty="0">
                <a:solidFill>
                  <a:srgbClr val="0A0A0A"/>
                </a:solidFill>
                <a:latin typeface="Proxima Nova"/>
                <a:ea typeface="Proxima Nova"/>
                <a:cs typeface="Proxima Nova"/>
                <a:sym typeface="Proxima Nova"/>
              </a:rPr>
              <a:t> - Usage of Soulbound NFTs</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b="1" dirty="0">
                <a:solidFill>
                  <a:srgbClr val="0A0A0A"/>
                </a:solidFill>
                <a:latin typeface="Proxima Nova"/>
                <a:ea typeface="Proxima Nova"/>
                <a:cs typeface="Proxima Nova"/>
                <a:sym typeface="Proxima Nova"/>
              </a:rPr>
              <a:t>Bonus</a:t>
            </a:r>
            <a:r>
              <a:rPr lang="en" sz="1200" dirty="0">
                <a:solidFill>
                  <a:srgbClr val="0A0A0A"/>
                </a:solidFill>
                <a:latin typeface="Proxima Nova"/>
                <a:ea typeface="Proxima Nova"/>
                <a:cs typeface="Proxima Nova"/>
                <a:sym typeface="Proxima Nova"/>
              </a:rPr>
              <a:t> - Add any engagement/gamification construct to the loyalty program</a:t>
            </a:r>
            <a:endParaRPr sz="1200" dirty="0">
              <a:solidFill>
                <a:srgbClr val="0A0A0A"/>
              </a:solidFill>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endParaRPr sz="1100" b="1" dirty="0">
              <a:solidFill>
                <a:srgbClr val="0A0A0A"/>
              </a:solidFill>
              <a:latin typeface="Proxima Nova"/>
              <a:ea typeface="Proxima Nova"/>
              <a:cs typeface="Proxima Nova"/>
              <a:sym typeface="Proxima Nova"/>
            </a:endParaRPr>
          </a:p>
          <a:p>
            <a:pPr marL="0" marR="0" lvl="0" indent="0" algn="l" rtl="0">
              <a:lnSpc>
                <a:spcPct val="115000"/>
              </a:lnSpc>
              <a:spcBef>
                <a:spcPts val="400"/>
              </a:spcBef>
              <a:spcAft>
                <a:spcPts val="0"/>
              </a:spcAft>
              <a:buClr>
                <a:srgbClr val="000000"/>
              </a:buClr>
              <a:buSzPts val="1000"/>
              <a:buFont typeface="Arial"/>
              <a:buNone/>
            </a:pPr>
            <a:endParaRPr sz="1000" b="1"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0" y="-108341"/>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dirty="0">
                <a:solidFill>
                  <a:srgbClr val="000000"/>
                </a:solidFill>
                <a:latin typeface="Roboto Mono"/>
                <a:ea typeface="Roboto Mono"/>
                <a:cs typeface="Roboto Mono"/>
                <a:sym typeface="Roboto Mono"/>
              </a:rPr>
              <a:t>Glossary</a:t>
            </a: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118" name="Google Shape;118;p4"/>
          <p:cNvSpPr txBox="1"/>
          <p:nvPr/>
        </p:nvSpPr>
        <p:spPr>
          <a:xfrm>
            <a:off x="0" y="543697"/>
            <a:ext cx="9144000" cy="4599803"/>
          </a:xfrm>
          <a:prstGeom prst="rect">
            <a:avLst/>
          </a:prstGeom>
          <a:noFill/>
          <a:ln>
            <a:noFill/>
          </a:ln>
        </p:spPr>
        <p:txBody>
          <a:bodyPr spcFirstLastPara="1" wrap="square" lIns="91425" tIns="91425" rIns="91425" bIns="91425" anchor="ctr" anchorCtr="0">
            <a:noAutofit/>
          </a:bodyPr>
          <a:lstStyle/>
          <a:p>
            <a:pPr marL="457200" indent="-304800">
              <a:buSzPts val="1200"/>
              <a:buFont typeface="Roboto Mono"/>
              <a:buChar char="●"/>
            </a:pPr>
            <a:r>
              <a:rPr lang="en-US" sz="1200" b="1" u="sng" dirty="0">
                <a:solidFill>
                  <a:schemeClr val="tx1"/>
                </a:solidFill>
                <a:latin typeface="Roboto Mono" panose="020B0604020202020204" charset="0"/>
                <a:ea typeface="Roboto Mono" panose="020B0604020202020204" charset="0"/>
                <a:cs typeface="Roboto Mono"/>
                <a:sym typeface="Roboto Mono"/>
              </a:rPr>
              <a:t>BLOCKCHAIN</a:t>
            </a:r>
            <a:r>
              <a:rPr lang="en-US" sz="1200" dirty="0">
                <a:solidFill>
                  <a:schemeClr val="tx1"/>
                </a:solidFill>
                <a:latin typeface="Roboto Mono" panose="020B0604020202020204" charset="0"/>
                <a:ea typeface="Roboto Mono" panose="020B0604020202020204" charset="0"/>
                <a:cs typeface="Roboto Mono"/>
                <a:sym typeface="Roboto Mono"/>
              </a:rPr>
              <a:t>:-</a:t>
            </a:r>
            <a:r>
              <a:rPr lang="en-US" sz="1200" b="0" i="0" dirty="0">
                <a:solidFill>
                  <a:srgbClr val="111111"/>
                </a:solidFill>
                <a:effectLst/>
                <a:latin typeface="Roboto Mono" panose="020B0604020202020204" charset="0"/>
                <a:ea typeface="Roboto Mono" panose="020B0604020202020204" charset="0"/>
              </a:rPr>
              <a:t>A blockchain is a distributed database or ledger that is shared among the nodes of a computer network. As a database, a blockchain stores information electronically in digital format. The innovation with a blockchain is that it guarantees the fidelity and security of a record of data and generates trust without the need for a trusted third party.</a:t>
            </a:r>
            <a:endParaRPr lang="en" sz="1200" b="1" dirty="0">
              <a:effectLst/>
              <a:latin typeface="Roboto Mono"/>
              <a:ea typeface="Roboto Mono"/>
              <a:sym typeface="Roboto Mono"/>
            </a:endParaRPr>
          </a:p>
          <a:p>
            <a:pPr marL="457200" indent="-304800">
              <a:buSzPts val="1200"/>
              <a:buFont typeface="Roboto Mono"/>
              <a:buChar char="●"/>
            </a:pPr>
            <a:endParaRPr lang="en" sz="1200" b="1" u="none" dirty="0">
              <a:latin typeface="Roboto Mono"/>
              <a:ea typeface="Roboto Mono"/>
              <a:cs typeface="Roboto Mono"/>
              <a:sym typeface="Roboto Mono"/>
            </a:endParaRPr>
          </a:p>
          <a:p>
            <a:pPr marL="457200" marR="0" lvl="0" indent="-304800" rtl="0">
              <a:lnSpc>
                <a:spcPct val="100000"/>
              </a:lnSpc>
              <a:spcBef>
                <a:spcPts val="0"/>
              </a:spcBef>
              <a:spcAft>
                <a:spcPts val="0"/>
              </a:spcAft>
              <a:buClr>
                <a:srgbClr val="000000"/>
              </a:buClr>
              <a:buSzPts val="1200"/>
              <a:buFont typeface="Roboto Mono"/>
              <a:buChar char="●"/>
            </a:pPr>
            <a:r>
              <a:rPr lang="en-US" sz="1200" b="1" u="sng" strike="noStrike" cap="none" dirty="0">
                <a:solidFill>
                  <a:srgbClr val="303336"/>
                </a:solidFill>
                <a:latin typeface="Roboto Mono" panose="020B0604020202020204" charset="0"/>
                <a:ea typeface="Roboto Mono" panose="020B0604020202020204" charset="0"/>
                <a:cs typeface="Roboto Mono"/>
                <a:sym typeface="Roboto Mono"/>
              </a:rPr>
              <a:t>NFT</a:t>
            </a:r>
            <a:r>
              <a:rPr lang="en-US" sz="1200" b="1" u="none" strike="noStrike" cap="none" dirty="0">
                <a:solidFill>
                  <a:srgbClr val="303336"/>
                </a:solidFill>
                <a:latin typeface="Roboto Mono" panose="020B0604020202020204" charset="0"/>
                <a:ea typeface="Roboto Mono" panose="020B0604020202020204" charset="0"/>
                <a:cs typeface="Roboto Mono"/>
                <a:sym typeface="Roboto Mono"/>
              </a:rPr>
              <a:t>:-</a:t>
            </a:r>
            <a:r>
              <a:rPr lang="en-US" sz="1200" u="none" strike="noStrike" cap="none" dirty="0">
                <a:solidFill>
                  <a:srgbClr val="303336"/>
                </a:solidFill>
                <a:latin typeface="Roboto Mono" panose="020B0604020202020204" charset="0"/>
                <a:ea typeface="Roboto Mono" panose="020B0604020202020204" charset="0"/>
                <a:cs typeface="Roboto Mono"/>
                <a:sym typeface="Roboto Mono"/>
              </a:rPr>
              <a:t>A</a:t>
            </a:r>
            <a:r>
              <a:rPr lang="en-US" sz="1200" b="0" i="0" dirty="0">
                <a:solidFill>
                  <a:srgbClr val="303336"/>
                </a:solidFill>
                <a:effectLst/>
                <a:latin typeface="Roboto Mono" panose="020B0604020202020204" charset="0"/>
                <a:ea typeface="Roboto Mono" panose="020B0604020202020204" charset="0"/>
              </a:rPr>
              <a:t> unique digital identifier that cannot be copied, substituted, or subdivided, that is recorded in a </a:t>
            </a:r>
            <a:r>
              <a:rPr lang="en-US" sz="1200" dirty="0">
                <a:solidFill>
                  <a:schemeClr val="tx1"/>
                </a:solidFill>
                <a:latin typeface="Roboto Mono" panose="020B0604020202020204" charset="0"/>
                <a:ea typeface="Roboto Mono" panose="020B0604020202020204" charset="0"/>
              </a:rPr>
              <a:t>blockchain</a:t>
            </a:r>
            <a:r>
              <a:rPr lang="en-US" sz="1200" b="0" i="0" dirty="0">
                <a:solidFill>
                  <a:srgbClr val="303336"/>
                </a:solidFill>
                <a:effectLst/>
                <a:latin typeface="Roboto Mono" panose="020B0604020202020204" charset="0"/>
                <a:ea typeface="Roboto Mono" panose="020B0604020202020204" charset="0"/>
              </a:rPr>
              <a:t>, and that is used to certify authenticity and ownership (as of a specific digital asset and specific rights relating to it).</a:t>
            </a:r>
          </a:p>
          <a:p>
            <a:pPr marL="152400" marR="0" lvl="0" rtl="0">
              <a:lnSpc>
                <a:spcPct val="100000"/>
              </a:lnSpc>
              <a:spcBef>
                <a:spcPts val="0"/>
              </a:spcBef>
              <a:spcAft>
                <a:spcPts val="0"/>
              </a:spcAft>
              <a:buClr>
                <a:srgbClr val="000000"/>
              </a:buClr>
              <a:buSzPts val="1200"/>
            </a:pPr>
            <a:endParaRPr lang="en" sz="1200" b="0" i="0" u="none" strike="noStrike" cap="none" dirty="0">
              <a:solidFill>
                <a:srgbClr val="000000"/>
              </a:solidFill>
              <a:latin typeface="Roboto Mono" panose="020B0604020202020204" charset="0"/>
              <a:ea typeface="Roboto Mono" panose="020B0604020202020204" charset="0"/>
              <a:cs typeface="Roboto Mono"/>
              <a:sym typeface="Roboto Mono"/>
            </a:endParaRPr>
          </a:p>
          <a:p>
            <a:pPr marL="457200" indent="-304800">
              <a:buSzPts val="1200"/>
              <a:buFont typeface="Roboto Mono"/>
              <a:buChar char="●"/>
            </a:pPr>
            <a:r>
              <a:rPr lang="en" sz="1200" b="1" u="sng" dirty="0">
                <a:latin typeface="Roboto Mono" panose="020B0604020202020204" charset="0"/>
                <a:ea typeface="Roboto Mono" panose="020B0604020202020204" charset="0"/>
                <a:cs typeface="Roboto Mono"/>
                <a:sym typeface="Roboto Mono"/>
              </a:rPr>
              <a:t>SMART CONTRACT</a:t>
            </a:r>
            <a:r>
              <a:rPr lang="en" sz="1200" b="1" dirty="0">
                <a:latin typeface="Roboto Mono" panose="020B0604020202020204" charset="0"/>
                <a:ea typeface="Roboto Mono" panose="020B0604020202020204" charset="0"/>
                <a:cs typeface="Roboto Mono"/>
                <a:sym typeface="Roboto Mono"/>
              </a:rPr>
              <a:t>:-</a:t>
            </a:r>
            <a:r>
              <a:rPr lang="en-US" sz="1200" i="0" dirty="0">
                <a:solidFill>
                  <a:schemeClr val="tx1"/>
                </a:solidFill>
                <a:effectLst/>
                <a:latin typeface="Roboto Mono" panose="020B0604020202020204" charset="0"/>
                <a:ea typeface="Roboto Mono" panose="020B0604020202020204" charset="0"/>
              </a:rPr>
              <a:t>Smart contracts are computer programs or protocols for automated transactions that are stored on a blockchain and run in response to meeting certain conditions. In other words, smart contracts automate the execution of agreements so that all participants can ascertain the outcome as soon as possible without the involvement of an intermediary or time delay.</a:t>
            </a:r>
          </a:p>
          <a:p>
            <a:pPr marL="457200" indent="-304800">
              <a:buSzPts val="1200"/>
              <a:buFont typeface="Roboto Mono"/>
              <a:buChar char="●"/>
            </a:pPr>
            <a:endParaRPr lang="en-US" sz="1200" dirty="0">
              <a:solidFill>
                <a:schemeClr val="tx1"/>
              </a:solidFill>
              <a:latin typeface="Roboto Mono" panose="020B0604020202020204" charset="0"/>
              <a:ea typeface="Roboto Mono" panose="020B0604020202020204" charset="0"/>
            </a:endParaRPr>
          </a:p>
          <a:p>
            <a:pPr marL="457200" indent="-304800">
              <a:buSzPts val="1200"/>
              <a:buFont typeface="Roboto Mono"/>
              <a:buChar char="●"/>
            </a:pPr>
            <a:r>
              <a:rPr lang="en-US" sz="1200" b="1" i="0" u="sng" dirty="0">
                <a:solidFill>
                  <a:schemeClr val="tx1"/>
                </a:solidFill>
                <a:effectLst/>
                <a:latin typeface="Roboto Mono" panose="020B0604020202020204" charset="0"/>
                <a:ea typeface="Roboto Mono" panose="020B0604020202020204" charset="0"/>
              </a:rPr>
              <a:t>MINTING NFT:- </a:t>
            </a:r>
            <a:r>
              <a:rPr lang="en-US" sz="1200" b="0" i="0" dirty="0">
                <a:solidFill>
                  <a:srgbClr val="424242"/>
                </a:solidFill>
                <a:effectLst/>
                <a:latin typeface="Roboto Mono" panose="020B0604020202020204" charset="0"/>
                <a:ea typeface="Roboto Mono" panose="020B0604020202020204" charset="0"/>
              </a:rPr>
              <a:t>It is the process by which your digital art or digital content becomes a part of the Ethereum blockchain. </a:t>
            </a:r>
          </a:p>
          <a:p>
            <a:pPr marL="457200" indent="-304800">
              <a:buSzPts val="1200"/>
              <a:buFont typeface="Roboto Mono"/>
              <a:buChar char="●"/>
            </a:pPr>
            <a:endParaRPr lang="en-US" sz="1200" u="sng" dirty="0">
              <a:solidFill>
                <a:srgbClr val="424242"/>
              </a:solidFill>
              <a:latin typeface="Roboto Mono" panose="020B0604020202020204" charset="0"/>
              <a:ea typeface="Roboto Mono" panose="020B0604020202020204" charset="0"/>
            </a:endParaRPr>
          </a:p>
          <a:p>
            <a:pPr marL="457200" indent="-304800">
              <a:buSzPts val="1200"/>
              <a:buFont typeface="Roboto Mono"/>
              <a:buChar char="●"/>
            </a:pPr>
            <a:r>
              <a:rPr lang="en-US" sz="1200" b="1" i="0" u="sng" dirty="0">
                <a:solidFill>
                  <a:srgbClr val="424242"/>
                </a:solidFill>
                <a:effectLst/>
                <a:latin typeface="Roboto Mono" panose="020B0604020202020204" charset="0"/>
                <a:ea typeface="Roboto Mono" panose="020B0604020202020204" charset="0"/>
              </a:rPr>
              <a:t>METAMASK</a:t>
            </a:r>
            <a:r>
              <a:rPr lang="en-US" sz="1200" b="1" i="0" dirty="0">
                <a:solidFill>
                  <a:srgbClr val="424242"/>
                </a:solidFill>
                <a:effectLst/>
                <a:latin typeface="Roboto Mono" panose="020B0604020202020204" charset="0"/>
                <a:ea typeface="Roboto Mono" panose="020B0604020202020204" charset="0"/>
              </a:rPr>
              <a:t>:-</a:t>
            </a:r>
            <a:r>
              <a:rPr lang="en-US" sz="1200" dirty="0">
                <a:solidFill>
                  <a:srgbClr val="202122"/>
                </a:solidFill>
                <a:latin typeface="Roboto Mono" panose="020B0604020202020204" charset="0"/>
                <a:ea typeface="Roboto Mono" panose="020B0604020202020204" charset="0"/>
              </a:rPr>
              <a:t>It i</a:t>
            </a:r>
            <a:r>
              <a:rPr lang="en-US" sz="1200" b="0" i="0" dirty="0">
                <a:solidFill>
                  <a:srgbClr val="202122"/>
                </a:solidFill>
                <a:effectLst/>
                <a:latin typeface="Roboto Mono" panose="020B0604020202020204" charset="0"/>
                <a:ea typeface="Roboto Mono" panose="020B0604020202020204" charset="0"/>
              </a:rPr>
              <a:t>s a </a:t>
            </a:r>
            <a:r>
              <a:rPr lang="en-US" sz="1200" b="0" i="0" u="none" strike="noStrike" dirty="0">
                <a:solidFill>
                  <a:schemeClr val="tx1"/>
                </a:solidFill>
                <a:effectLst/>
                <a:latin typeface="Roboto Mono" panose="020B0604020202020204" charset="0"/>
                <a:ea typeface="Roboto Mono" panose="020B0604020202020204" charset="0"/>
              </a:rPr>
              <a:t>software</a:t>
            </a:r>
            <a:r>
              <a:rPr lang="en-US" sz="1200" b="0" i="0" dirty="0">
                <a:solidFill>
                  <a:schemeClr val="tx1"/>
                </a:solidFill>
                <a:effectLst/>
                <a:latin typeface="Roboto Mono" panose="020B0604020202020204" charset="0"/>
                <a:ea typeface="Roboto Mono" panose="020B0604020202020204" charset="0"/>
              </a:rPr>
              <a:t> </a:t>
            </a:r>
            <a:r>
              <a:rPr lang="en-US" sz="1200" b="0" i="0" u="none" strike="noStrike" dirty="0">
                <a:solidFill>
                  <a:schemeClr val="tx1"/>
                </a:solidFill>
                <a:effectLst/>
                <a:latin typeface="Roboto Mono" panose="020B0604020202020204" charset="0"/>
                <a:ea typeface="Roboto Mono" panose="020B0604020202020204" charset="0"/>
              </a:rPr>
              <a:t>cryptocurrency wallet</a:t>
            </a:r>
            <a:r>
              <a:rPr lang="en-US" sz="1200" b="0" i="0" dirty="0">
                <a:solidFill>
                  <a:srgbClr val="202122"/>
                </a:solidFill>
                <a:effectLst/>
                <a:latin typeface="Roboto Mono" panose="020B0604020202020204" charset="0"/>
                <a:ea typeface="Roboto Mono" panose="020B0604020202020204" charset="0"/>
              </a:rPr>
              <a:t> used to interact with the </a:t>
            </a:r>
            <a:r>
              <a:rPr lang="en-US" sz="1200" b="0" i="0" u="none" strike="noStrike" dirty="0">
                <a:solidFill>
                  <a:schemeClr val="tx1"/>
                </a:solidFill>
                <a:effectLst/>
                <a:latin typeface="Roboto Mono" panose="020B0604020202020204" charset="0"/>
                <a:ea typeface="Roboto Mono" panose="020B0604020202020204" charset="0"/>
              </a:rPr>
              <a:t>Ethereum</a:t>
            </a:r>
            <a:r>
              <a:rPr lang="en-US" sz="1200" b="0" i="0" dirty="0">
                <a:solidFill>
                  <a:schemeClr val="tx1"/>
                </a:solidFill>
                <a:effectLst/>
                <a:latin typeface="Roboto Mono" panose="020B0604020202020204" charset="0"/>
                <a:ea typeface="Roboto Mono" panose="020B0604020202020204" charset="0"/>
              </a:rPr>
              <a:t> </a:t>
            </a:r>
            <a:r>
              <a:rPr lang="en-US" sz="1200" b="0" i="0" u="none" strike="noStrike" dirty="0">
                <a:solidFill>
                  <a:schemeClr val="tx1"/>
                </a:solidFill>
                <a:effectLst/>
                <a:latin typeface="Roboto Mono" panose="020B0604020202020204" charset="0"/>
                <a:ea typeface="Roboto Mono" panose="020B0604020202020204" charset="0"/>
              </a:rPr>
              <a:t>blockchain</a:t>
            </a:r>
            <a:r>
              <a:rPr lang="en-US" sz="1200" b="0" i="0" dirty="0">
                <a:solidFill>
                  <a:srgbClr val="202122"/>
                </a:solidFill>
                <a:effectLst/>
                <a:latin typeface="Roboto Mono" panose="020B0604020202020204" charset="0"/>
                <a:ea typeface="Roboto Mono" panose="020B0604020202020204" charset="0"/>
              </a:rPr>
              <a:t>. It allows users to access their Ethereum wallet through a </a:t>
            </a:r>
            <a:r>
              <a:rPr lang="en-US" sz="1200" b="0" i="0" u="none" strike="noStrike" dirty="0">
                <a:solidFill>
                  <a:schemeClr val="tx1"/>
                </a:solidFill>
                <a:effectLst/>
                <a:latin typeface="Roboto Mono" panose="020B0604020202020204" charset="0"/>
                <a:ea typeface="Roboto Mono" panose="020B0604020202020204" charset="0"/>
              </a:rPr>
              <a:t>browser extension</a:t>
            </a:r>
            <a:r>
              <a:rPr lang="en-US" sz="1200" b="0" i="0" dirty="0">
                <a:solidFill>
                  <a:schemeClr val="tx1"/>
                </a:solidFill>
                <a:effectLst/>
                <a:latin typeface="Roboto Mono" panose="020B0604020202020204" charset="0"/>
                <a:ea typeface="Roboto Mono" panose="020B0604020202020204" charset="0"/>
              </a:rPr>
              <a:t> </a:t>
            </a:r>
            <a:r>
              <a:rPr lang="en-US" sz="1200" b="0" i="0" dirty="0">
                <a:solidFill>
                  <a:srgbClr val="202122"/>
                </a:solidFill>
                <a:effectLst/>
                <a:latin typeface="Roboto Mono" panose="020B0604020202020204" charset="0"/>
                <a:ea typeface="Roboto Mono" panose="020B0604020202020204" charset="0"/>
              </a:rPr>
              <a:t>or mobile app, which can then be used to interact with </a:t>
            </a:r>
            <a:r>
              <a:rPr lang="en-US" sz="1200" b="0" i="0" u="none" strike="noStrike" dirty="0">
                <a:solidFill>
                  <a:schemeClr val="tx1"/>
                </a:solidFill>
                <a:effectLst/>
                <a:latin typeface="Roboto Mono" panose="020B0604020202020204" charset="0"/>
                <a:ea typeface="Roboto Mono" panose="020B0604020202020204" charset="0"/>
              </a:rPr>
              <a:t>decentralized applications.</a:t>
            </a:r>
          </a:p>
          <a:p>
            <a:pPr marL="457200" indent="-304800">
              <a:buSzPts val="1200"/>
              <a:buFont typeface="Roboto Mono"/>
              <a:buChar char="●"/>
            </a:pPr>
            <a:endParaRPr lang="en-US" sz="1200" dirty="0">
              <a:solidFill>
                <a:schemeClr val="tx1"/>
              </a:solidFill>
              <a:latin typeface="Roboto Mono" panose="020B0604020202020204" charset="0"/>
              <a:ea typeface="Roboto Mono" panose="020B0604020202020204" charset="0"/>
            </a:endParaRPr>
          </a:p>
          <a:p>
            <a:pPr marL="457200" indent="-304800">
              <a:buSzPts val="1200"/>
              <a:buFont typeface="Roboto Mono"/>
              <a:buChar char="●"/>
            </a:pPr>
            <a:r>
              <a:rPr lang="en-US" sz="1200" b="1" i="0" u="sng" dirty="0">
                <a:solidFill>
                  <a:schemeClr val="tx1"/>
                </a:solidFill>
                <a:effectLst/>
                <a:latin typeface="Roboto Mono" panose="020B0604020202020204" charset="0"/>
                <a:ea typeface="Roboto Mono" panose="020B0604020202020204" charset="0"/>
              </a:rPr>
              <a:t>GASS FEE</a:t>
            </a:r>
            <a:r>
              <a:rPr lang="en-US" sz="1200" b="1" i="0" dirty="0">
                <a:solidFill>
                  <a:schemeClr val="tx1"/>
                </a:solidFill>
                <a:effectLst/>
                <a:latin typeface="Roboto Mono" panose="020B0604020202020204" charset="0"/>
                <a:ea typeface="Roboto Mono" panose="020B0604020202020204" charset="0"/>
              </a:rPr>
              <a:t>:- </a:t>
            </a:r>
            <a:r>
              <a:rPr lang="en-US" sz="1200" b="0" i="0" dirty="0">
                <a:solidFill>
                  <a:srgbClr val="111111"/>
                </a:solidFill>
                <a:effectLst/>
                <a:latin typeface="Roboto Mono" panose="020B0604020202020204" charset="0"/>
                <a:ea typeface="Roboto Mono" panose="020B0604020202020204" charset="0"/>
              </a:rPr>
              <a:t>Gas refers to the fee, or pricing value, required to successfully conduct a transaction or execute a contract on the </a:t>
            </a:r>
            <a:r>
              <a:rPr lang="en-US" sz="1200" b="0" i="0" dirty="0">
                <a:solidFill>
                  <a:schemeClr val="tx1"/>
                </a:solidFill>
                <a:effectLst/>
                <a:latin typeface="Roboto Mono" panose="020B0604020202020204" charset="0"/>
                <a:ea typeface="Roboto Mono" panose="020B0604020202020204" charset="0"/>
              </a:rPr>
              <a:t>Ethereum</a:t>
            </a:r>
            <a:r>
              <a:rPr lang="en-US" sz="1200" b="0" i="0" dirty="0">
                <a:solidFill>
                  <a:srgbClr val="111111"/>
                </a:solidFill>
                <a:effectLst/>
                <a:latin typeface="Roboto Mono" panose="020B0604020202020204" charset="0"/>
                <a:ea typeface="Roboto Mono" panose="020B0604020202020204" charset="0"/>
              </a:rPr>
              <a:t> blockchain platform.</a:t>
            </a:r>
            <a:endParaRPr lang="en-US" sz="1200" b="1" i="0" dirty="0">
              <a:solidFill>
                <a:schemeClr val="tx1"/>
              </a:solidFill>
              <a:effectLst/>
              <a:latin typeface="Roboto Mono" panose="020B0604020202020204" charset="0"/>
              <a:ea typeface="Roboto Mono" panose="020B0604020202020204" charset="0"/>
            </a:endParaRPr>
          </a:p>
          <a:p>
            <a:pPr marL="457200" indent="-304800">
              <a:buSzPts val="1200"/>
              <a:buFont typeface="Roboto Mono"/>
              <a:buChar char="●"/>
            </a:pPr>
            <a:endParaRPr lang="en-US" sz="1200" dirty="0">
              <a:solidFill>
                <a:schemeClr val="tx1"/>
              </a:solidFill>
              <a:latin typeface="Roboto Mono" panose="020B0604020202020204" charset="0"/>
              <a:ea typeface="Roboto Mono" panose="020B0604020202020204" charset="0"/>
            </a:endParaRPr>
          </a:p>
          <a:p>
            <a:pPr marL="457200" indent="-304800">
              <a:buSzPts val="1200"/>
              <a:buFont typeface="Roboto Mono"/>
              <a:buChar char="●"/>
            </a:pPr>
            <a:endParaRPr lang="en-US" sz="1200" i="0" dirty="0">
              <a:solidFill>
                <a:schemeClr val="tx1"/>
              </a:solidFill>
              <a:effectLst/>
              <a:latin typeface="Roboto Mono" panose="020B0604020202020204" charset="0"/>
              <a:ea typeface="Roboto Mono" panose="020B0604020202020204" charset="0"/>
            </a:endParaRPr>
          </a:p>
          <a:p>
            <a:pPr marL="457200" marR="0" lvl="0" indent="-304800" algn="l" rtl="0">
              <a:lnSpc>
                <a:spcPct val="100000"/>
              </a:lnSpc>
              <a:spcBef>
                <a:spcPts val="0"/>
              </a:spcBef>
              <a:spcAft>
                <a:spcPts val="0"/>
              </a:spcAft>
              <a:buClr>
                <a:srgbClr val="000000"/>
              </a:buClr>
              <a:buSzPts val="1200"/>
              <a:buFont typeface="Roboto Mono"/>
              <a:buChar char="●"/>
            </a:pPr>
            <a:endParaRPr lang="en" sz="1700" b="1"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32D6-1D47-1D28-F664-A3012C49A8EA}"/>
              </a:ext>
            </a:extLst>
          </p:cNvPr>
          <p:cNvSpPr>
            <a:spLocks noGrp="1"/>
          </p:cNvSpPr>
          <p:nvPr>
            <p:ph type="title"/>
          </p:nvPr>
        </p:nvSpPr>
        <p:spPr>
          <a:xfrm>
            <a:off x="89279" y="74322"/>
            <a:ext cx="8520600" cy="572700"/>
          </a:xfrm>
        </p:spPr>
        <p:txBody>
          <a:bodyPr>
            <a:normAutofit fontScale="90000"/>
          </a:bodyPr>
          <a:lstStyle/>
          <a:p>
            <a:r>
              <a:rPr lang="en-US" dirty="0"/>
              <a:t>Prerequisite:- Setting up Metamask Account</a:t>
            </a:r>
            <a:endParaRPr lang="en-IN" dirty="0"/>
          </a:p>
        </p:txBody>
      </p:sp>
      <p:sp>
        <p:nvSpPr>
          <p:cNvPr id="3" name="Text Placeholder 2">
            <a:extLst>
              <a:ext uri="{FF2B5EF4-FFF2-40B4-BE49-F238E27FC236}">
                <a16:creationId xmlns:a16="http://schemas.microsoft.com/office/drawing/2014/main" id="{1A7331DF-82C8-AB6C-8C3E-7F229D20A518}"/>
              </a:ext>
            </a:extLst>
          </p:cNvPr>
          <p:cNvSpPr>
            <a:spLocks noGrp="1"/>
          </p:cNvSpPr>
          <p:nvPr>
            <p:ph type="body" idx="1"/>
          </p:nvPr>
        </p:nvSpPr>
        <p:spPr>
          <a:xfrm>
            <a:off x="0" y="549876"/>
            <a:ext cx="8671662" cy="4683209"/>
          </a:xfrm>
        </p:spPr>
        <p:txBody>
          <a:bodyPr>
            <a:normAutofit/>
          </a:bodyPr>
          <a:lstStyle/>
          <a:p>
            <a:r>
              <a:rPr lang="en-US" sz="1200" dirty="0">
                <a:latin typeface="Roboto Mono" panose="020B0604020202020204" charset="0"/>
                <a:ea typeface="Roboto Mono" panose="020B0604020202020204" charset="0"/>
              </a:rPr>
              <a:t>STEP-1:  click on </a:t>
            </a:r>
            <a:r>
              <a:rPr lang="en-US" sz="1200" dirty="0">
                <a:latin typeface="Roboto Mono" panose="020B0604020202020204" charset="0"/>
                <a:ea typeface="Roboto Mono" panose="020B0604020202020204" charset="0"/>
                <a:hlinkClick r:id="rId2"/>
              </a:rPr>
              <a:t>https://metamask.io/download/</a:t>
            </a:r>
            <a:r>
              <a:rPr lang="en-US" sz="1200" dirty="0">
                <a:latin typeface="Roboto Mono" panose="020B0604020202020204" charset="0"/>
                <a:ea typeface="Roboto Mono" panose="020B0604020202020204" charset="0"/>
              </a:rPr>
              <a:t> and download metamask extension</a:t>
            </a:r>
          </a:p>
          <a:p>
            <a:r>
              <a:rPr lang="en-US" sz="1200" dirty="0">
                <a:latin typeface="Roboto Mono" panose="020B0604020202020204" charset="0"/>
                <a:ea typeface="Roboto Mono" panose="020B0604020202020204" charset="0"/>
              </a:rPr>
              <a:t>STEP-2: Open metamask and then click CREATE WALLET</a:t>
            </a:r>
          </a:p>
          <a:p>
            <a:r>
              <a:rPr lang="en-US" sz="1200" dirty="0">
                <a:latin typeface="Roboto Mono" panose="020B0604020202020204" charset="0"/>
                <a:ea typeface="Roboto Mono" panose="020B0604020202020204" charset="0"/>
              </a:rPr>
              <a:t>STEP-3: Reveal secret code and copy it in your local storage and click ne</a:t>
            </a:r>
          </a:p>
          <a:p>
            <a:pPr marL="114300" indent="0">
              <a:buNone/>
            </a:pPr>
            <a:endParaRPr lang="en-US" sz="1200" dirty="0">
              <a:latin typeface="Roboto Mono" panose="020B0604020202020204" charset="0"/>
              <a:ea typeface="Roboto Mono" panose="020B0604020202020204" charset="0"/>
            </a:endParaRPr>
          </a:p>
          <a:p>
            <a:endParaRPr lang="en-US" sz="1200" dirty="0">
              <a:latin typeface="Roboto Mono" panose="020B0604020202020204" charset="0"/>
              <a:ea typeface="Roboto Mono" panose="020B0604020202020204" charset="0"/>
            </a:endParaRPr>
          </a:p>
          <a:p>
            <a:endParaRPr lang="en-US" sz="1200" dirty="0">
              <a:latin typeface="Roboto Mono" panose="020B0604020202020204" charset="0"/>
              <a:ea typeface="Roboto Mono" panose="020B0604020202020204" charset="0"/>
            </a:endParaRPr>
          </a:p>
          <a:p>
            <a:pPr marL="114300" indent="0">
              <a:buNone/>
            </a:pPr>
            <a:endParaRPr lang="en-US" sz="1200" dirty="0">
              <a:latin typeface="Roboto Mono" panose="020B0604020202020204" charset="0"/>
              <a:ea typeface="Roboto Mono" panose="020B0604020202020204" charset="0"/>
            </a:endParaRPr>
          </a:p>
          <a:p>
            <a:endParaRPr lang="en-US" sz="1200" dirty="0">
              <a:latin typeface="Roboto Mono" panose="020B0604020202020204" charset="0"/>
              <a:ea typeface="Roboto Mono" panose="020B0604020202020204" charset="0"/>
            </a:endParaRPr>
          </a:p>
          <a:p>
            <a:endParaRPr lang="en-US" sz="1200" dirty="0">
              <a:latin typeface="Roboto Mono" panose="020B0604020202020204" charset="0"/>
              <a:ea typeface="Roboto Mono" panose="020B0604020202020204" charset="0"/>
            </a:endParaRPr>
          </a:p>
          <a:p>
            <a:endParaRPr lang="en-US" sz="1200" dirty="0">
              <a:latin typeface="Roboto Mono" panose="020B0604020202020204" charset="0"/>
              <a:ea typeface="Roboto Mono" panose="020B0604020202020204" charset="0"/>
            </a:endParaRPr>
          </a:p>
          <a:p>
            <a:endParaRPr lang="en-US" sz="1200" dirty="0">
              <a:latin typeface="Roboto Mono" panose="020B0604020202020204" charset="0"/>
              <a:ea typeface="Roboto Mono" panose="020B0604020202020204" charset="0"/>
            </a:endParaRPr>
          </a:p>
          <a:p>
            <a:r>
              <a:rPr lang="en-US" sz="1200" dirty="0">
                <a:latin typeface="Roboto Mono" panose="020B0604020202020204" charset="0"/>
                <a:ea typeface="Roboto Mono" panose="020B0604020202020204" charset="0"/>
              </a:rPr>
              <a:t>STEP-4: Enter the secret code and click confirm</a:t>
            </a:r>
          </a:p>
          <a:p>
            <a:r>
              <a:rPr lang="en-US" sz="1200" dirty="0">
                <a:latin typeface="Roboto Mono" panose="020B0604020202020204" charset="0"/>
                <a:ea typeface="Roboto Mono" panose="020B0604020202020204" charset="0"/>
              </a:rPr>
              <a:t>STEP-5: </a:t>
            </a:r>
            <a:r>
              <a:rPr lang="en-US" sz="1200" b="0" i="0" dirty="0">
                <a:solidFill>
                  <a:srgbClr val="252525"/>
                </a:solidFill>
                <a:effectLst/>
                <a:latin typeface="Roboto Mono" panose="020B0604020202020204" charset="0"/>
                <a:ea typeface="Roboto Mono" panose="020B0604020202020204" charset="0"/>
              </a:rPr>
              <a:t>Now that you have a wallet, if you want to use it, the next thing to do would be accessing your address and funding it.</a:t>
            </a:r>
            <a:br>
              <a:rPr lang="en-US" sz="1200" b="0" i="0" dirty="0">
                <a:solidFill>
                  <a:srgbClr val="252525"/>
                </a:solidFill>
                <a:effectLst/>
                <a:latin typeface="Roboto Mono" panose="020B0604020202020204" charset="0"/>
                <a:ea typeface="Roboto Mono" panose="020B0604020202020204" charset="0"/>
              </a:rPr>
            </a:br>
            <a:endParaRPr lang="en-US" sz="1200" b="0" i="0" dirty="0">
              <a:solidFill>
                <a:srgbClr val="252525"/>
              </a:solidFill>
              <a:effectLst/>
              <a:latin typeface="Roboto Mono" panose="020B0604020202020204" charset="0"/>
              <a:ea typeface="Roboto Mono" panose="020B0604020202020204" charset="0"/>
            </a:endParaRPr>
          </a:p>
          <a:p>
            <a:endParaRPr lang="en-US" sz="1200" dirty="0">
              <a:latin typeface="Roboto Mono" panose="020B0604020202020204" charset="0"/>
              <a:ea typeface="Roboto Mono" panose="020B0604020202020204" charset="0"/>
            </a:endParaRPr>
          </a:p>
          <a:p>
            <a:endParaRPr lang="en-US" sz="1200" dirty="0">
              <a:latin typeface="Roboto Mono" panose="020B0604020202020204" charset="0"/>
              <a:ea typeface="Roboto Mono" panose="020B0604020202020204" charset="0"/>
            </a:endParaRPr>
          </a:p>
          <a:p>
            <a:endParaRPr lang="en-US" sz="1200" dirty="0">
              <a:latin typeface="Roboto Mono" panose="020B0604020202020204" charset="0"/>
              <a:ea typeface="Roboto Mono" panose="020B0604020202020204" charset="0"/>
            </a:endParaRPr>
          </a:p>
          <a:p>
            <a:pPr marL="114300" indent="0">
              <a:buNone/>
            </a:pPr>
            <a:r>
              <a:rPr lang="en-US" sz="1200" dirty="0">
                <a:latin typeface="Roboto Mono" panose="020B0604020202020204" charset="0"/>
                <a:ea typeface="Roboto Mono" panose="020B0604020202020204" charset="0"/>
              </a:rPr>
              <a:t>  </a:t>
            </a:r>
            <a:endParaRPr lang="en-IN" sz="1200" dirty="0">
              <a:latin typeface="Roboto Mono" panose="020B0604020202020204" charset="0"/>
              <a:ea typeface="Roboto Mono" panose="020B0604020202020204" charset="0"/>
            </a:endParaRPr>
          </a:p>
        </p:txBody>
      </p:sp>
      <p:pic>
        <p:nvPicPr>
          <p:cNvPr id="20" name="Picture 19">
            <a:extLst>
              <a:ext uri="{FF2B5EF4-FFF2-40B4-BE49-F238E27FC236}">
                <a16:creationId xmlns:a16="http://schemas.microsoft.com/office/drawing/2014/main" id="{357EE8B5-70E9-6E3C-4FE8-1DAFC746A7AA}"/>
              </a:ext>
            </a:extLst>
          </p:cNvPr>
          <p:cNvPicPr>
            <a:picLocks noChangeAspect="1"/>
          </p:cNvPicPr>
          <p:nvPr/>
        </p:nvPicPr>
        <p:blipFill>
          <a:blip r:embed="rId3"/>
          <a:stretch>
            <a:fillRect/>
          </a:stretch>
        </p:blipFill>
        <p:spPr>
          <a:xfrm>
            <a:off x="1171823" y="1363842"/>
            <a:ext cx="1329866" cy="1552353"/>
          </a:xfrm>
          <a:prstGeom prst="rect">
            <a:avLst/>
          </a:prstGeom>
        </p:spPr>
      </p:pic>
      <p:pic>
        <p:nvPicPr>
          <p:cNvPr id="21" name="Picture 20">
            <a:extLst>
              <a:ext uri="{FF2B5EF4-FFF2-40B4-BE49-F238E27FC236}">
                <a16:creationId xmlns:a16="http://schemas.microsoft.com/office/drawing/2014/main" id="{CABD1703-F323-D1BC-B938-DB00E23139E2}"/>
              </a:ext>
            </a:extLst>
          </p:cNvPr>
          <p:cNvPicPr>
            <a:picLocks noChangeAspect="1"/>
          </p:cNvPicPr>
          <p:nvPr/>
        </p:nvPicPr>
        <p:blipFill>
          <a:blip r:embed="rId4"/>
          <a:stretch>
            <a:fillRect/>
          </a:stretch>
        </p:blipFill>
        <p:spPr>
          <a:xfrm>
            <a:off x="3842522" y="1329266"/>
            <a:ext cx="1329867" cy="1586929"/>
          </a:xfrm>
          <a:prstGeom prst="rect">
            <a:avLst/>
          </a:prstGeom>
        </p:spPr>
      </p:pic>
      <p:cxnSp>
        <p:nvCxnSpPr>
          <p:cNvPr id="25" name="Straight Arrow Connector 24">
            <a:extLst>
              <a:ext uri="{FF2B5EF4-FFF2-40B4-BE49-F238E27FC236}">
                <a16:creationId xmlns:a16="http://schemas.microsoft.com/office/drawing/2014/main" id="{2231E438-EBCA-1F38-F606-EBF5AEEEB311}"/>
              </a:ext>
            </a:extLst>
          </p:cNvPr>
          <p:cNvCxnSpPr>
            <a:cxnSpLocks/>
          </p:cNvCxnSpPr>
          <p:nvPr/>
        </p:nvCxnSpPr>
        <p:spPr>
          <a:xfrm>
            <a:off x="2440490" y="2140018"/>
            <a:ext cx="140203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32" name="Picture 31">
            <a:extLst>
              <a:ext uri="{FF2B5EF4-FFF2-40B4-BE49-F238E27FC236}">
                <a16:creationId xmlns:a16="http://schemas.microsoft.com/office/drawing/2014/main" id="{85C195A7-350B-E8E3-DA08-111FEA1B40EA}"/>
              </a:ext>
            </a:extLst>
          </p:cNvPr>
          <p:cNvPicPr>
            <a:picLocks noChangeAspect="1"/>
          </p:cNvPicPr>
          <p:nvPr/>
        </p:nvPicPr>
        <p:blipFill>
          <a:blip r:embed="rId5"/>
          <a:stretch>
            <a:fillRect/>
          </a:stretch>
        </p:blipFill>
        <p:spPr>
          <a:xfrm>
            <a:off x="2886389" y="3726947"/>
            <a:ext cx="1265481" cy="1330010"/>
          </a:xfrm>
          <a:prstGeom prst="rect">
            <a:avLst/>
          </a:prstGeom>
        </p:spPr>
      </p:pic>
    </p:spTree>
    <p:extLst>
      <p:ext uri="{BB962C8B-B14F-4D97-AF65-F5344CB8AC3E}">
        <p14:creationId xmlns:p14="http://schemas.microsoft.com/office/powerpoint/2010/main" val="51626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1F9C-4465-7072-23BA-76C91610EB0C}"/>
              </a:ext>
            </a:extLst>
          </p:cNvPr>
          <p:cNvSpPr>
            <a:spLocks noGrp="1"/>
          </p:cNvSpPr>
          <p:nvPr>
            <p:ph type="title"/>
          </p:nvPr>
        </p:nvSpPr>
        <p:spPr>
          <a:xfrm>
            <a:off x="101635" y="57206"/>
            <a:ext cx="8520600" cy="572700"/>
          </a:xfrm>
        </p:spPr>
        <p:txBody>
          <a:bodyPr>
            <a:normAutofit fontScale="90000"/>
          </a:bodyPr>
          <a:lstStyle/>
          <a:p>
            <a:r>
              <a:rPr lang="en-US" dirty="0"/>
              <a:t>Pictorial Representation</a:t>
            </a:r>
            <a:endParaRPr lang="en-IN" dirty="0"/>
          </a:p>
        </p:txBody>
      </p:sp>
      <p:sp>
        <p:nvSpPr>
          <p:cNvPr id="24" name="Text Placeholder 23">
            <a:extLst>
              <a:ext uri="{FF2B5EF4-FFF2-40B4-BE49-F238E27FC236}">
                <a16:creationId xmlns:a16="http://schemas.microsoft.com/office/drawing/2014/main" id="{992BBB64-AEAA-FE30-A1EA-3493C7F995B8}"/>
              </a:ext>
            </a:extLst>
          </p:cNvPr>
          <p:cNvSpPr>
            <a:spLocks noGrp="1"/>
          </p:cNvSpPr>
          <p:nvPr>
            <p:ph type="body" idx="1"/>
          </p:nvPr>
        </p:nvSpPr>
        <p:spPr>
          <a:xfrm>
            <a:off x="43248" y="629906"/>
            <a:ext cx="9100752" cy="4513594"/>
          </a:xfrm>
        </p:spPr>
        <p:txBody>
          <a:bodyPr/>
          <a:lstStyle/>
          <a:p>
            <a:pPr marL="114300" indent="0">
              <a:buNone/>
            </a:pPr>
            <a:endParaRPr lang="en-IN" dirty="0"/>
          </a:p>
        </p:txBody>
      </p:sp>
      <p:pic>
        <p:nvPicPr>
          <p:cNvPr id="4" name="Picture 3">
            <a:extLst>
              <a:ext uri="{FF2B5EF4-FFF2-40B4-BE49-F238E27FC236}">
                <a16:creationId xmlns:a16="http://schemas.microsoft.com/office/drawing/2014/main" id="{F5E0819F-F072-67F0-D7D0-D47BB3A85F34}"/>
              </a:ext>
            </a:extLst>
          </p:cNvPr>
          <p:cNvPicPr>
            <a:picLocks noChangeAspect="1"/>
          </p:cNvPicPr>
          <p:nvPr/>
        </p:nvPicPr>
        <p:blipFill>
          <a:blip r:embed="rId2"/>
          <a:stretch>
            <a:fillRect/>
          </a:stretch>
        </p:blipFill>
        <p:spPr>
          <a:xfrm>
            <a:off x="420188" y="889688"/>
            <a:ext cx="1661926" cy="1185158"/>
          </a:xfrm>
          <a:prstGeom prst="rect">
            <a:avLst/>
          </a:prstGeom>
        </p:spPr>
      </p:pic>
      <p:pic>
        <p:nvPicPr>
          <p:cNvPr id="5" name="Picture 4">
            <a:extLst>
              <a:ext uri="{FF2B5EF4-FFF2-40B4-BE49-F238E27FC236}">
                <a16:creationId xmlns:a16="http://schemas.microsoft.com/office/drawing/2014/main" id="{DB771A1D-D528-FBA7-70CB-9B1A50452895}"/>
              </a:ext>
            </a:extLst>
          </p:cNvPr>
          <p:cNvPicPr>
            <a:picLocks noChangeAspect="1"/>
          </p:cNvPicPr>
          <p:nvPr/>
        </p:nvPicPr>
        <p:blipFill>
          <a:blip r:embed="rId3"/>
          <a:stretch>
            <a:fillRect/>
          </a:stretch>
        </p:blipFill>
        <p:spPr>
          <a:xfrm>
            <a:off x="2981659" y="912724"/>
            <a:ext cx="1950714" cy="1080265"/>
          </a:xfrm>
          <a:prstGeom prst="rect">
            <a:avLst/>
          </a:prstGeom>
        </p:spPr>
      </p:pic>
      <p:pic>
        <p:nvPicPr>
          <p:cNvPr id="6" name="Picture 5">
            <a:extLst>
              <a:ext uri="{FF2B5EF4-FFF2-40B4-BE49-F238E27FC236}">
                <a16:creationId xmlns:a16="http://schemas.microsoft.com/office/drawing/2014/main" id="{63EEECEA-7244-9A13-C70A-060FCBE32987}"/>
              </a:ext>
            </a:extLst>
          </p:cNvPr>
          <p:cNvPicPr>
            <a:picLocks noChangeAspect="1"/>
          </p:cNvPicPr>
          <p:nvPr/>
        </p:nvPicPr>
        <p:blipFill>
          <a:blip r:embed="rId4"/>
          <a:stretch>
            <a:fillRect/>
          </a:stretch>
        </p:blipFill>
        <p:spPr>
          <a:xfrm>
            <a:off x="5937375" y="687729"/>
            <a:ext cx="1329866" cy="1552353"/>
          </a:xfrm>
          <a:prstGeom prst="rect">
            <a:avLst/>
          </a:prstGeom>
        </p:spPr>
      </p:pic>
      <p:pic>
        <p:nvPicPr>
          <p:cNvPr id="7" name="Picture 6">
            <a:extLst>
              <a:ext uri="{FF2B5EF4-FFF2-40B4-BE49-F238E27FC236}">
                <a16:creationId xmlns:a16="http://schemas.microsoft.com/office/drawing/2014/main" id="{C9C93130-1129-1C6D-D8DC-22849947A695}"/>
              </a:ext>
            </a:extLst>
          </p:cNvPr>
          <p:cNvPicPr>
            <a:picLocks noChangeAspect="1"/>
          </p:cNvPicPr>
          <p:nvPr/>
        </p:nvPicPr>
        <p:blipFill>
          <a:blip r:embed="rId5"/>
          <a:stretch>
            <a:fillRect/>
          </a:stretch>
        </p:blipFill>
        <p:spPr>
          <a:xfrm>
            <a:off x="6080485" y="2881504"/>
            <a:ext cx="1234716" cy="1473385"/>
          </a:xfrm>
          <a:prstGeom prst="rect">
            <a:avLst/>
          </a:prstGeom>
        </p:spPr>
      </p:pic>
      <p:pic>
        <p:nvPicPr>
          <p:cNvPr id="9" name="Picture 8">
            <a:extLst>
              <a:ext uri="{FF2B5EF4-FFF2-40B4-BE49-F238E27FC236}">
                <a16:creationId xmlns:a16="http://schemas.microsoft.com/office/drawing/2014/main" id="{2A1CE18C-44A2-32B8-F9A3-A51F072A6D00}"/>
              </a:ext>
            </a:extLst>
          </p:cNvPr>
          <p:cNvPicPr>
            <a:picLocks noChangeAspect="1"/>
          </p:cNvPicPr>
          <p:nvPr/>
        </p:nvPicPr>
        <p:blipFill>
          <a:blip r:embed="rId6"/>
          <a:stretch>
            <a:fillRect/>
          </a:stretch>
        </p:blipFill>
        <p:spPr>
          <a:xfrm>
            <a:off x="3063516" y="2846083"/>
            <a:ext cx="1662942" cy="1444322"/>
          </a:xfrm>
          <a:prstGeom prst="rect">
            <a:avLst/>
          </a:prstGeom>
        </p:spPr>
      </p:pic>
      <p:pic>
        <p:nvPicPr>
          <p:cNvPr id="11" name="Picture 10">
            <a:extLst>
              <a:ext uri="{FF2B5EF4-FFF2-40B4-BE49-F238E27FC236}">
                <a16:creationId xmlns:a16="http://schemas.microsoft.com/office/drawing/2014/main" id="{3762E4C7-4636-E2A0-4944-7A6BDD3AAC28}"/>
              </a:ext>
            </a:extLst>
          </p:cNvPr>
          <p:cNvPicPr>
            <a:picLocks noChangeAspect="1"/>
          </p:cNvPicPr>
          <p:nvPr/>
        </p:nvPicPr>
        <p:blipFill>
          <a:blip r:embed="rId7"/>
          <a:stretch>
            <a:fillRect/>
          </a:stretch>
        </p:blipFill>
        <p:spPr>
          <a:xfrm>
            <a:off x="663042" y="2863456"/>
            <a:ext cx="1419072" cy="1491433"/>
          </a:xfrm>
          <a:prstGeom prst="rect">
            <a:avLst/>
          </a:prstGeom>
        </p:spPr>
      </p:pic>
      <p:sp>
        <p:nvSpPr>
          <p:cNvPr id="12" name="Rectangle: Rounded Corners 11">
            <a:extLst>
              <a:ext uri="{FF2B5EF4-FFF2-40B4-BE49-F238E27FC236}">
                <a16:creationId xmlns:a16="http://schemas.microsoft.com/office/drawing/2014/main" id="{304E22B9-4530-FFC1-B921-99DA18CBBBDA}"/>
              </a:ext>
            </a:extLst>
          </p:cNvPr>
          <p:cNvSpPr/>
          <p:nvPr/>
        </p:nvSpPr>
        <p:spPr>
          <a:xfrm>
            <a:off x="663041" y="2240083"/>
            <a:ext cx="1592067" cy="26834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Install </a:t>
            </a:r>
            <a:r>
              <a:rPr lang="en-US" dirty="0" err="1">
                <a:solidFill>
                  <a:schemeClr val="tx1"/>
                </a:solidFill>
              </a:rPr>
              <a:t>Metmask</a:t>
            </a:r>
            <a:endParaRPr lang="en-IN" dirty="0"/>
          </a:p>
        </p:txBody>
      </p:sp>
      <p:sp>
        <p:nvSpPr>
          <p:cNvPr id="14" name="Rectangle: Rounded Corners 13">
            <a:extLst>
              <a:ext uri="{FF2B5EF4-FFF2-40B4-BE49-F238E27FC236}">
                <a16:creationId xmlns:a16="http://schemas.microsoft.com/office/drawing/2014/main" id="{E2623FDF-77EA-844A-6308-542308570A3E}"/>
              </a:ext>
            </a:extLst>
          </p:cNvPr>
          <p:cNvSpPr/>
          <p:nvPr/>
        </p:nvSpPr>
        <p:spPr>
          <a:xfrm>
            <a:off x="3309510" y="2249131"/>
            <a:ext cx="1262490" cy="32261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wallet</a:t>
            </a:r>
            <a:endParaRPr lang="en-IN" dirty="0">
              <a:solidFill>
                <a:schemeClr val="tx1"/>
              </a:solidFill>
            </a:endParaRPr>
          </a:p>
        </p:txBody>
      </p:sp>
      <p:sp>
        <p:nvSpPr>
          <p:cNvPr id="19" name="Rectangle: Rounded Corners 18">
            <a:extLst>
              <a:ext uri="{FF2B5EF4-FFF2-40B4-BE49-F238E27FC236}">
                <a16:creationId xmlns:a16="http://schemas.microsoft.com/office/drawing/2014/main" id="{50294674-6ED4-D3FA-2358-CA3021F258EF}"/>
              </a:ext>
            </a:extLst>
          </p:cNvPr>
          <p:cNvSpPr/>
          <p:nvPr/>
        </p:nvSpPr>
        <p:spPr>
          <a:xfrm>
            <a:off x="5937375" y="4586031"/>
            <a:ext cx="1329866" cy="43515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Secret Phrase</a:t>
            </a:r>
            <a:endParaRPr lang="en-IN" dirty="0">
              <a:solidFill>
                <a:schemeClr val="tx1"/>
              </a:solidFill>
            </a:endParaRPr>
          </a:p>
        </p:txBody>
      </p:sp>
      <p:sp>
        <p:nvSpPr>
          <p:cNvPr id="20" name="Rectangle: Rounded Corners 19">
            <a:extLst>
              <a:ext uri="{FF2B5EF4-FFF2-40B4-BE49-F238E27FC236}">
                <a16:creationId xmlns:a16="http://schemas.microsoft.com/office/drawing/2014/main" id="{87095278-2114-9DA4-32C9-A9BEB903615B}"/>
              </a:ext>
            </a:extLst>
          </p:cNvPr>
          <p:cNvSpPr/>
          <p:nvPr/>
        </p:nvSpPr>
        <p:spPr>
          <a:xfrm>
            <a:off x="6027342" y="2358697"/>
            <a:ext cx="1467031" cy="32261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Reveal Phrase</a:t>
            </a:r>
            <a:endParaRPr lang="en-IN" dirty="0">
              <a:solidFill>
                <a:schemeClr val="tx1"/>
              </a:solidFill>
            </a:endParaRPr>
          </a:p>
        </p:txBody>
      </p:sp>
      <p:sp>
        <p:nvSpPr>
          <p:cNvPr id="21" name="Rectangle: Rounded Corners 20">
            <a:extLst>
              <a:ext uri="{FF2B5EF4-FFF2-40B4-BE49-F238E27FC236}">
                <a16:creationId xmlns:a16="http://schemas.microsoft.com/office/drawing/2014/main" id="{D2602F95-FF2D-8CE2-F807-ACBEEAEBFFCB}"/>
              </a:ext>
            </a:extLst>
          </p:cNvPr>
          <p:cNvSpPr/>
          <p:nvPr/>
        </p:nvSpPr>
        <p:spPr>
          <a:xfrm>
            <a:off x="3141178" y="4595080"/>
            <a:ext cx="1565231" cy="3824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Write Secret Phrase</a:t>
            </a:r>
            <a:endParaRPr lang="en-IN" dirty="0">
              <a:solidFill>
                <a:schemeClr val="tx1"/>
              </a:solidFill>
            </a:endParaRPr>
          </a:p>
        </p:txBody>
      </p:sp>
      <p:sp>
        <p:nvSpPr>
          <p:cNvPr id="22" name="Rectangle: Rounded Corners 21">
            <a:extLst>
              <a:ext uri="{FF2B5EF4-FFF2-40B4-BE49-F238E27FC236}">
                <a16:creationId xmlns:a16="http://schemas.microsoft.com/office/drawing/2014/main" id="{77C8EB8E-FFA7-6182-F7F6-6F6D92662900}"/>
              </a:ext>
            </a:extLst>
          </p:cNvPr>
          <p:cNvSpPr/>
          <p:nvPr/>
        </p:nvSpPr>
        <p:spPr>
          <a:xfrm>
            <a:off x="730055" y="4551401"/>
            <a:ext cx="1419072" cy="3824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Wallet Created</a:t>
            </a:r>
            <a:endParaRPr lang="en-IN" dirty="0">
              <a:solidFill>
                <a:schemeClr val="tx1"/>
              </a:solidFill>
            </a:endParaRPr>
          </a:p>
        </p:txBody>
      </p:sp>
      <p:cxnSp>
        <p:nvCxnSpPr>
          <p:cNvPr id="26" name="Straight Arrow Connector 25">
            <a:extLst>
              <a:ext uri="{FF2B5EF4-FFF2-40B4-BE49-F238E27FC236}">
                <a16:creationId xmlns:a16="http://schemas.microsoft.com/office/drawing/2014/main" id="{475E5E2C-02D4-788B-93B3-375D45B98917}"/>
              </a:ext>
            </a:extLst>
          </p:cNvPr>
          <p:cNvCxnSpPr>
            <a:cxnSpLocks/>
          </p:cNvCxnSpPr>
          <p:nvPr/>
        </p:nvCxnSpPr>
        <p:spPr>
          <a:xfrm>
            <a:off x="2082114" y="1594021"/>
            <a:ext cx="992051"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F84CCB9B-2884-3BD5-51B9-D7C94F281878}"/>
              </a:ext>
            </a:extLst>
          </p:cNvPr>
          <p:cNvCxnSpPr>
            <a:cxnSpLocks/>
          </p:cNvCxnSpPr>
          <p:nvPr/>
        </p:nvCxnSpPr>
        <p:spPr>
          <a:xfrm>
            <a:off x="4885038" y="1598139"/>
            <a:ext cx="992051"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CD14EFE4-82A1-7C2A-073A-D3F8F771D376}"/>
              </a:ext>
            </a:extLst>
          </p:cNvPr>
          <p:cNvCxnSpPr>
            <a:cxnSpLocks/>
          </p:cNvCxnSpPr>
          <p:nvPr/>
        </p:nvCxnSpPr>
        <p:spPr>
          <a:xfrm flipH="1">
            <a:off x="4726458" y="3558746"/>
            <a:ext cx="1300884"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48EB6DE-2FED-F814-ED16-DF0E6D9331D4}"/>
              </a:ext>
            </a:extLst>
          </p:cNvPr>
          <p:cNvCxnSpPr>
            <a:cxnSpLocks/>
          </p:cNvCxnSpPr>
          <p:nvPr/>
        </p:nvCxnSpPr>
        <p:spPr>
          <a:xfrm flipH="1">
            <a:off x="2032686" y="3513164"/>
            <a:ext cx="103083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3E46C32-ACED-E1A0-74D6-8FDF789848EB}"/>
              </a:ext>
            </a:extLst>
          </p:cNvPr>
          <p:cNvCxnSpPr>
            <a:cxnSpLocks/>
          </p:cNvCxnSpPr>
          <p:nvPr/>
        </p:nvCxnSpPr>
        <p:spPr>
          <a:xfrm flipH="1">
            <a:off x="7370805" y="3558746"/>
            <a:ext cx="125143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637582DA-DEFF-CBB7-5670-5E07A529068D}"/>
              </a:ext>
            </a:extLst>
          </p:cNvPr>
          <p:cNvCxnSpPr>
            <a:cxnSpLocks/>
          </p:cNvCxnSpPr>
          <p:nvPr/>
        </p:nvCxnSpPr>
        <p:spPr>
          <a:xfrm>
            <a:off x="7315201" y="1642904"/>
            <a:ext cx="1307034"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1106228F-B300-9BD1-5BA0-1E629276683B}"/>
              </a:ext>
            </a:extLst>
          </p:cNvPr>
          <p:cNvCxnSpPr>
            <a:cxnSpLocks/>
          </p:cNvCxnSpPr>
          <p:nvPr/>
        </p:nvCxnSpPr>
        <p:spPr>
          <a:xfrm flipH="1">
            <a:off x="8621268" y="1605834"/>
            <a:ext cx="967" cy="1952912"/>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631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6"/>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0" name="Google Shape;130;p6"/>
          <p:cNvSpPr txBox="1"/>
          <p:nvPr/>
        </p:nvSpPr>
        <p:spPr>
          <a:xfrm>
            <a:off x="135875" y="124010"/>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Use-cases</a:t>
            </a:r>
            <a:endParaRPr sz="2400" b="1" i="0" u="none" strike="noStrike" cap="none">
              <a:solidFill>
                <a:srgbClr val="000000"/>
              </a:solidFill>
              <a:latin typeface="Roboto Mono"/>
              <a:ea typeface="Roboto Mono"/>
              <a:cs typeface="Roboto Mono"/>
              <a:sym typeface="Roboto Mono"/>
            </a:endParaRPr>
          </a:p>
        </p:txBody>
      </p:sp>
      <p:sp>
        <p:nvSpPr>
          <p:cNvPr id="131" name="Google Shape;131;p6"/>
          <p:cNvSpPr txBox="1"/>
          <p:nvPr/>
        </p:nvSpPr>
        <p:spPr>
          <a:xfrm>
            <a:off x="135875" y="1024128"/>
            <a:ext cx="8934973" cy="2578607"/>
          </a:xfrm>
          <a:prstGeom prst="rect">
            <a:avLst/>
          </a:prstGeom>
          <a:noFill/>
          <a:ln>
            <a:noFill/>
          </a:ln>
        </p:spPr>
        <p:txBody>
          <a:bodyPr spcFirstLastPara="1" wrap="square" lIns="91425" tIns="91425" rIns="91425" bIns="91425" anchor="ctr" anchorCtr="0">
            <a:noAutofit/>
          </a:bodyPr>
          <a:lstStyle/>
          <a:p>
            <a:pPr marL="381000" marR="0" lvl="0" indent="-228600" algn="l" rtl="0">
              <a:lnSpc>
                <a:spcPct val="100000"/>
              </a:lnSpc>
              <a:spcBef>
                <a:spcPts val="0"/>
              </a:spcBef>
              <a:spcAft>
                <a:spcPts val="0"/>
              </a:spcAft>
              <a:buClr>
                <a:srgbClr val="000000"/>
              </a:buClr>
              <a:buSzPts val="1200"/>
              <a:buFont typeface="+mj-lt"/>
              <a:buAutoNum type="arabicPeriod"/>
            </a:pPr>
            <a:r>
              <a:rPr lang="en-IN" b="0" i="0" u="none" strike="noStrike" cap="none" dirty="0">
                <a:solidFill>
                  <a:srgbClr val="000000"/>
                </a:solidFill>
                <a:latin typeface="Roboto Mono"/>
                <a:ea typeface="Roboto Mono"/>
                <a:cs typeface="Roboto Mono"/>
                <a:sym typeface="Roboto Mono"/>
              </a:rPr>
              <a:t>Companies having a wide range of products can take advantage of the gamification of the warranty registered products.</a:t>
            </a:r>
          </a:p>
          <a:p>
            <a:pPr marL="381000" marR="0" lvl="0" indent="-228600" algn="l" rtl="0">
              <a:lnSpc>
                <a:spcPct val="100000"/>
              </a:lnSpc>
              <a:spcBef>
                <a:spcPts val="0"/>
              </a:spcBef>
              <a:spcAft>
                <a:spcPts val="0"/>
              </a:spcAft>
              <a:buClr>
                <a:srgbClr val="000000"/>
              </a:buClr>
              <a:buSzPts val="1200"/>
              <a:buFont typeface="+mj-lt"/>
              <a:buAutoNum type="arabicPeriod"/>
            </a:pPr>
            <a:r>
              <a:rPr lang="en-IN" dirty="0">
                <a:latin typeface="Roboto Mono"/>
                <a:ea typeface="Roboto Mono"/>
                <a:cs typeface="Roboto Mono"/>
                <a:sym typeface="Roboto Mono"/>
              </a:rPr>
              <a:t>Third party warranty providers providing multiple product warranties can take advantage of the product.</a:t>
            </a:r>
          </a:p>
          <a:p>
            <a:pPr marL="381000" marR="0" lvl="0" indent="-228600" algn="l" rtl="0">
              <a:lnSpc>
                <a:spcPct val="100000"/>
              </a:lnSpc>
              <a:spcBef>
                <a:spcPts val="0"/>
              </a:spcBef>
              <a:spcAft>
                <a:spcPts val="0"/>
              </a:spcAft>
              <a:buClr>
                <a:srgbClr val="000000"/>
              </a:buClr>
              <a:buSzPts val="1200"/>
              <a:buFont typeface="+mj-lt"/>
              <a:buAutoNum type="arabicPeriod"/>
            </a:pPr>
            <a:r>
              <a:rPr lang="en-IN" b="0" i="0" u="none" strike="noStrike" cap="none" dirty="0">
                <a:solidFill>
                  <a:srgbClr val="000000"/>
                </a:solidFill>
                <a:latin typeface="Roboto Mono"/>
                <a:ea typeface="Roboto Mono"/>
                <a:cs typeface="Roboto Mono"/>
                <a:sym typeface="Roboto Mono"/>
              </a:rPr>
              <a:t>As the user register more products his account level increases and according to his level </a:t>
            </a:r>
            <a:r>
              <a:rPr lang="en-IN" dirty="0">
                <a:latin typeface="Roboto Mono"/>
                <a:ea typeface="Roboto Mono"/>
                <a:cs typeface="Roboto Mono"/>
                <a:sym typeface="Roboto Mono"/>
              </a:rPr>
              <a:t>he/she gets more offers on future purchases (or) his warranty period may increase.</a:t>
            </a:r>
          </a:p>
          <a:p>
            <a:pPr marL="152400">
              <a:buSzPts val="1200"/>
            </a:pPr>
            <a:r>
              <a:rPr lang="en-IN" dirty="0">
                <a:latin typeface="Roboto Mono"/>
                <a:ea typeface="Roboto Mono"/>
                <a:cs typeface="Roboto Mono"/>
                <a:sym typeface="Roboto Mono"/>
              </a:rPr>
              <a:t>4. Ecommerce websites can also take advantage of this by integrating the metaverse into it.</a:t>
            </a:r>
          </a:p>
          <a:p>
            <a:pPr marL="152400" marR="0" lvl="0" algn="l" rtl="0">
              <a:lnSpc>
                <a:spcPct val="100000"/>
              </a:lnSpc>
              <a:spcBef>
                <a:spcPts val="0"/>
              </a:spcBef>
              <a:spcAft>
                <a:spcPts val="0"/>
              </a:spcAft>
              <a:buClr>
                <a:srgbClr val="000000"/>
              </a:buClr>
              <a:buSzPts val="1200"/>
            </a:pPr>
            <a:r>
              <a:rPr lang="en-IN" dirty="0">
                <a:latin typeface="Roboto Mono"/>
                <a:ea typeface="Roboto Mono"/>
                <a:cs typeface="Roboto Mono"/>
                <a:sym typeface="Roboto Mono"/>
              </a:rPr>
              <a:t>Example- when the user registers fashion apparels his metaverse avatar by updating his wardrobe and his level also increases.</a:t>
            </a:r>
            <a:endParaRPr b="0" i="0" u="none" strike="noStrike" cap="none" dirty="0">
              <a:solidFill>
                <a:srgbClr val="000000"/>
              </a:solidFill>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7" name="Google Shape;137;p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Solution statement/ Proposed approach</a:t>
            </a:r>
            <a:endParaRPr sz="2400" b="1" i="0" u="none" strike="noStrike" cap="none">
              <a:solidFill>
                <a:srgbClr val="000000"/>
              </a:solidFill>
              <a:latin typeface="Roboto Mono"/>
              <a:ea typeface="Roboto Mono"/>
              <a:cs typeface="Roboto Mono"/>
              <a:sym typeface="Roboto Mono"/>
            </a:endParaRPr>
          </a:p>
        </p:txBody>
      </p:sp>
      <p:sp>
        <p:nvSpPr>
          <p:cNvPr id="138" name="Google Shape;138;p7"/>
          <p:cNvSpPr txBox="1"/>
          <p:nvPr/>
        </p:nvSpPr>
        <p:spPr>
          <a:xfrm>
            <a:off x="75199" y="1338825"/>
            <a:ext cx="9019181" cy="473591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lang="en-US" sz="1200" b="0" i="0" u="none" strike="noStrike" cap="none" dirty="0">
              <a:solidFill>
                <a:schemeClr val="tx1"/>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dirty="0">
              <a:solidFill>
                <a:schemeClr val="tx1"/>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b="0" i="0" u="none" strike="noStrike" cap="none" dirty="0">
                <a:solidFill>
                  <a:schemeClr val="tx1"/>
                </a:solidFill>
                <a:latin typeface="Roboto Mono"/>
                <a:ea typeface="Roboto Mono"/>
                <a:cs typeface="Roboto Mono"/>
                <a:sym typeface="Roboto Mono"/>
              </a:rPr>
              <a:t>We have created a React App which serves as a GUI that helps users to a mint a Digital Warranty NFT of their p</a:t>
            </a:r>
            <a:r>
              <a:rPr lang="en-US" dirty="0">
                <a:solidFill>
                  <a:schemeClr val="tx1"/>
                </a:solidFill>
                <a:latin typeface="Roboto Mono"/>
                <a:ea typeface="Roboto Mono"/>
                <a:cs typeface="Roboto Mono"/>
                <a:sym typeface="Roboto Mono"/>
              </a:rPr>
              <a:t>roduct.</a:t>
            </a: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b="0" i="0" u="none" strike="noStrike" cap="none" dirty="0">
                <a:solidFill>
                  <a:schemeClr val="tx1"/>
                </a:solidFill>
                <a:latin typeface="Roboto Mono"/>
                <a:ea typeface="Roboto Mono"/>
                <a:cs typeface="Roboto Mono"/>
                <a:sym typeface="Roboto Mono"/>
              </a:rPr>
              <a:t>Upon landing on the GUI</a:t>
            </a:r>
            <a:r>
              <a:rPr lang="en-US" dirty="0">
                <a:solidFill>
                  <a:schemeClr val="tx1"/>
                </a:solidFill>
                <a:latin typeface="Roboto Mono"/>
                <a:ea typeface="Roboto Mono"/>
                <a:cs typeface="Roboto Mono"/>
                <a:sym typeface="Roboto Mono"/>
              </a:rPr>
              <a:t>, first we have to simply click on connect my wallet button ,so that the NFT will be generated in that account.</a:t>
            </a: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dirty="0">
                <a:solidFill>
                  <a:schemeClr val="tx1"/>
                </a:solidFill>
                <a:latin typeface="Roboto Mono"/>
                <a:ea typeface="Roboto Mono"/>
                <a:cs typeface="Roboto Mono"/>
                <a:sym typeface="Roboto Mono"/>
              </a:rPr>
              <a:t>The user will be asked whether he is  new user or and existing user and fill the details accordingly.</a:t>
            </a: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dirty="0">
                <a:solidFill>
                  <a:schemeClr val="tx1"/>
                </a:solidFill>
                <a:latin typeface="Roboto Mono"/>
                <a:ea typeface="Roboto Mono"/>
                <a:cs typeface="Roboto Mono"/>
                <a:sym typeface="Roboto Mono"/>
              </a:rPr>
              <a:t>For new user two NFTs will be generated Warranty NFT and Level NFT , for existing Warranty NFT will be generated and his corresponding Level NFT will be updated.</a:t>
            </a: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dirty="0">
                <a:solidFill>
                  <a:schemeClr val="tx1"/>
                </a:solidFill>
                <a:latin typeface="Roboto Mono"/>
                <a:ea typeface="Roboto Mono"/>
                <a:cs typeface="Roboto Mono"/>
                <a:sym typeface="Roboto Mono"/>
              </a:rPr>
              <a:t>Warranty NFT is to prove the ownership of product and it is static.</a:t>
            </a: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dirty="0">
                <a:solidFill>
                  <a:schemeClr val="tx1"/>
                </a:solidFill>
                <a:latin typeface="Roboto Mono"/>
                <a:ea typeface="Roboto Mono"/>
                <a:cs typeface="Roboto Mono"/>
                <a:sym typeface="Roboto Mono"/>
              </a:rPr>
              <a:t>Level NFT is a dynamic NFT which will increase it’s level attribute when we register for new product with the same wallet address . This NFT can be used to add any engagement/Gamification construct to the loyalty program.</a:t>
            </a: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dirty="0">
                <a:solidFill>
                  <a:schemeClr val="tx1"/>
                </a:solidFill>
                <a:latin typeface="Roboto Mono"/>
                <a:ea typeface="Roboto Mono"/>
                <a:cs typeface="Roboto Mono"/>
                <a:sym typeface="Roboto Mono"/>
              </a:rPr>
              <a:t>Upon entering the details we have to click mint button and NFTs will be generated in our wallet address.</a:t>
            </a: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dirty="0">
                <a:solidFill>
                  <a:schemeClr val="tx1"/>
                </a:solidFill>
                <a:latin typeface="Roboto Mono"/>
                <a:ea typeface="Roboto Mono"/>
                <a:cs typeface="Roboto Mono"/>
                <a:sym typeface="Roboto Mono"/>
              </a:rPr>
              <a:t>The minted NFTS can be viewed using </a:t>
            </a:r>
            <a:r>
              <a:rPr lang="en-US" dirty="0" err="1">
                <a:solidFill>
                  <a:schemeClr val="tx1"/>
                </a:solidFill>
                <a:latin typeface="Roboto Mono"/>
                <a:ea typeface="Roboto Mono"/>
                <a:cs typeface="Roboto Mono"/>
                <a:sym typeface="Roboto Mono"/>
              </a:rPr>
              <a:t>Openseas.testnet</a:t>
            </a:r>
            <a:endParaRPr lang="en-US" dirty="0">
              <a:solidFill>
                <a:schemeClr val="tx1"/>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dirty="0">
                <a:solidFill>
                  <a:schemeClr val="tx1"/>
                </a:solidFill>
                <a:latin typeface="Roboto Mono"/>
                <a:ea typeface="Roboto Mono"/>
                <a:cs typeface="Roboto Mono"/>
                <a:sym typeface="Roboto Mono"/>
              </a:rPr>
              <a:t>The NFTs generated are transferable. </a:t>
            </a: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r>
              <a:rPr lang="en-US" dirty="0">
                <a:solidFill>
                  <a:schemeClr val="tx1"/>
                </a:solidFill>
                <a:latin typeface="Roboto Mono"/>
                <a:ea typeface="Roboto Mono"/>
                <a:cs typeface="Roboto Mono"/>
                <a:sym typeface="Roboto Mono"/>
              </a:rPr>
              <a:t>These NFTs are burnable </a:t>
            </a:r>
            <a:r>
              <a:rPr lang="en-US" dirty="0" err="1">
                <a:solidFill>
                  <a:schemeClr val="tx1"/>
                </a:solidFill>
                <a:latin typeface="Roboto Mono"/>
                <a:ea typeface="Roboto Mono"/>
                <a:cs typeface="Roboto Mono"/>
                <a:sym typeface="Roboto Mono"/>
              </a:rPr>
              <a:t>i.e</a:t>
            </a:r>
            <a:r>
              <a:rPr lang="en-US" dirty="0">
                <a:solidFill>
                  <a:schemeClr val="tx1"/>
                </a:solidFill>
                <a:latin typeface="Roboto Mono"/>
                <a:ea typeface="Roboto Mono"/>
                <a:cs typeface="Roboto Mono"/>
                <a:sym typeface="Roboto Mono"/>
              </a:rPr>
              <a:t> these NFTs will be decomposed automatically after a period of six months from the date of purchase.</a:t>
            </a:r>
          </a:p>
          <a:p>
            <a:pPr marR="0" lvl="0" algn="l" rtl="0">
              <a:lnSpc>
                <a:spcPct val="100000"/>
              </a:lnSpc>
              <a:spcBef>
                <a:spcPts val="0"/>
              </a:spcBef>
              <a:spcAft>
                <a:spcPts val="0"/>
              </a:spcAft>
              <a:buClr>
                <a:schemeClr val="dk1"/>
              </a:buClr>
              <a:buSzPts val="1100"/>
            </a:pPr>
            <a:endParaRPr lang="en-US" sz="1200" dirty="0">
              <a:solidFill>
                <a:schemeClr val="tx1"/>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chemeClr val="dk1"/>
              </a:buClr>
              <a:buSzPts val="1100"/>
              <a:buFont typeface="Arial" panose="020B0604020202020204" pitchFamily="34" charset="0"/>
              <a:buChar char="•"/>
            </a:pPr>
            <a:endParaRPr lang="en-US" sz="1200" b="0" i="0" u="none" strike="noStrike" cap="none" dirty="0">
              <a:solidFill>
                <a:schemeClr val="tx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chemeClr val="tx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chemeClr val="tx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chemeClr val="tx1"/>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sz="1200" b="0" i="0" u="none" strike="noStrike" cap="none" dirty="0">
              <a:solidFill>
                <a:schemeClr val="tx1"/>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US" sz="1200" b="0" i="0" u="none" strike="noStrike" cap="none" dirty="0">
              <a:solidFill>
                <a:schemeClr val="tx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chemeClr val="tx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6642-1BC2-4C08-A7DF-85A67F43B810}"/>
              </a:ext>
            </a:extLst>
          </p:cNvPr>
          <p:cNvSpPr>
            <a:spLocks noGrp="1"/>
          </p:cNvSpPr>
          <p:nvPr>
            <p:ph type="title"/>
          </p:nvPr>
        </p:nvSpPr>
        <p:spPr>
          <a:xfrm>
            <a:off x="311700" y="204069"/>
            <a:ext cx="8520600" cy="572700"/>
          </a:xfrm>
        </p:spPr>
        <p:txBody>
          <a:bodyPr>
            <a:normAutofit fontScale="90000"/>
          </a:bodyPr>
          <a:lstStyle/>
          <a:p>
            <a:r>
              <a:rPr lang="en-IN" dirty="0"/>
              <a:t>Deployment Links</a:t>
            </a:r>
          </a:p>
        </p:txBody>
      </p:sp>
      <p:sp>
        <p:nvSpPr>
          <p:cNvPr id="3" name="Text Placeholder 2">
            <a:extLst>
              <a:ext uri="{FF2B5EF4-FFF2-40B4-BE49-F238E27FC236}">
                <a16:creationId xmlns:a16="http://schemas.microsoft.com/office/drawing/2014/main" id="{A62BC38A-F821-D649-8F28-B025B576F1D9}"/>
              </a:ext>
            </a:extLst>
          </p:cNvPr>
          <p:cNvSpPr>
            <a:spLocks noGrp="1"/>
          </p:cNvSpPr>
          <p:nvPr>
            <p:ph type="body" idx="1"/>
          </p:nvPr>
        </p:nvSpPr>
        <p:spPr/>
        <p:txBody>
          <a:bodyPr/>
          <a:lstStyle/>
          <a:p>
            <a:r>
              <a:rPr lang="en-IN" dirty="0">
                <a:hlinkClick r:id="rId2"/>
              </a:rPr>
              <a:t>https://nft-as-warranty.netlify.app/</a:t>
            </a:r>
            <a:endParaRPr lang="en-IN" dirty="0"/>
          </a:p>
          <a:p>
            <a:pPr marL="114300" indent="0">
              <a:buNone/>
            </a:pPr>
            <a:r>
              <a:rPr lang="en-IN" sz="1400" dirty="0"/>
              <a:t>      </a:t>
            </a:r>
            <a:r>
              <a:rPr lang="en-IN" sz="1400" b="1" dirty="0"/>
              <a:t>(OPEN WITH A BROWSER HAVING METAMASK EXTENSION)</a:t>
            </a:r>
          </a:p>
          <a:p>
            <a:endParaRPr lang="en-IN" sz="1100" b="1" dirty="0"/>
          </a:p>
          <a:p>
            <a:r>
              <a:rPr lang="en-IN" sz="1400" b="1" dirty="0">
                <a:hlinkClick r:id="rId3"/>
              </a:rPr>
              <a:t>https://youtu.be/BbLjolUW46A</a:t>
            </a:r>
            <a:endParaRPr lang="en-IN" sz="1400" b="1" dirty="0"/>
          </a:p>
          <a:p>
            <a:pPr marL="114300" indent="0">
              <a:buNone/>
            </a:pPr>
            <a:r>
              <a:rPr lang="en-IN" sz="1400" b="1" dirty="0"/>
              <a:t>      (DEMO VIDEO WITH CAPTION)</a:t>
            </a:r>
          </a:p>
          <a:p>
            <a:endParaRPr lang="en-IN" sz="1400" b="1" dirty="0"/>
          </a:p>
          <a:p>
            <a:r>
              <a:rPr lang="en-IN" sz="1400" b="1" dirty="0">
                <a:hlinkClick r:id="rId4"/>
              </a:rPr>
              <a:t>https://youtu.be/77nR-QSvQfo</a:t>
            </a:r>
            <a:endParaRPr lang="en-IN" sz="1400" b="1" dirty="0"/>
          </a:p>
          <a:p>
            <a:pPr marL="114300" indent="0">
              <a:buNone/>
            </a:pPr>
            <a:r>
              <a:rPr lang="en-IN" sz="1400" b="1" dirty="0"/>
              <a:t>      (DEMO VIDEO WITHOUT CAPTION)</a:t>
            </a:r>
          </a:p>
          <a:p>
            <a:pPr marL="114300" indent="0">
              <a:buNone/>
            </a:pPr>
            <a:endParaRPr lang="en-IN" sz="1400" b="1" dirty="0"/>
          </a:p>
          <a:p>
            <a:r>
              <a:rPr lang="en-IN" sz="1400" b="1" dirty="0">
                <a:hlinkClick r:id="rId5"/>
              </a:rPr>
              <a:t>https://github.com/Obito2002/NFT_as_warranty</a:t>
            </a:r>
            <a:endParaRPr lang="en-IN" sz="1400" b="1" dirty="0"/>
          </a:p>
          <a:p>
            <a:pPr marL="114300" indent="0">
              <a:buNone/>
            </a:pPr>
            <a:r>
              <a:rPr lang="en-IN" sz="1400" b="1" dirty="0"/>
              <a:t>      (GITHUB LINK)</a:t>
            </a:r>
          </a:p>
          <a:p>
            <a:pPr marL="114300" indent="0">
              <a:buNone/>
            </a:pPr>
            <a:r>
              <a:rPr lang="en-IN" sz="1400" b="1" dirty="0"/>
              <a:t>     </a:t>
            </a:r>
          </a:p>
          <a:p>
            <a:pPr marL="114300" indent="0">
              <a:buNone/>
            </a:pPr>
            <a:endParaRPr lang="en-IN" sz="1400" b="1" dirty="0"/>
          </a:p>
          <a:p>
            <a:pPr marL="114300" indent="0">
              <a:buNone/>
            </a:pPr>
            <a:endParaRPr lang="en-IN" sz="1400" b="1" dirty="0"/>
          </a:p>
          <a:p>
            <a:pPr marL="114300" indent="0">
              <a:buNone/>
            </a:pPr>
            <a:endParaRPr lang="en-IN" sz="1100" b="1" dirty="0"/>
          </a:p>
          <a:p>
            <a:pPr marL="114300" indent="0">
              <a:buNone/>
            </a:pPr>
            <a:endParaRPr lang="en-IN" sz="1100" b="1" dirty="0"/>
          </a:p>
        </p:txBody>
      </p:sp>
    </p:spTree>
    <p:extLst>
      <p:ext uri="{BB962C8B-B14F-4D97-AF65-F5344CB8AC3E}">
        <p14:creationId xmlns:p14="http://schemas.microsoft.com/office/powerpoint/2010/main" val="9989111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TotalTime>
  <Words>1432</Words>
  <Application>Microsoft Office PowerPoint</Application>
  <PresentationFormat>On-screen Show (16:9)</PresentationFormat>
  <Paragraphs>165</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Proxima Nova</vt:lpstr>
      <vt:lpstr>Arial</vt:lpstr>
      <vt:lpstr>Manrope</vt:lpstr>
      <vt:lpstr>Roboto Mono</vt:lpstr>
      <vt:lpstr>Simple Light</vt:lpstr>
      <vt:lpstr>PowerPoint Presentation</vt:lpstr>
      <vt:lpstr>PowerPoint Presentation</vt:lpstr>
      <vt:lpstr>PowerPoint Presentation</vt:lpstr>
      <vt:lpstr>PowerPoint Presentation</vt:lpstr>
      <vt:lpstr>Prerequisite:- Setting up Metamask Account</vt:lpstr>
      <vt:lpstr>Pictorial Representation</vt:lpstr>
      <vt:lpstr>PowerPoint Presentation</vt:lpstr>
      <vt:lpstr>PowerPoint Presentation</vt:lpstr>
      <vt:lpstr>Deployment Links</vt:lpstr>
      <vt:lpstr>Working</vt:lpstr>
      <vt:lpstr>The Warranty NFT(AS in Openseas)</vt:lpstr>
      <vt:lpstr>PowerPoint Presentation</vt:lpstr>
      <vt:lpstr>Flowchart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dc:creator>
  <cp:lastModifiedBy>Pankaj Kumar Agrawal</cp:lastModifiedBy>
  <cp:revision>37</cp:revision>
  <dcterms:modified xsi:type="dcterms:W3CDTF">2022-07-31T15:19:27Z</dcterms:modified>
</cp:coreProperties>
</file>