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23"/>
  </p:notesMasterIdLst>
  <p:handoutMasterIdLst>
    <p:handoutMasterId r:id="rId24"/>
  </p:handoutMasterIdLst>
  <p:sldIdLst>
    <p:sldId id="669" r:id="rId3"/>
    <p:sldId id="916" r:id="rId4"/>
    <p:sldId id="926" r:id="rId5"/>
    <p:sldId id="931" r:id="rId6"/>
    <p:sldId id="917" r:id="rId7"/>
    <p:sldId id="918" r:id="rId8"/>
    <p:sldId id="921" r:id="rId9"/>
    <p:sldId id="927" r:id="rId10"/>
    <p:sldId id="922" r:id="rId11"/>
    <p:sldId id="924" r:id="rId12"/>
    <p:sldId id="923" r:id="rId13"/>
    <p:sldId id="928" r:id="rId14"/>
    <p:sldId id="929" r:id="rId15"/>
    <p:sldId id="930" r:id="rId16"/>
    <p:sldId id="925" r:id="rId17"/>
    <p:sldId id="305" r:id="rId18"/>
    <p:sldId id="306" r:id="rId19"/>
    <p:sldId id="307" r:id="rId20"/>
    <p:sldId id="308" r:id="rId21"/>
    <p:sldId id="309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9" autoAdjust="0"/>
    <p:restoredTop sz="83736" autoAdjust="0"/>
  </p:normalViewPr>
  <p:slideViewPr>
    <p:cSldViewPr>
      <p:cViewPr varScale="1">
        <p:scale>
          <a:sx n="86" d="100"/>
          <a:sy n="86" d="100"/>
        </p:scale>
        <p:origin x="76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148488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46093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345164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785841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31960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961938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08979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7403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967864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087731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833694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58566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C605C4-1F5B-4B2B-8458-3FC432AF1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7" r:id="rId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963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ala-lang.org/lear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219200"/>
            <a:ext cx="8991600" cy="137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600" dirty="0">
                <a:solidFill>
                  <a:schemeClr val="bg2"/>
                </a:solidFill>
                <a:latin typeface="Gill Sans"/>
                <a:cs typeface="Gill Sans"/>
              </a:rPr>
              <a:t>CS4225/CS5425 Big Data Systems for Data Science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14400" y="3763177"/>
            <a:ext cx="388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Chengxi Xue, Bingsheng He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School of  Computing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National University of Singapore</a:t>
            </a:r>
          </a:p>
          <a:p>
            <a:r>
              <a:rPr lang="en-US" sz="2000" dirty="0">
                <a:solidFill>
                  <a:schemeClr val="bg1"/>
                </a:solidFill>
              </a:rPr>
              <a:t>xuechengxi@u.nus.edu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362200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200" b="0" dirty="0">
                <a:solidFill>
                  <a:schemeClr val="bg2"/>
                </a:solidFill>
                <a:latin typeface="Gill Sans"/>
                <a:cs typeface="Gill Sans"/>
              </a:rPr>
              <a:t>Assignment 2: Spark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388634"/>
            <a:ext cx="2648857" cy="14693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03D704-C732-4EA8-B146-57538EB5C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 need to follow a structure like this. </a:t>
            </a:r>
          </a:p>
          <a:p>
            <a:pPr lvl="1"/>
            <a:r>
              <a:rPr lang="en-SG" dirty="0"/>
              <a:t>1.group the questions and answers together</a:t>
            </a:r>
          </a:p>
          <a:p>
            <a:pPr lvl="1"/>
            <a:r>
              <a:rPr lang="en-SG" dirty="0"/>
              <a:t>2.computing the highest score</a:t>
            </a:r>
          </a:p>
          <a:p>
            <a:pPr lvl="1"/>
            <a:r>
              <a:rPr lang="en-SG" dirty="0"/>
              <a:t>3.design the vectors for clustering from the data</a:t>
            </a:r>
          </a:p>
          <a:p>
            <a:pPr lvl="1"/>
            <a:r>
              <a:rPr lang="en-SG" dirty="0"/>
              <a:t>4.clustering</a:t>
            </a:r>
          </a:p>
          <a:p>
            <a:pPr lvl="1"/>
            <a:r>
              <a:rPr lang="en-SG" dirty="0"/>
              <a:t>5.some additional parts</a:t>
            </a:r>
          </a:p>
          <a:p>
            <a:pPr lvl="1"/>
            <a:endParaRPr lang="en-SG" dirty="0"/>
          </a:p>
          <a:p>
            <a:r>
              <a:rPr lang="en-SG" dirty="0"/>
              <a:t>You can see the code framework in Task2_code, you need to fill this code and test it using Spark.</a:t>
            </a:r>
          </a:p>
          <a:p>
            <a:pPr lvl="1"/>
            <a:r>
              <a:rPr lang="en-US" dirty="0"/>
              <a:t>Note: keep the function name but you can modify the parameters for this function</a:t>
            </a:r>
            <a:endParaRPr lang="en-SG" dirty="0"/>
          </a:p>
          <a:p>
            <a:pPr marL="457129" lvl="1" indent="0">
              <a:buNone/>
            </a:pPr>
            <a:endParaRPr lang="en-SG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A081F0-4406-4147-878C-04ECDA4A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Requirements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125CB8-6DEB-44B4-AF37-10B2AAB7D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888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5FF960A-A052-4996-A137-96E311EE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609600"/>
            <a:ext cx="8458200" cy="5562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You should use pair RDDs. It’s something like a map data structure, and it is similar to a format of key-value </a:t>
            </a:r>
            <a:r>
              <a:rPr lang="en-US" dirty="0" err="1"/>
              <a:t>paris</a:t>
            </a:r>
            <a:r>
              <a:rPr lang="en-US" dirty="0"/>
              <a:t>. Comparing to regular RDDs you get a set of powerful functions which you can apply to exactly to pair RDDs. They give a more easier way to operate with data. For example when you want to group or aggregate a data based on some of its properties. For this purposes, Spark has a special set of functions such as: </a:t>
            </a:r>
            <a:r>
              <a:rPr lang="en-US" b="1" dirty="0" err="1"/>
              <a:t>groupByKey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/>
              <a:t>aggregateByKey</a:t>
            </a:r>
            <a:r>
              <a:rPr lang="en-US" dirty="0"/>
              <a:t>, </a:t>
            </a:r>
            <a:r>
              <a:rPr lang="en-US" b="1" dirty="0" err="1"/>
              <a:t>reduceByKey</a:t>
            </a:r>
            <a:r>
              <a:rPr lang="en-US" dirty="0"/>
              <a:t> etc.</a:t>
            </a:r>
          </a:p>
          <a:p>
            <a:r>
              <a:rPr lang="en-US" dirty="0"/>
              <a:t>Small example. If you have an RDD of goods and You want to group these goods by their price. With Spark, you need </a:t>
            </a:r>
            <a:br>
              <a:rPr lang="en-US" dirty="0"/>
            </a:br>
            <a:r>
              <a:rPr lang="en-US" dirty="0"/>
              <a:t>1.create a pair RDD, where a role of key will play a price field, a role of value will play an appropriate good.</a:t>
            </a:r>
            <a:br>
              <a:rPr lang="en-US" dirty="0"/>
            </a:br>
            <a:r>
              <a:rPr lang="en-US" dirty="0"/>
              <a:t>2.apply</a:t>
            </a:r>
            <a:r>
              <a:rPr lang="en-US" b="1" dirty="0"/>
              <a:t> </a:t>
            </a:r>
            <a:r>
              <a:rPr lang="en-US" b="1" dirty="0" err="1"/>
              <a:t>groupByKey</a:t>
            </a:r>
            <a:r>
              <a:rPr lang="en-US" b="1" dirty="0"/>
              <a:t> </a:t>
            </a:r>
            <a:r>
              <a:rPr lang="en-US" dirty="0"/>
              <a:t>function to the pair RDD.</a:t>
            </a:r>
            <a:endParaRPr lang="en-SG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E069CB-5F90-410A-B91E-6CC1A0949B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11</a:t>
            </a:fld>
            <a:endParaRPr lang="en-US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CDB43013-FA00-454B-8CA9-59A16A9B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4300"/>
            <a:ext cx="8686800" cy="1028700"/>
          </a:xfrm>
        </p:spPr>
        <p:txBody>
          <a:bodyPr/>
          <a:lstStyle/>
          <a:p>
            <a:r>
              <a:rPr lang="en-SG" dirty="0"/>
              <a:t>Hints</a:t>
            </a:r>
          </a:p>
        </p:txBody>
      </p:sp>
    </p:spTree>
    <p:extLst>
      <p:ext uri="{BB962C8B-B14F-4D97-AF65-F5344CB8AC3E}">
        <p14:creationId xmlns:p14="http://schemas.microsoft.com/office/powerpoint/2010/main" val="206064130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5FF960A-A052-4996-A137-96E311EE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many ways to create a vector from a post for clustering.</a:t>
            </a:r>
            <a:br>
              <a:rPr lang="en-US" dirty="0"/>
            </a:br>
            <a:r>
              <a:rPr lang="en-US" dirty="0"/>
              <a:t>In this task, we choose this methods: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For a question from domain A, Score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is the highest score from all its answers. And the index of domain A in the domain list (provided) is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 a predefined parameter </a:t>
            </a:r>
            <a:r>
              <a:rPr lang="en-US" dirty="0" err="1"/>
              <a:t>DomainSpread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, the vector for this question is </a:t>
            </a:r>
            <a:r>
              <a:rPr lang="en-US" dirty="0">
                <a:solidFill>
                  <a:srgbClr val="FF0000"/>
                </a:solidFill>
              </a:rPr>
              <a:t>(d*x, s)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E069CB-5F90-410A-B91E-6CC1A0949B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12</a:t>
            </a:fld>
            <a:endParaRPr lang="en-US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CDB43013-FA00-454B-8CA9-59A16A9B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4300"/>
            <a:ext cx="8686800" cy="1028700"/>
          </a:xfrm>
        </p:spPr>
        <p:txBody>
          <a:bodyPr/>
          <a:lstStyle/>
          <a:p>
            <a:r>
              <a:rPr lang="en-SG" dirty="0"/>
              <a:t>Hints</a:t>
            </a:r>
          </a:p>
        </p:txBody>
      </p:sp>
    </p:spTree>
    <p:extLst>
      <p:ext uri="{BB962C8B-B14F-4D97-AF65-F5344CB8AC3E}">
        <p14:creationId xmlns:p14="http://schemas.microsoft.com/office/powerpoint/2010/main" val="363407811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09B6020-A504-4399-8323-ABB4173D3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You can see these key parameters in k-means are predefined in the provided code framework.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sz="1900" dirty="0"/>
              <a:t> </a:t>
            </a:r>
            <a:br>
              <a:rPr lang="en-SG" sz="1900" dirty="0"/>
            </a:br>
            <a:endParaRPr lang="en-SG" sz="19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53DE49-9026-4E07-882F-08373C9B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Parameters in k-means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301F39-77DA-4FCD-B747-0E35D85C6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13</a:t>
            </a:fld>
            <a:endParaRPr lang="en-US"/>
          </a:p>
        </p:txBody>
      </p:sp>
      <p:pic>
        <p:nvPicPr>
          <p:cNvPr id="8" name="图片 7" descr="图片包含 屏幕截图&#10;&#10;已生成极高可信度的说明">
            <a:extLst>
              <a:ext uri="{FF2B5EF4-FFF2-40B4-BE49-F238E27FC236}">
                <a16:creationId xmlns:a16="http://schemas.microsoft.com/office/drawing/2014/main" id="{5924C8BF-33C2-4DB3-A6B9-AB3FF9D99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0" y="2438400"/>
            <a:ext cx="8353773" cy="259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92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85EE5E-3901-4076-8931-C8E015CB5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Include the below output into your lab report:</a:t>
            </a:r>
          </a:p>
          <a:p>
            <a:pPr lvl="1"/>
            <a:r>
              <a:rPr lang="en-SG" dirty="0"/>
              <a:t>The cluster centroid for every cluster (the domain).</a:t>
            </a:r>
          </a:p>
          <a:p>
            <a:pPr lvl="1"/>
            <a:r>
              <a:rPr lang="en-SG" dirty="0"/>
              <a:t>The percentage of the centroid’s domain in its cluster.</a:t>
            </a:r>
          </a:p>
          <a:p>
            <a:pPr lvl="1"/>
            <a:r>
              <a:rPr lang="en-SG" dirty="0"/>
              <a:t>The size of every cluster.</a:t>
            </a:r>
          </a:p>
          <a:p>
            <a:pPr lvl="1"/>
            <a:r>
              <a:rPr lang="en-SG" dirty="0"/>
              <a:t>The median score of every cluster.</a:t>
            </a:r>
          </a:p>
          <a:p>
            <a:pPr lvl="1"/>
            <a:r>
              <a:rPr lang="en-SG" dirty="0"/>
              <a:t>The average score of every cluster.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B7989B5-2501-4570-8F97-2FFC2F97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Clustering Result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17E00-2655-41E9-870D-6EB266C25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129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6813E4-A1A5-45AA-BEC0-A75DCC905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 Task2, you need to submit a report (2-3 pages), including:</a:t>
            </a:r>
          </a:p>
          <a:p>
            <a:pPr lvl="1"/>
            <a:r>
              <a:rPr lang="en-SG" dirty="0"/>
              <a:t>Analyse your result</a:t>
            </a:r>
          </a:p>
          <a:p>
            <a:pPr lvl="2"/>
            <a:r>
              <a:rPr lang="en-SG" dirty="0"/>
              <a:t>The insight that you can get from the result of clustering for </a:t>
            </a:r>
            <a:r>
              <a:rPr lang="en-SG" dirty="0" err="1"/>
              <a:t>QA_data</a:t>
            </a:r>
            <a:r>
              <a:rPr lang="en-SG" dirty="0"/>
              <a:t>.</a:t>
            </a:r>
          </a:p>
          <a:p>
            <a:pPr lvl="1"/>
            <a:r>
              <a:rPr lang="en-SG" dirty="0"/>
              <a:t>Analysis of the parameters (in Slide 13) in k-means</a:t>
            </a:r>
          </a:p>
          <a:p>
            <a:pPr lvl="2"/>
            <a:r>
              <a:rPr lang="en-SG" dirty="0"/>
              <a:t>how do different parameters impact the performance and clustering results of k-means?  </a:t>
            </a:r>
          </a:p>
          <a:p>
            <a:pPr lvl="1"/>
            <a:r>
              <a:rPr lang="en-SG" dirty="0"/>
              <a:t>Further discussion on the system performance</a:t>
            </a:r>
          </a:p>
          <a:p>
            <a:pPr lvl="2"/>
            <a:r>
              <a:rPr lang="en-SG" dirty="0"/>
              <a:t>How to improve the efficiency? </a:t>
            </a:r>
          </a:p>
          <a:p>
            <a:pPr lvl="2"/>
            <a:r>
              <a:rPr lang="en-SG" dirty="0"/>
              <a:t>How to speed up the processing?</a:t>
            </a:r>
          </a:p>
          <a:p>
            <a:endParaRPr lang="en-SG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CEFBCDC-F1D3-4763-8576-652A5848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Report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E35E54-7869-40BB-97EE-6AA19BB76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493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Submission requirement</a:t>
            </a:r>
          </a:p>
        </p:txBody>
      </p:sp>
      <p:sp>
        <p:nvSpPr>
          <p:cNvPr id="74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0049" indent="-400049">
              <a:spcBef>
                <a:spcPts val="600"/>
              </a:spcBef>
              <a:defRPr sz="2700"/>
            </a:pPr>
            <a:r>
              <a:rPr dirty="0"/>
              <a:t>Deadline: </a:t>
            </a:r>
            <a:r>
              <a:rPr lang="en-SG" dirty="0">
                <a:solidFill>
                  <a:srgbClr val="FF0000"/>
                </a:solidFill>
              </a:rPr>
              <a:t>Apr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lang="en-SG" dirty="0">
                <a:solidFill>
                  <a:srgbClr val="FF0000"/>
                </a:solidFill>
              </a:rPr>
              <a:t>5</a:t>
            </a:r>
            <a:r>
              <a:rPr dirty="0">
                <a:solidFill>
                  <a:srgbClr val="FF0000"/>
                </a:solidFill>
              </a:rPr>
              <a:t>, 201</a:t>
            </a:r>
            <a:r>
              <a:rPr lang="en-SG" dirty="0">
                <a:solidFill>
                  <a:srgbClr val="FF0000"/>
                </a:solidFill>
              </a:rPr>
              <a:t>9</a:t>
            </a:r>
            <a:r>
              <a:rPr dirty="0">
                <a:solidFill>
                  <a:srgbClr val="FF0000"/>
                </a:solidFill>
              </a:rPr>
              <a:t> 11:59pm</a:t>
            </a:r>
          </a:p>
          <a:p>
            <a:pPr marL="400049" indent="-400049">
              <a:spcBef>
                <a:spcPts val="600"/>
              </a:spcBef>
              <a:defRPr sz="2700"/>
            </a:pPr>
            <a:r>
              <a:rPr dirty="0"/>
              <a:t>Submit the following: </a:t>
            </a:r>
            <a:endParaRPr sz="2400" dirty="0"/>
          </a:p>
          <a:p>
            <a:pPr marL="790575" lvl="1" indent="-333375">
              <a:spcBef>
                <a:spcPts val="600"/>
              </a:spcBef>
              <a:defRPr sz="2400"/>
            </a:pPr>
            <a:r>
              <a:rPr dirty="0"/>
              <a:t>Your whole project </a:t>
            </a:r>
            <a:r>
              <a:rPr lang="en-SG" dirty="0"/>
              <a:t>code without the data </a:t>
            </a:r>
            <a:r>
              <a:rPr dirty="0"/>
              <a:t>(with documentation within the code)</a:t>
            </a:r>
            <a:endParaRPr lang="en-SG" dirty="0"/>
          </a:p>
          <a:p>
            <a:pPr marL="790575" lvl="1" indent="-333375">
              <a:spcBef>
                <a:spcPts val="600"/>
              </a:spcBef>
              <a:defRPr sz="2400"/>
            </a:pPr>
            <a:r>
              <a:rPr lang="en-SG" dirty="0"/>
              <a:t>Task1:</a:t>
            </a:r>
            <a:r>
              <a:rPr lang="en-US" dirty="0"/>
              <a:t> Top-15 output of the result using the data files listed above.</a:t>
            </a:r>
          </a:p>
          <a:p>
            <a:pPr marL="790575" lvl="1" indent="-333375">
              <a:spcBef>
                <a:spcPts val="600"/>
              </a:spcBef>
              <a:defRPr sz="2400"/>
            </a:pPr>
            <a:r>
              <a:rPr lang="en-US" dirty="0"/>
              <a:t>Task1 report.(1-2 pages)</a:t>
            </a:r>
          </a:p>
          <a:p>
            <a:pPr marL="790575" lvl="1" indent="-333375">
              <a:spcBef>
                <a:spcPts val="600"/>
              </a:spcBef>
              <a:defRPr sz="2400"/>
            </a:pPr>
            <a:r>
              <a:rPr lang="en-US" dirty="0"/>
              <a:t>Task2: the clustering results with predefined parameters. (shown in previous slides)</a:t>
            </a:r>
          </a:p>
          <a:p>
            <a:pPr marL="790575" lvl="1" indent="-333375">
              <a:spcBef>
                <a:spcPts val="600"/>
              </a:spcBef>
              <a:defRPr sz="2400"/>
            </a:pPr>
            <a:r>
              <a:rPr lang="en-US" dirty="0"/>
              <a:t>Task2 report.(2-3 pages)</a:t>
            </a:r>
          </a:p>
          <a:p>
            <a:pPr marL="790575" lvl="1" indent="-333375">
              <a:spcBef>
                <a:spcPts val="600"/>
              </a:spcBef>
              <a:defRPr sz="2400"/>
            </a:pPr>
            <a:endParaRPr lang="en-SG" dirty="0"/>
          </a:p>
          <a:p>
            <a:pPr marL="790575" lvl="1" indent="-333375">
              <a:spcBef>
                <a:spcPts val="600"/>
              </a:spcBef>
              <a:defRPr sz="2400"/>
            </a:pPr>
            <a:endParaRPr lang="en-SG" dirty="0"/>
          </a:p>
        </p:txBody>
      </p:sp>
      <p:sp>
        <p:nvSpPr>
          <p:cNvPr id="741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279254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Submission requirement</a:t>
            </a:r>
          </a:p>
        </p:txBody>
      </p:sp>
      <p:sp>
        <p:nvSpPr>
          <p:cNvPr id="74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8913" lvl="1" indent="0" defTabSz="877822">
              <a:spcBef>
                <a:spcPts val="500"/>
              </a:spcBef>
              <a:buNone/>
              <a:defRPr sz="2300"/>
            </a:pPr>
            <a:endParaRPr dirty="0"/>
          </a:p>
          <a:p>
            <a:pPr marL="384047" indent="-384047" defTabSz="877822">
              <a:spcBef>
                <a:spcPts val="500"/>
              </a:spcBef>
              <a:defRPr sz="2600"/>
            </a:pPr>
            <a:r>
              <a:rPr dirty="0"/>
              <a:t>Files should be compressed in a zip file to IVLE, with the name </a:t>
            </a:r>
            <a:r>
              <a:rPr dirty="0">
                <a:solidFill>
                  <a:srgbClr val="FF0000"/>
                </a:solidFill>
              </a:rPr>
              <a:t>[Your Student ID]-Assignment</a:t>
            </a:r>
            <a:r>
              <a:rPr lang="en-SG" dirty="0">
                <a:solidFill>
                  <a:srgbClr val="FF0000"/>
                </a:solidFill>
              </a:rPr>
              <a:t>2</a:t>
            </a:r>
            <a:r>
              <a:rPr dirty="0">
                <a:solidFill>
                  <a:srgbClr val="FF0000"/>
                </a:solidFill>
              </a:rPr>
              <a:t>.zip</a:t>
            </a:r>
            <a:br>
              <a:rPr lang="en-SG" dirty="0">
                <a:solidFill>
                  <a:srgbClr val="FF0000"/>
                </a:solidFill>
              </a:rPr>
            </a:b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745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475751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Marking Schemes</a:t>
            </a:r>
          </a:p>
        </p:txBody>
      </p:sp>
      <p:sp>
        <p:nvSpPr>
          <p:cNvPr id="748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Total: 12% of final mark.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Task1 Code &amp; Report: 4%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Task2 Code &amp; Report: 6%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Writing assessment</a:t>
            </a:r>
            <a:r>
              <a:rPr lang="en-US" dirty="0">
                <a:solidFill>
                  <a:srgbClr val="FF0000"/>
                </a:solidFill>
              </a:rPr>
              <a:t>: 2%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The written assessment’s questions depend on your submission. You need to understand your code. For example, please explain some specific lines of your code.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The written assessment will be conducted in tutorial session.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Time: Tutorial Week 12 (“9 (Stream Processing)”).</a:t>
            </a:r>
          </a:p>
        </p:txBody>
      </p:sp>
      <p:sp>
        <p:nvSpPr>
          <p:cNvPr id="749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878776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Notice1</a:t>
            </a:r>
          </a:p>
        </p:txBody>
      </p:sp>
      <p:sp>
        <p:nvSpPr>
          <p:cNvPr id="7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/>
              <a:t>Please don't consider this homework as the same as ACM-ICPC programming contest (check by exact input-output pairs), we use this to enhance your understanding about the programming using </a:t>
            </a:r>
            <a:r>
              <a:rPr lang="en-US" dirty="0"/>
              <a:t>Spark.</a:t>
            </a:r>
          </a:p>
          <a:p>
            <a:r>
              <a:rPr lang="en-US" dirty="0"/>
              <a:t>D</a:t>
            </a:r>
            <a:r>
              <a:rPr dirty="0"/>
              <a:t>on't need to worry about whether your result "exactly matches" final result.</a:t>
            </a:r>
          </a:p>
        </p:txBody>
      </p:sp>
      <p:sp>
        <p:nvSpPr>
          <p:cNvPr id="753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17496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AE5F6FA-7E64-45F1-921C-AF80BBBE7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Task1: </a:t>
            </a:r>
            <a:r>
              <a:rPr lang="en-US" dirty="0" err="1"/>
              <a:t>CommonWords</a:t>
            </a:r>
            <a:r>
              <a:rPr lang="en-US" dirty="0"/>
              <a:t> using Spark</a:t>
            </a:r>
          </a:p>
          <a:p>
            <a:r>
              <a:rPr lang="en-US" altLang="zh-CN" dirty="0"/>
              <a:t>Task2: K-means </a:t>
            </a:r>
            <a:endParaRPr lang="en-US" dirty="0"/>
          </a:p>
          <a:p>
            <a:r>
              <a:rPr lang="en-US" dirty="0"/>
              <a:t>Information about assignment 2:</a:t>
            </a:r>
          </a:p>
          <a:p>
            <a:pPr marL="744582" lvl="1" indent="-310240" defTabSz="868680">
              <a:lnSpc>
                <a:spcPct val="80000"/>
              </a:lnSpc>
              <a:spcBef>
                <a:spcPts val="400"/>
              </a:spcBef>
              <a:defRPr sz="2200"/>
            </a:pPr>
            <a:r>
              <a:rPr lang="en-US" sz="2200" dirty="0"/>
              <a:t>Submission requirement</a:t>
            </a:r>
          </a:p>
          <a:p>
            <a:pPr marL="744582" lvl="1" indent="-310240" defTabSz="868680">
              <a:lnSpc>
                <a:spcPct val="80000"/>
              </a:lnSpc>
              <a:spcBef>
                <a:spcPts val="400"/>
              </a:spcBef>
              <a:defRPr sz="2200"/>
            </a:pPr>
            <a:r>
              <a:rPr lang="en-US" sz="2200" dirty="0"/>
              <a:t>What is this coding assignment about</a:t>
            </a:r>
          </a:p>
          <a:p>
            <a:endParaRPr lang="en-SG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37DC154-77AF-4BF4-8BE9-9081B9A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Assignment Guideline for CS4225&amp;5425: Assignment 2</a:t>
            </a:r>
            <a:endParaRPr lang="en-SG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0F00BC-33F7-44B1-89B7-1D9BA4B5F6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8858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Feedbacks are Welcome</a:t>
            </a:r>
          </a:p>
        </p:txBody>
      </p:sp>
      <p:sp>
        <p:nvSpPr>
          <p:cNvPr id="756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/>
              <a:t>Email me: xuechengxi@u.nus.edu</a:t>
            </a:r>
          </a:p>
          <a:p>
            <a:r>
              <a:rPr dirty="0"/>
              <a:t>Or, post your questions in the IVLE forum (preferred). </a:t>
            </a:r>
          </a:p>
        </p:txBody>
      </p:sp>
      <p:sp>
        <p:nvSpPr>
          <p:cNvPr id="757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5399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2A687E-3E9D-4D19-AEE8-4D8AF69C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You need to implement the </a:t>
            </a:r>
            <a:r>
              <a:rPr lang="en-SG" b="1" dirty="0" err="1"/>
              <a:t>Commonwords</a:t>
            </a:r>
            <a:r>
              <a:rPr lang="en-SG" b="1" dirty="0"/>
              <a:t> </a:t>
            </a:r>
            <a:r>
              <a:rPr lang="en-SG" dirty="0"/>
              <a:t>using Spark. </a:t>
            </a:r>
          </a:p>
          <a:p>
            <a:r>
              <a:rPr lang="en-SG" dirty="0"/>
              <a:t>The application description is same as Task1 in assignment1, except that we require you to write the program in Scala.</a:t>
            </a:r>
          </a:p>
          <a:p>
            <a:pPr lvl="1"/>
            <a:r>
              <a:rPr lang="en-SG" dirty="0"/>
              <a:t>Why Scala? Because it is native in Spark.</a:t>
            </a:r>
          </a:p>
          <a:p>
            <a:r>
              <a:rPr lang="en-SG" dirty="0"/>
              <a:t>Learn Scala here: </a:t>
            </a:r>
            <a:r>
              <a:rPr lang="en-SG" dirty="0">
                <a:hlinkClick r:id="rId2"/>
              </a:rPr>
              <a:t>https://docs.scala-lang.org/learn.html</a:t>
            </a:r>
            <a:r>
              <a:rPr lang="en-SG" dirty="0"/>
              <a:t> </a:t>
            </a:r>
          </a:p>
          <a:p>
            <a:endParaRPr lang="en-SG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59FDF14-4CBC-48DC-8351-FD972A61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Task1: </a:t>
            </a:r>
            <a:r>
              <a:rPr lang="en-SG" dirty="0" err="1"/>
              <a:t>Commonwords</a:t>
            </a:r>
            <a:r>
              <a:rPr lang="en-SG" dirty="0"/>
              <a:t> in Spark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85F52C-1292-48D2-916C-967BF007F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6486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5754" indent="-325754" defTabSz="868680">
              <a:lnSpc>
                <a:spcPct val="80000"/>
              </a:lnSpc>
              <a:spcBef>
                <a:spcPts val="400"/>
              </a:spcBef>
              <a:defRPr sz="2200"/>
            </a:pPr>
            <a:r>
              <a:rPr lang="en-US" sz="2200" dirty="0"/>
              <a:t>You need to summarize Task1 and write a report </a:t>
            </a:r>
            <a:r>
              <a:rPr lang="en-US" sz="2200" b="1" dirty="0"/>
              <a:t>(up to 2 pages)</a:t>
            </a:r>
            <a:r>
              <a:rPr lang="en-US" sz="2200" dirty="0"/>
              <a:t>, including at least the following two aspects.</a:t>
            </a:r>
            <a:endParaRPr lang="en-US" sz="1900" dirty="0"/>
          </a:p>
          <a:p>
            <a:pPr marL="325754" indent="-325754" defTabSz="868680">
              <a:lnSpc>
                <a:spcPct val="80000"/>
              </a:lnSpc>
              <a:spcBef>
                <a:spcPts val="400"/>
              </a:spcBef>
              <a:defRPr sz="2200"/>
            </a:pPr>
            <a:r>
              <a:rPr lang="en-US" dirty="0"/>
              <a:t>Comparisons on programming with Hadoop and Spark</a:t>
            </a:r>
          </a:p>
          <a:p>
            <a:pPr marL="744582" lvl="1" indent="-310240" defTabSz="868680">
              <a:lnSpc>
                <a:spcPct val="80000"/>
              </a:lnSpc>
              <a:spcBef>
                <a:spcPts val="400"/>
              </a:spcBef>
              <a:defRPr sz="2200"/>
            </a:pPr>
            <a:r>
              <a:rPr lang="en-US" dirty="0"/>
              <a:t>The difference between your implementation with two programming platforms.</a:t>
            </a:r>
          </a:p>
          <a:p>
            <a:pPr marL="744582" lvl="1" indent="-310240" defTabSz="868680">
              <a:lnSpc>
                <a:spcPct val="80000"/>
              </a:lnSpc>
              <a:spcBef>
                <a:spcPts val="400"/>
              </a:spcBef>
              <a:defRPr sz="2200"/>
            </a:pPr>
            <a:r>
              <a:rPr lang="en-US" sz="2200" dirty="0"/>
              <a:t>Pros and Cons among Hadoop and Spark</a:t>
            </a:r>
          </a:p>
          <a:p>
            <a:pPr marL="744582" lvl="1" indent="-310240" defTabSz="868680">
              <a:lnSpc>
                <a:spcPct val="80000"/>
              </a:lnSpc>
              <a:spcBef>
                <a:spcPts val="400"/>
              </a:spcBef>
              <a:defRPr sz="2200"/>
            </a:pPr>
            <a:r>
              <a:rPr lang="en-US" sz="2200" dirty="0"/>
              <a:t>…</a:t>
            </a:r>
            <a:endParaRPr lang="en-US" sz="1900" dirty="0"/>
          </a:p>
          <a:p>
            <a:pPr marL="325754" indent="-325754" defTabSz="868680">
              <a:lnSpc>
                <a:spcPct val="80000"/>
              </a:lnSpc>
              <a:spcBef>
                <a:spcPts val="400"/>
              </a:spcBef>
              <a:defRPr sz="2200"/>
            </a:pPr>
            <a:r>
              <a:rPr lang="en-US" dirty="0"/>
              <a:t>Comparisons on runtime execution with Hadoop and Spark</a:t>
            </a:r>
          </a:p>
          <a:p>
            <a:pPr marL="744582" lvl="1" indent="-310240" defTabSz="868680">
              <a:lnSpc>
                <a:spcPct val="80000"/>
              </a:lnSpc>
              <a:spcBef>
                <a:spcPts val="400"/>
              </a:spcBef>
              <a:defRPr sz="2200"/>
            </a:pPr>
            <a:r>
              <a:rPr lang="en-US" dirty="0"/>
              <a:t>Program performance (in comparison with Hadoop)</a:t>
            </a:r>
          </a:p>
          <a:p>
            <a:pPr marL="744582" lvl="1" indent="-310240" defTabSz="868680">
              <a:lnSpc>
                <a:spcPct val="80000"/>
              </a:lnSpc>
              <a:spcBef>
                <a:spcPts val="400"/>
              </a:spcBef>
              <a:defRPr sz="2200"/>
            </a:pPr>
            <a:r>
              <a:rPr lang="en-US" dirty="0"/>
              <a:t>Pros and Cons between Hadoop and Spark</a:t>
            </a:r>
          </a:p>
          <a:p>
            <a:pPr marL="744582" lvl="1" indent="-310240" defTabSz="868680">
              <a:lnSpc>
                <a:spcPct val="80000"/>
              </a:lnSpc>
              <a:spcBef>
                <a:spcPts val="400"/>
              </a:spcBef>
              <a:defRPr sz="2200"/>
            </a:pPr>
            <a:r>
              <a:rPr lang="en-US" dirty="0"/>
              <a:t>…</a:t>
            </a:r>
            <a:endParaRPr lang="en-SG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244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361229-3FE2-4DBD-84E7-EB522DF6E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1.The goal of Task2 is to implement a k-means algorithm using Scala which clusters some posts according to their score and domains. Moreover, this clustering should be executed in parallel for different domains.</a:t>
            </a:r>
          </a:p>
          <a:p>
            <a:r>
              <a:rPr lang="en-US" b="1" dirty="0"/>
              <a:t>2.Do not use some libraries like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Mllib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directly, you need to implement k-means step by step.</a:t>
            </a:r>
          </a:p>
          <a:p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71DF79-6123-45DA-8D51-59C85A79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77AEE8-B9E3-43BD-88A0-0C8D87E096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585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7046D61-2087-43D1-87FF-E76CDD57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Clustering is an unsupervised learning problem whereby we aim to group subsets of entities with one another based on some notion of similarity. </a:t>
            </a:r>
          </a:p>
          <a:p>
            <a:r>
              <a:rPr lang="en-US" dirty="0"/>
              <a:t>Different kinds of clustering techniques:</a:t>
            </a:r>
          </a:p>
          <a:p>
            <a:pPr lvl="1"/>
            <a:r>
              <a:rPr lang="en-US" dirty="0"/>
              <a:t>Hierarchical algorithms</a:t>
            </a:r>
          </a:p>
          <a:p>
            <a:pPr lvl="1"/>
            <a:r>
              <a:rPr lang="en-US" dirty="0"/>
              <a:t>Partitional algorithms</a:t>
            </a:r>
          </a:p>
          <a:p>
            <a:pPr lvl="1"/>
            <a:r>
              <a:rPr lang="en-US" dirty="0"/>
              <a:t>Bayesian algorithms.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4E53F52-0920-4820-9394-35236D20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 Overview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F5E365-7AE0-46F8-B98A-CD830B6D93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6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A7B84C-1479-4896-8D5E-0BB24CE62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280356"/>
            <a:ext cx="3815731" cy="307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3413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D8479F-1A16-4D3C-9A96-4001EC4EC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600" dirty="0"/>
              <a:t>k-means is one of the most commonly used clustering algorithms that clusters the data points into a predefined number of clusters.</a:t>
            </a:r>
          </a:p>
          <a:p>
            <a:r>
              <a:rPr lang="en-US" dirty="0"/>
              <a:t>Given k, the k-means algorithm works as follows: </a:t>
            </a:r>
          </a:p>
          <a:p>
            <a:pPr lvl="1"/>
            <a:r>
              <a:rPr lang="en-US" sz="2400" dirty="0"/>
              <a:t>1. Choose k (random) data points (seeds) to be the initial centroids, cluster centers </a:t>
            </a:r>
          </a:p>
          <a:p>
            <a:pPr lvl="1"/>
            <a:r>
              <a:rPr lang="en-US" sz="2400" dirty="0"/>
              <a:t>2. Assign each data point to the closest centroid </a:t>
            </a:r>
          </a:p>
          <a:p>
            <a:pPr lvl="1"/>
            <a:r>
              <a:rPr lang="en-US" sz="2400" dirty="0"/>
              <a:t>3. Re-compute the centroids using the current cluster memberships </a:t>
            </a:r>
          </a:p>
          <a:p>
            <a:pPr lvl="1"/>
            <a:r>
              <a:rPr lang="en-US" sz="2400" dirty="0"/>
              <a:t>4. If a convergence criterion is not met, repeat steps 2 and 3</a:t>
            </a:r>
            <a:endParaRPr lang="en-US" sz="1800" dirty="0"/>
          </a:p>
          <a:p>
            <a:endParaRPr lang="en-SG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563A6AD-E7CF-4C67-9404-6824AED7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k-means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B3EAFB-96D5-4601-A4BC-5D38D243D7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6806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8EA4DB-3D2A-4B9B-8B9B-28CB06A13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some popular question-answer platforms like Quora, yahoo answers, </a:t>
            </a:r>
            <a:r>
              <a:rPr lang="en-US" dirty="0" err="1"/>
              <a:t>StackOverflow</a:t>
            </a:r>
            <a:r>
              <a:rPr lang="en-US" dirty="0"/>
              <a:t>… </a:t>
            </a:r>
          </a:p>
          <a:p>
            <a:r>
              <a:rPr lang="en-US" dirty="0"/>
              <a:t>There are a lot of posts there, we can cluster some posts according to their score and domains</a:t>
            </a:r>
            <a:r>
              <a:rPr lang="en-SG" dirty="0"/>
              <a:t>(tags)</a:t>
            </a:r>
            <a:r>
              <a:rPr lang="en-US" dirty="0"/>
              <a:t> to find some interesting results. </a:t>
            </a:r>
          </a:p>
          <a:p>
            <a:r>
              <a:rPr lang="en-SG" dirty="0"/>
              <a:t>F</a:t>
            </a:r>
            <a:r>
              <a:rPr lang="en-US" altLang="zh-CN" dirty="0"/>
              <a:t>or example:</a:t>
            </a:r>
            <a:br>
              <a:rPr lang="en-US" altLang="zh-CN" dirty="0"/>
            </a:br>
            <a:r>
              <a:rPr lang="en-US" altLang="zh-CN" dirty="0"/>
              <a:t>some questions about "Machine-Learning", "Compute-Science", "Algorithm", "Big-Data", "Security“… and the score is used to evaluate the quality of the answer.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2FDBD30-404A-49E9-B037-D589C9C3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64ED7E-216C-4669-A55D-6BE7DCF14D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0475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80BDEB-D593-4E95-B9A1-D986E3DD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data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	Task2_data/QA_data.zip</a:t>
            </a:r>
            <a:endParaRPr lang="en-US" dirty="0"/>
          </a:p>
          <a:p>
            <a:r>
              <a:rPr lang="en-SG" dirty="0"/>
              <a:t>The data value</a:t>
            </a:r>
            <a:r>
              <a:rPr lang="en-SG" dirty="0">
                <a:sym typeface="Wingdings" panose="05000000000000000000" pitchFamily="2" charset="2"/>
              </a:rPr>
              <a:t>: (</a:t>
            </a:r>
            <a:r>
              <a:rPr lang="en-SG" dirty="0"/>
              <a:t>1,100,  ,9,Big Data)</a:t>
            </a:r>
          </a:p>
          <a:p>
            <a:r>
              <a:rPr lang="en-SG" dirty="0"/>
              <a:t>The meaning: </a:t>
            </a:r>
            <a:r>
              <a:rPr lang="en-SG" dirty="0" err="1"/>
              <a:t>PostingType</a:t>
            </a:r>
            <a:r>
              <a:rPr lang="en-SG" dirty="0"/>
              <a:t>, ID, </a:t>
            </a:r>
            <a:r>
              <a:rPr lang="en-SG" dirty="0" err="1"/>
              <a:t>ParentID</a:t>
            </a:r>
            <a:r>
              <a:rPr lang="en-SG" dirty="0"/>
              <a:t>, Score, Domains.</a:t>
            </a:r>
          </a:p>
          <a:p>
            <a:pPr lvl="1"/>
            <a:r>
              <a:rPr lang="en-SG" dirty="0" err="1"/>
              <a:t>PostingType</a:t>
            </a:r>
            <a:r>
              <a:rPr lang="en-SG" dirty="0"/>
              <a:t>:</a:t>
            </a:r>
          </a:p>
          <a:p>
            <a:pPr lvl="2"/>
            <a:r>
              <a:rPr lang="en-SG" dirty="0" err="1"/>
              <a:t>PostingType</a:t>
            </a:r>
            <a:r>
              <a:rPr lang="en-SG" dirty="0"/>
              <a:t>=1: this post is a question.</a:t>
            </a:r>
          </a:p>
          <a:p>
            <a:pPr lvl="2"/>
            <a:r>
              <a:rPr lang="en-SG" dirty="0" err="1"/>
              <a:t>PostingType</a:t>
            </a:r>
            <a:r>
              <a:rPr lang="en-SG" dirty="0"/>
              <a:t>=2: this post is an answer.</a:t>
            </a:r>
          </a:p>
          <a:p>
            <a:pPr lvl="1"/>
            <a:r>
              <a:rPr lang="en-SG" dirty="0"/>
              <a:t>ID: the id for the post	</a:t>
            </a:r>
          </a:p>
          <a:p>
            <a:pPr lvl="1"/>
            <a:r>
              <a:rPr lang="en-SG" dirty="0" err="1"/>
              <a:t>ParentId</a:t>
            </a:r>
            <a:r>
              <a:rPr lang="en-SG" dirty="0"/>
              <a:t>: which question it belongs to.</a:t>
            </a:r>
          </a:p>
          <a:p>
            <a:pPr lvl="1"/>
            <a:r>
              <a:rPr lang="en-SG" dirty="0"/>
              <a:t>Score: the score of the posts (question and answer).</a:t>
            </a:r>
          </a:p>
          <a:p>
            <a:pPr lvl="1"/>
            <a:r>
              <a:rPr lang="en-SG" dirty="0"/>
              <a:t>Domains: which domain does this question belong to.</a:t>
            </a:r>
          </a:p>
          <a:p>
            <a:endParaRPr lang="en-SG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00AC50-1BBB-4BF3-91F7-0E98F7AA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format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2829D2-96E6-4E42-84FB-B607C9CB9B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9960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3333FF"/>
      </a:hlink>
      <a:folHlink>
        <a:srgbClr val="000066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49539</TotalTime>
  <Words>980</Words>
  <Application>Microsoft Office PowerPoint</Application>
  <PresentationFormat>全屏显示(4:3)</PresentationFormat>
  <Paragraphs>145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Gill Sans</vt:lpstr>
      <vt:lpstr>Arial</vt:lpstr>
      <vt:lpstr>Arial Black</vt:lpstr>
      <vt:lpstr>Calibri</vt:lpstr>
      <vt:lpstr>Wingdings</vt:lpstr>
      <vt:lpstr>Default Design</vt:lpstr>
      <vt:lpstr>Office Theme</vt:lpstr>
      <vt:lpstr>PowerPoint 演示文稿</vt:lpstr>
      <vt:lpstr>Coding Assignment Guideline for CS4225&amp;5425: Assignment 2</vt:lpstr>
      <vt:lpstr>Task1: Commonwords in Spark</vt:lpstr>
      <vt:lpstr>Task 1: Report</vt:lpstr>
      <vt:lpstr>Task2</vt:lpstr>
      <vt:lpstr>Task Overview</vt:lpstr>
      <vt:lpstr>k-means</vt:lpstr>
      <vt:lpstr>Background</vt:lpstr>
      <vt:lpstr>Data format</vt:lpstr>
      <vt:lpstr>Requirements</vt:lpstr>
      <vt:lpstr>Hints</vt:lpstr>
      <vt:lpstr>Hints</vt:lpstr>
      <vt:lpstr>Parameters in k-means</vt:lpstr>
      <vt:lpstr>Clustering Result</vt:lpstr>
      <vt:lpstr>Report</vt:lpstr>
      <vt:lpstr>Submission requirement</vt:lpstr>
      <vt:lpstr>Submission requirement</vt:lpstr>
      <vt:lpstr>Marking Schemes</vt:lpstr>
      <vt:lpstr>Notice1</vt:lpstr>
      <vt:lpstr>Feedbacks are Welcome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</dc:title>
  <dc:creator>Jimmy Lin</dc:creator>
  <cp:lastModifiedBy>xuechengxi</cp:lastModifiedBy>
  <cp:revision>8458</cp:revision>
  <dcterms:created xsi:type="dcterms:W3CDTF">2012-08-31T06:36:49Z</dcterms:created>
  <dcterms:modified xsi:type="dcterms:W3CDTF">2019-03-14T02:50:18Z</dcterms:modified>
</cp:coreProperties>
</file>