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9" r:id="rId4"/>
    <p:sldId id="270" r:id="rId5"/>
    <p:sldId id="279" r:id="rId6"/>
    <p:sldId id="268" r:id="rId7"/>
    <p:sldId id="274" r:id="rId8"/>
    <p:sldId id="280" r:id="rId9"/>
    <p:sldId id="281"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71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BBE655-30ED-403F-BC04-DED5C0A2972B}"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07189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661659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946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71784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917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651587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09653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20359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5801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BE655-30ED-403F-BC04-DED5C0A2972B}"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25745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BE655-30ED-403F-BC04-DED5C0A2972B}"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34188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BE655-30ED-403F-BC04-DED5C0A2972B}"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10002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BE655-30ED-403F-BC04-DED5C0A2972B}"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3477000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BE655-30ED-403F-BC04-DED5C0A2972B}" type="datetimeFigureOut">
              <a:rPr lang="en-IN" smtClean="0"/>
              <a:t>21-07-2024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5281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14250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BE655-30ED-403F-BC04-DED5C0A2972B}"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6DD38-28AD-445A-9F2E-86D1F2886BE5}" type="slidenum">
              <a:rPr lang="en-IN" smtClean="0"/>
              <a:t>‹#›</a:t>
            </a:fld>
            <a:endParaRPr lang="en-IN"/>
          </a:p>
        </p:txBody>
      </p:sp>
    </p:spTree>
    <p:extLst>
      <p:ext uri="{BB962C8B-B14F-4D97-AF65-F5344CB8AC3E}">
        <p14:creationId xmlns:p14="http://schemas.microsoft.com/office/powerpoint/2010/main" val="284585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BBE655-30ED-403F-BC04-DED5C0A2972B}" type="datetimeFigureOut">
              <a:rPr lang="en-IN" smtClean="0"/>
              <a:t>21-07-2024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786DD38-28AD-445A-9F2E-86D1F2886BE5}" type="slidenum">
              <a:rPr lang="en-IN" smtClean="0"/>
              <a:t>‹#›</a:t>
            </a:fld>
            <a:endParaRPr lang="en-IN"/>
          </a:p>
        </p:txBody>
      </p:sp>
    </p:spTree>
    <p:extLst>
      <p:ext uri="{BB962C8B-B14F-4D97-AF65-F5344CB8AC3E}">
        <p14:creationId xmlns:p14="http://schemas.microsoft.com/office/powerpoint/2010/main" val="653350763"/>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F4E11-9812-F6E6-A039-3187BD7C69D7}"/>
              </a:ext>
            </a:extLst>
          </p:cNvPr>
          <p:cNvSpPr txBox="1"/>
          <p:nvPr/>
        </p:nvSpPr>
        <p:spPr>
          <a:xfrm>
            <a:off x="1050554" y="343952"/>
            <a:ext cx="9445697" cy="3785652"/>
          </a:xfrm>
          <a:prstGeom prst="rect">
            <a:avLst/>
          </a:prstGeom>
          <a:noFill/>
        </p:spPr>
        <p:txBody>
          <a:bodyPr wrap="square" rtlCol="0">
            <a:spAutoFit/>
          </a:bodyPr>
          <a:lstStyle/>
          <a:p>
            <a:pPr algn="ctr"/>
            <a:r>
              <a:rPr lang="en-GB" sz="6000" b="1" i="0" dirty="0">
                <a:solidFill>
                  <a:schemeClr val="accent6">
                    <a:lumMod val="75000"/>
                  </a:schemeClr>
                </a:solidFill>
                <a:effectLst/>
                <a:latin typeface="Times New Roman" panose="02020603050405020304" pitchFamily="18" charset="0"/>
                <a:cs typeface="Times New Roman" panose="02020603050405020304" pitchFamily="18" charset="0"/>
              </a:rPr>
              <a:t>PROJECT ON</a:t>
            </a:r>
          </a:p>
          <a:p>
            <a:pPr algn="ctr"/>
            <a:r>
              <a:rPr lang="en-GB" sz="6000" b="1" i="0" dirty="0">
                <a:solidFill>
                  <a:schemeClr val="accent6">
                    <a:lumMod val="75000"/>
                  </a:schemeClr>
                </a:solidFill>
                <a:effectLst/>
                <a:latin typeface="Times New Roman" panose="02020603050405020304" pitchFamily="18" charset="0"/>
                <a:cs typeface="Times New Roman" panose="02020603050405020304" pitchFamily="18" charset="0"/>
              </a:rPr>
              <a:t>Feature Extraction and </a:t>
            </a:r>
            <a:br>
              <a:rPr lang="en-GB" sz="6000" b="1" i="0" dirty="0">
                <a:solidFill>
                  <a:schemeClr val="accent6">
                    <a:lumMod val="75000"/>
                  </a:schemeClr>
                </a:solidFill>
                <a:effectLst/>
                <a:latin typeface="Times New Roman" panose="02020603050405020304" pitchFamily="18" charset="0"/>
                <a:cs typeface="Times New Roman" panose="02020603050405020304" pitchFamily="18" charset="0"/>
              </a:rPr>
            </a:br>
            <a:r>
              <a:rPr lang="en-GB" sz="6000" b="1" i="0" dirty="0">
                <a:solidFill>
                  <a:schemeClr val="accent6">
                    <a:lumMod val="75000"/>
                  </a:schemeClr>
                </a:solidFill>
                <a:effectLst/>
                <a:latin typeface="Times New Roman" panose="02020603050405020304" pitchFamily="18" charset="0"/>
                <a:cs typeface="Times New Roman" panose="02020603050405020304" pitchFamily="18" charset="0"/>
              </a:rPr>
              <a:t>Price Prediction for Mobile Phones</a:t>
            </a:r>
            <a:endParaRPr lang="en-GB" sz="6000" b="1" i="0" dirty="0">
              <a:solidFill>
                <a:srgbClr val="0D0D0D"/>
              </a:solidFill>
              <a:effectLst/>
              <a:highlight>
                <a:srgbClr val="C0C0C0"/>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C15CAC7-29BE-30A6-2029-11B4C3481D32}"/>
              </a:ext>
            </a:extLst>
          </p:cNvPr>
          <p:cNvSpPr txBox="1"/>
          <p:nvPr/>
        </p:nvSpPr>
        <p:spPr>
          <a:xfrm>
            <a:off x="734001" y="4417402"/>
            <a:ext cx="11355362" cy="1200329"/>
          </a:xfrm>
          <a:prstGeom prst="rect">
            <a:avLst/>
          </a:prstGeom>
          <a:noFill/>
        </p:spPr>
        <p:txBody>
          <a:bodyPr wrap="square">
            <a:spAutoFit/>
          </a:bodyPr>
          <a:lstStyle/>
          <a:p>
            <a:pPr marL="571500" indent="-571500">
              <a:buFont typeface="Arial" panose="020B0604020202020204" pitchFamily="34" charset="0"/>
              <a:buChar char="•"/>
            </a:pPr>
            <a:r>
              <a:rPr lang="en-GB" sz="3600" b="1" i="0" dirty="0">
                <a:solidFill>
                  <a:schemeClr val="bg1"/>
                </a:solidFill>
                <a:effectLst/>
                <a:latin typeface="Times New Roman" panose="02020603050405020304" pitchFamily="18" charset="0"/>
                <a:cs typeface="Times New Roman" panose="02020603050405020304" pitchFamily="18" charset="0"/>
              </a:rPr>
              <a:t>NAME: PANKAJ DEVIKAR  </a:t>
            </a:r>
          </a:p>
          <a:p>
            <a:pPr marL="571500" indent="-571500">
              <a:buFont typeface="Arial" panose="020B0604020202020204" pitchFamily="34" charset="0"/>
              <a:buChar char="•"/>
            </a:pPr>
            <a:r>
              <a:rPr lang="en-GB" sz="3600" b="1" i="0" dirty="0">
                <a:solidFill>
                  <a:schemeClr val="bg1"/>
                </a:solidFill>
                <a:effectLst/>
                <a:latin typeface="Times New Roman" panose="02020603050405020304" pitchFamily="18" charset="0"/>
                <a:cs typeface="Times New Roman" panose="02020603050405020304" pitchFamily="18" charset="0"/>
              </a:rPr>
              <a:t>INSTITUTION: DIGICHROME ACADEMY</a:t>
            </a:r>
            <a:endParaRPr lang="en-IN" sz="3600" b="1" dirty="0">
              <a:solidFill>
                <a:schemeClr val="bg1"/>
              </a:solidFill>
            </a:endParaRPr>
          </a:p>
        </p:txBody>
      </p:sp>
    </p:spTree>
    <p:extLst>
      <p:ext uri="{BB962C8B-B14F-4D97-AF65-F5344CB8AC3E}">
        <p14:creationId xmlns:p14="http://schemas.microsoft.com/office/powerpoint/2010/main" val="15761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78D65-D701-6593-B4FD-78298AD1ABC1}"/>
              </a:ext>
            </a:extLst>
          </p:cNvPr>
          <p:cNvSpPr txBox="1"/>
          <p:nvPr/>
        </p:nvSpPr>
        <p:spPr>
          <a:xfrm>
            <a:off x="581026" y="57599"/>
            <a:ext cx="10658474" cy="646331"/>
          </a:xfrm>
          <a:prstGeom prst="rect">
            <a:avLst/>
          </a:prstGeom>
          <a:noFill/>
        </p:spPr>
        <p:txBody>
          <a:bodyPr wrap="square" rtlCol="0">
            <a:spAutoFit/>
          </a:bodyPr>
          <a:lstStyle/>
          <a:p>
            <a:pPr algn="ctr"/>
            <a:r>
              <a:rPr lang="en-IN" sz="3600" b="1" dirty="0">
                <a:solidFill>
                  <a:schemeClr val="accent6">
                    <a:lumMod val="75000"/>
                  </a:schemeClr>
                </a:solidFill>
                <a:latin typeface="Times New Roman" panose="02020603050405020304" pitchFamily="18" charset="0"/>
                <a:cs typeface="Times New Roman" panose="02020603050405020304" pitchFamily="18" charset="0"/>
              </a:rPr>
              <a:t>	CONCLUSIONS</a:t>
            </a:r>
          </a:p>
        </p:txBody>
      </p:sp>
      <p:sp>
        <p:nvSpPr>
          <p:cNvPr id="4" name="TextBox 3">
            <a:extLst>
              <a:ext uri="{FF2B5EF4-FFF2-40B4-BE49-F238E27FC236}">
                <a16:creationId xmlns:a16="http://schemas.microsoft.com/office/drawing/2014/main" id="{205C32FB-84D2-136E-266E-A976EC7522B0}"/>
              </a:ext>
            </a:extLst>
          </p:cNvPr>
          <p:cNvSpPr txBox="1"/>
          <p:nvPr/>
        </p:nvSpPr>
        <p:spPr>
          <a:xfrm>
            <a:off x="1338263" y="797510"/>
            <a:ext cx="10101262" cy="3108543"/>
          </a:xfrm>
          <a:prstGeom prst="rect">
            <a:avLst/>
          </a:prstGeom>
          <a:noFill/>
        </p:spPr>
        <p:txBody>
          <a:bodyPr wrap="square">
            <a:spAutoFit/>
          </a:bodyPr>
          <a:lstStyle/>
          <a:p>
            <a:r>
              <a:rPr lang="en-US" sz="2800" b="1" i="0" dirty="0">
                <a:solidFill>
                  <a:srgbClr val="212121"/>
                </a:solidFill>
                <a:effectLst/>
                <a:latin typeface="Times New Roman" panose="02020603050405020304" pitchFamily="18" charset="0"/>
                <a:cs typeface="Times New Roman" panose="02020603050405020304" pitchFamily="18" charset="0"/>
              </a:rPr>
              <a:t>The Random Forest Regressor is the best performing model among the ones evaluated, with the lowest mean squared error and the highest R² score. The Support Vector Regressor performed the worst, with very high prediction error and almost no explanatory power. The KNN Regressor and Linear Regression models have moderate performance, but the Random Forest Regressor clearly outperforms them.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99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7049239-FA15-A618-C2CB-65E4FB3A3119}"/>
              </a:ext>
            </a:extLst>
          </p:cNvPr>
          <p:cNvSpPr>
            <a:spLocks noChangeArrowheads="1"/>
          </p:cNvSpPr>
          <p:nvPr/>
        </p:nvSpPr>
        <p:spPr bwMode="auto">
          <a:xfrm>
            <a:off x="0" y="1342370"/>
            <a:ext cx="121919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GB" sz="3600" b="0" i="0" dirty="0">
                <a:solidFill>
                  <a:schemeClr val="bg1"/>
                </a:solidFill>
                <a:effectLst/>
                <a:latin typeface="Times New Roman" panose="02020603050405020304" pitchFamily="18" charset="0"/>
                <a:cs typeface="Times New Roman" panose="02020603050405020304" pitchFamily="18" charset="0"/>
              </a:rPr>
              <a:t> This project deals with a dataset that contains detailed information about various mobile phones, having various parameters such as model, </a:t>
            </a:r>
            <a:r>
              <a:rPr lang="en-GB" sz="3600" b="0" i="0" dirty="0" err="1">
                <a:solidFill>
                  <a:schemeClr val="bg1"/>
                </a:solidFill>
                <a:effectLst/>
                <a:latin typeface="Times New Roman" panose="02020603050405020304" pitchFamily="18" charset="0"/>
                <a:cs typeface="Times New Roman" panose="02020603050405020304" pitchFamily="18" charset="0"/>
              </a:rPr>
              <a:t>color</a:t>
            </a:r>
            <a:r>
              <a:rPr lang="en-GB" sz="3600" b="0" i="0" dirty="0">
                <a:solidFill>
                  <a:schemeClr val="bg1"/>
                </a:solidFill>
                <a:effectLst/>
                <a:latin typeface="Times New Roman" panose="02020603050405020304" pitchFamily="18" charset="0"/>
                <a:cs typeface="Times New Roman" panose="02020603050405020304" pitchFamily="18" charset="0"/>
              </a:rPr>
              <a:t>, memory, RAM, battery capacity, rear camera specifications, front camera specifications, presence of AI lens, mobile height and processor, basis on which mobile price is predicted.</a:t>
            </a:r>
          </a:p>
          <a:p>
            <a:pPr algn="l">
              <a:buFont typeface="Arial" panose="020B0604020202020204" pitchFamily="34" charset="0"/>
              <a:buChar char="•"/>
            </a:pPr>
            <a:r>
              <a:rPr lang="en-GB" sz="3600" b="0" i="0" dirty="0">
                <a:solidFill>
                  <a:schemeClr val="bg1"/>
                </a:solidFill>
                <a:effectLst/>
                <a:latin typeface="Times New Roman" panose="02020603050405020304" pitchFamily="18" charset="0"/>
                <a:cs typeface="Times New Roman" panose="02020603050405020304" pitchFamily="18" charset="0"/>
              </a:rPr>
              <a:t> My goal is to develop a predictive model for mobile phone prices.</a:t>
            </a:r>
          </a:p>
        </p:txBody>
      </p:sp>
      <p:sp>
        <p:nvSpPr>
          <p:cNvPr id="9" name="TextBox 8">
            <a:extLst>
              <a:ext uri="{FF2B5EF4-FFF2-40B4-BE49-F238E27FC236}">
                <a16:creationId xmlns:a16="http://schemas.microsoft.com/office/drawing/2014/main" id="{72C2B536-282C-82A9-C9B9-B00EB45BB620}"/>
              </a:ext>
            </a:extLst>
          </p:cNvPr>
          <p:cNvSpPr txBox="1"/>
          <p:nvPr/>
        </p:nvSpPr>
        <p:spPr>
          <a:xfrm>
            <a:off x="2852738" y="453509"/>
            <a:ext cx="6105524" cy="707886"/>
          </a:xfrm>
          <a:prstGeom prst="rect">
            <a:avLst/>
          </a:prstGeom>
          <a:noFill/>
        </p:spPr>
        <p:txBody>
          <a:bodyPr wrap="square">
            <a:spAutoFit/>
          </a:bodyPr>
          <a:lstStyle/>
          <a:p>
            <a:pPr algn="ctr"/>
            <a:r>
              <a:rPr lang="en-GB" sz="4000" b="1" i="0" dirty="0">
                <a:solidFill>
                  <a:schemeClr val="accent6">
                    <a:lumMod val="75000"/>
                  </a:schemeClr>
                </a:solidFill>
                <a:effectLst/>
                <a:latin typeface="Times New Roman" panose="02020603050405020304" pitchFamily="18" charset="0"/>
                <a:cs typeface="Times New Roman" panose="02020603050405020304" pitchFamily="18" charset="0"/>
              </a:rPr>
              <a:t>PROJECT OVERVIEW</a:t>
            </a:r>
            <a:endParaRPr lang="en-US" sz="4000" dirty="0">
              <a:solidFill>
                <a:schemeClr val="accent6">
                  <a:lumMod val="75000"/>
                </a:schemeClr>
              </a:solidFill>
            </a:endParaRPr>
          </a:p>
        </p:txBody>
      </p:sp>
    </p:spTree>
    <p:extLst>
      <p:ext uri="{BB962C8B-B14F-4D97-AF65-F5344CB8AC3E}">
        <p14:creationId xmlns:p14="http://schemas.microsoft.com/office/powerpoint/2010/main" val="244347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0E60-DECC-22AF-A04E-ABF65A9D883A}"/>
              </a:ext>
            </a:extLst>
          </p:cNvPr>
          <p:cNvSpPr>
            <a:spLocks noGrp="1"/>
          </p:cNvSpPr>
          <p:nvPr>
            <p:ph type="title"/>
          </p:nvPr>
        </p:nvSpPr>
        <p:spPr>
          <a:xfrm>
            <a:off x="2935687" y="172657"/>
            <a:ext cx="6320625" cy="651842"/>
          </a:xfrm>
        </p:spPr>
        <p:txBody>
          <a:bodyPr>
            <a:normAutofit fontScale="90000"/>
          </a:bodyPr>
          <a:lstStyle/>
          <a:p>
            <a:pPr algn="ctr"/>
            <a:r>
              <a:rPr lang="en-GB" sz="4000" b="1" i="0" dirty="0">
                <a:solidFill>
                  <a:schemeClr val="accent6">
                    <a:lumMod val="75000"/>
                  </a:schemeClr>
                </a:solidFill>
                <a:effectLst/>
                <a:latin typeface="Times New Roman" panose="02020603050405020304" pitchFamily="18" charset="0"/>
                <a:cs typeface="Times New Roman" panose="02020603050405020304" pitchFamily="18" charset="0"/>
              </a:rPr>
              <a:t>PROBLEM STATEMENT</a:t>
            </a:r>
            <a:endParaRPr lang="en-IN" sz="4000" dirty="0">
              <a:solidFill>
                <a:schemeClr val="accent6">
                  <a:lumMod val="75000"/>
                </a:schemeClr>
              </a:solidFill>
            </a:endParaRPr>
          </a:p>
        </p:txBody>
      </p:sp>
      <p:sp>
        <p:nvSpPr>
          <p:cNvPr id="12" name="Rectangle 9">
            <a:extLst>
              <a:ext uri="{FF2B5EF4-FFF2-40B4-BE49-F238E27FC236}">
                <a16:creationId xmlns:a16="http://schemas.microsoft.com/office/drawing/2014/main" id="{01B5E4C2-1B0E-8150-6B46-33EFBB28F953}"/>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700" b="1" i="0" u="none" strike="noStrike" cap="none" normalizeH="0" baseline="0">
                <a:ln>
                  <a:noFill/>
                </a:ln>
                <a:solidFill>
                  <a:srgbClr val="000000"/>
                </a:solidFill>
                <a:effectLst/>
                <a:latin typeface="ff1"/>
              </a:rPr>
              <a:t>ProblemStatementwastodesignamodule: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WhichisUserFriendly.</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Whichwillrestricttheuserfromaccessingotherusersdata.</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Whichwillhelptheadministratortohandleallthechanges.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TheSystemwillbecompletelymenudrivensothattheuserswillhavenoproblemsinusingalltheoptions.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Thesystemwillbeefficientandfastinresponse.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00" b="0" i="0" u="none" strike="noStrike" cap="none" normalizeH="0" baseline="0">
                <a:ln>
                  <a:noFill/>
                </a:ln>
                <a:solidFill>
                  <a:srgbClr val="000000"/>
                </a:solidFill>
                <a:effectLst/>
                <a:latin typeface="ff4"/>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a:ln>
                  <a:noFill/>
                </a:ln>
                <a:solidFill>
                  <a:srgbClr val="000000"/>
                </a:solidFill>
                <a:effectLst/>
                <a:latin typeface="ff5"/>
              </a:rPr>
              <a:t>Thesystemwillbecustomizedaccordingtotheneeds.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4CFD13DA-7792-532D-479C-DEB0F3A19AC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4B03BFA0-9E6B-3A8A-BB18-9FD4C34116B1}"/>
              </a:ext>
            </a:extLst>
          </p:cNvPr>
          <p:cNvSpPr>
            <a:spLocks noChangeArrowheads="1"/>
          </p:cNvSpPr>
          <p:nvPr/>
        </p:nvSpPr>
        <p:spPr bwMode="auto">
          <a:xfrm>
            <a:off x="0" y="15875"/>
            <a:ext cx="4000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171B"/>
                </a:solidFill>
                <a:effectLst/>
                <a:latin typeface="var(--spl-font-family-sans-serif-primary)"/>
              </a:rPr>
              <a:t>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495D636-77F4-855C-A3EA-50F4AD59F55E}"/>
              </a:ext>
            </a:extLst>
          </p:cNvPr>
          <p:cNvSpPr>
            <a:spLocks noChangeArrowheads="1"/>
          </p:cNvSpPr>
          <p:nvPr/>
        </p:nvSpPr>
        <p:spPr bwMode="auto">
          <a:xfrm>
            <a:off x="259979" y="573067"/>
            <a:ext cx="1172247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600" b="0" i="0" dirty="0">
                <a:solidFill>
                  <a:schemeClr val="bg1"/>
                </a:solidFill>
                <a:effectLst/>
                <a:latin typeface="Times New Roman" panose="02020603050405020304" pitchFamily="18" charset="0"/>
                <a:cs typeface="Times New Roman" panose="02020603050405020304" pitchFamily="18" charset="0"/>
              </a:rPr>
              <a:t>The organization is keen to enhance its pricing strategy by gaining a deeper understanding of the key features that influence the prices of mobile phones in today's highly competitive market</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600" dirty="0">
                <a:solidFill>
                  <a:schemeClr val="bg1"/>
                </a:solidFill>
                <a:latin typeface="Times New Roman" panose="02020603050405020304" pitchFamily="18" charset="0"/>
                <a:cs typeface="Times New Roman" panose="02020603050405020304" pitchFamily="18" charset="0"/>
              </a:rPr>
              <a:t>Develop a predictive model for mobile phone prices based on detailed specifications including model, </a:t>
            </a:r>
            <a:r>
              <a:rPr lang="en-GB" sz="3600" dirty="0" err="1">
                <a:solidFill>
                  <a:schemeClr val="bg1"/>
                </a:solidFill>
                <a:latin typeface="Times New Roman" panose="02020603050405020304" pitchFamily="18" charset="0"/>
                <a:cs typeface="Times New Roman" panose="02020603050405020304" pitchFamily="18" charset="0"/>
              </a:rPr>
              <a:t>color</a:t>
            </a:r>
            <a:r>
              <a:rPr lang="en-GB" sz="3600" dirty="0">
                <a:solidFill>
                  <a:schemeClr val="bg1"/>
                </a:solidFill>
                <a:latin typeface="Times New Roman" panose="02020603050405020304" pitchFamily="18" charset="0"/>
                <a:cs typeface="Times New Roman" panose="02020603050405020304" pitchFamily="18" charset="0"/>
              </a:rPr>
              <a:t>, memory, RAM, battery capacity, rear camera </a:t>
            </a:r>
            <a:r>
              <a:rPr lang="en-GB" sz="3600" dirty="0" err="1">
                <a:solidFill>
                  <a:schemeClr val="bg1"/>
                </a:solidFill>
                <a:latin typeface="Times New Roman" panose="02020603050405020304" pitchFamily="18" charset="0"/>
                <a:cs typeface="Times New Roman" panose="02020603050405020304" pitchFamily="18" charset="0"/>
              </a:rPr>
              <a:t>specifications,front</a:t>
            </a:r>
            <a:r>
              <a:rPr lang="en-GB" sz="3600" dirty="0">
                <a:solidFill>
                  <a:schemeClr val="bg1"/>
                </a:solidFill>
                <a:latin typeface="Times New Roman" panose="02020603050405020304" pitchFamily="18" charset="0"/>
                <a:cs typeface="Times New Roman" panose="02020603050405020304" pitchFamily="18" charset="0"/>
              </a:rPr>
              <a:t> camera specifications, presence of AI lens, mobile height,</a:t>
            </a:r>
          </a:p>
          <a:p>
            <a:pPr marL="0" marR="0" lvl="0" indent="0" algn="just" defTabSz="914400" rtl="0" eaLnBrk="0" fontAlgn="base" latinLnBrk="0" hangingPunct="0">
              <a:lnSpc>
                <a:spcPct val="100000"/>
              </a:lnSpc>
              <a:spcBef>
                <a:spcPct val="0"/>
              </a:spcBef>
              <a:spcAft>
                <a:spcPct val="0"/>
              </a:spcAft>
              <a:buClrTx/>
              <a:buSzTx/>
              <a:buFontTx/>
              <a:buNone/>
              <a:tabLst/>
            </a:pPr>
            <a:r>
              <a:rPr lang="en-GB" sz="3600" dirty="0">
                <a:solidFill>
                  <a:schemeClr val="bg1"/>
                </a:solidFill>
                <a:latin typeface="Times New Roman" panose="02020603050405020304" pitchFamily="18" charset="0"/>
                <a:cs typeface="Times New Roman" panose="02020603050405020304" pitchFamily="18" charset="0"/>
              </a:rPr>
              <a:t>     and processor.</a:t>
            </a:r>
            <a:endPar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7CFBE52-62EE-C203-768B-8CC74046D85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3766D09-339A-3C5E-0796-B7715B9B32E3}"/>
              </a:ext>
            </a:extLst>
          </p:cNvPr>
          <p:cNvSpPr>
            <a:spLocks noChangeArrowheads="1"/>
          </p:cNvSpPr>
          <p:nvPr/>
        </p:nvSpPr>
        <p:spPr bwMode="auto">
          <a:xfrm>
            <a:off x="615238" y="914144"/>
            <a:ext cx="74542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Unnamed: 0</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 index number representing IDs.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mobile phone model specification.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Colour</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color of the mobile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Memory</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Memory of phone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RAM</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RAM memory for the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Battery_</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Battery capacity of the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Rear Camera</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2800" dirty="0">
                <a:solidFill>
                  <a:schemeClr val="bg1"/>
                </a:solidFill>
                <a:latin typeface="Times New Roman" panose="02020603050405020304" pitchFamily="18" charset="0"/>
                <a:cs typeface="Times New Roman" panose="02020603050405020304" pitchFamily="18" charset="0"/>
              </a:rPr>
              <a:t>R</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ear camera lens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Front Camera</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Front camera lens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AI Lens</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Presence of AI lens.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Mobile Height</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Height of the mobile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Processor_</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Processor of the 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Price</a:t>
            </a:r>
            <a:r>
              <a:rPr kumimoji="0" lang="en-US" altLang="en-US"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Price of the mobile phone</a:t>
            </a:r>
            <a:r>
              <a:rPr kumimoji="0" lang="en-US" altLang="en-US" sz="1800" b="0" i="0" u="none" strike="noStrike" cap="none" normalizeH="0" baseline="0" dirty="0">
                <a:ln>
                  <a:noFill/>
                </a:ln>
                <a:solidFill>
                  <a:schemeClr val="bg1"/>
                </a:solidFill>
                <a:effectLst/>
                <a:latin typeface="Arial" panose="020B0604020202020204" pitchFamily="34" charset="0"/>
              </a:rPr>
              <a:t>. </a:t>
            </a:r>
          </a:p>
        </p:txBody>
      </p:sp>
      <p:sp>
        <p:nvSpPr>
          <p:cNvPr id="7" name="Title 1">
            <a:extLst>
              <a:ext uri="{FF2B5EF4-FFF2-40B4-BE49-F238E27FC236}">
                <a16:creationId xmlns:a16="http://schemas.microsoft.com/office/drawing/2014/main" id="{C3EC52DC-5CD8-E55A-3EB3-629332D185A6}"/>
              </a:ext>
            </a:extLst>
          </p:cNvPr>
          <p:cNvSpPr>
            <a:spLocks noGrp="1"/>
          </p:cNvSpPr>
          <p:nvPr>
            <p:ph type="title"/>
          </p:nvPr>
        </p:nvSpPr>
        <p:spPr>
          <a:xfrm>
            <a:off x="2935687" y="172657"/>
            <a:ext cx="6320625" cy="651842"/>
          </a:xfrm>
        </p:spPr>
        <p:txBody>
          <a:bodyPr>
            <a:normAutofit fontScale="90000"/>
          </a:bodyPr>
          <a:lstStyle/>
          <a:p>
            <a:pPr algn="ctr"/>
            <a:r>
              <a:rPr lang="en-GB" sz="4000" b="1" dirty="0">
                <a:solidFill>
                  <a:schemeClr val="accent6">
                    <a:lumMod val="75000"/>
                  </a:schemeClr>
                </a:solidFill>
                <a:latin typeface="Times New Roman" panose="02020603050405020304" pitchFamily="18" charset="0"/>
                <a:cs typeface="Times New Roman" panose="02020603050405020304" pitchFamily="18" charset="0"/>
              </a:rPr>
              <a:t>DATA SPECIFICATION</a:t>
            </a:r>
            <a:endParaRPr lang="en-IN" sz="4000" dirty="0">
              <a:solidFill>
                <a:schemeClr val="accent6">
                  <a:lumMod val="75000"/>
                </a:schemeClr>
              </a:solidFill>
            </a:endParaRPr>
          </a:p>
        </p:txBody>
      </p:sp>
    </p:spTree>
    <p:extLst>
      <p:ext uri="{BB962C8B-B14F-4D97-AF65-F5344CB8AC3E}">
        <p14:creationId xmlns:p14="http://schemas.microsoft.com/office/powerpoint/2010/main" val="395235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EBB503-35BF-798F-0AF2-078BA60A5BD3}"/>
              </a:ext>
            </a:extLst>
          </p:cNvPr>
          <p:cNvSpPr txBox="1"/>
          <p:nvPr/>
        </p:nvSpPr>
        <p:spPr>
          <a:xfrm>
            <a:off x="3539023" y="237542"/>
            <a:ext cx="5214452" cy="646331"/>
          </a:xfrm>
          <a:prstGeom prst="rect">
            <a:avLst/>
          </a:prstGeom>
          <a:noFill/>
        </p:spPr>
        <p:txBody>
          <a:bodyPr wrap="square" rtlCol="0">
            <a:spAutoFit/>
          </a:bodyPr>
          <a:lstStyle/>
          <a:p>
            <a:pPr algn="ctr"/>
            <a:r>
              <a:rPr lang="en-IN" sz="3600" b="1" dirty="0">
                <a:solidFill>
                  <a:schemeClr val="accent6">
                    <a:lumMod val="75000"/>
                  </a:schemeClr>
                </a:solidFill>
                <a:latin typeface="Times New Roman" panose="02020603050405020304" pitchFamily="18" charset="0"/>
                <a:cs typeface="Times New Roman" panose="02020603050405020304" pitchFamily="18" charset="0"/>
              </a:rPr>
              <a:t>DATA DESCRIPTION</a:t>
            </a:r>
          </a:p>
        </p:txBody>
      </p:sp>
      <p:pic>
        <p:nvPicPr>
          <p:cNvPr id="9" name="Picture 8">
            <a:extLst>
              <a:ext uri="{FF2B5EF4-FFF2-40B4-BE49-F238E27FC236}">
                <a16:creationId xmlns:a16="http://schemas.microsoft.com/office/drawing/2014/main" id="{6F54B61D-94A9-CDA3-37A3-DD1536D3277D}"/>
              </a:ext>
            </a:extLst>
          </p:cNvPr>
          <p:cNvPicPr>
            <a:picLocks noChangeAspect="1"/>
          </p:cNvPicPr>
          <p:nvPr/>
        </p:nvPicPr>
        <p:blipFill rotWithShape="1">
          <a:blip r:embed="rId2"/>
          <a:srcRect l="31641" t="41111" r="11719" b="17083"/>
          <a:stretch/>
        </p:blipFill>
        <p:spPr>
          <a:xfrm>
            <a:off x="61832" y="1219200"/>
            <a:ext cx="12061976" cy="5007799"/>
          </a:xfrm>
          <a:prstGeom prst="rect">
            <a:avLst/>
          </a:prstGeom>
        </p:spPr>
      </p:pic>
    </p:spTree>
    <p:extLst>
      <p:ext uri="{BB962C8B-B14F-4D97-AF65-F5344CB8AC3E}">
        <p14:creationId xmlns:p14="http://schemas.microsoft.com/office/powerpoint/2010/main" val="226479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56F24-7A4D-2AAF-C6CD-2ED2F96F0A4A}"/>
              </a:ext>
            </a:extLst>
          </p:cNvPr>
          <p:cNvSpPr txBox="1"/>
          <p:nvPr/>
        </p:nvSpPr>
        <p:spPr>
          <a:xfrm>
            <a:off x="3539023" y="237542"/>
            <a:ext cx="4758612" cy="646331"/>
          </a:xfrm>
          <a:prstGeom prst="rect">
            <a:avLst/>
          </a:prstGeom>
          <a:noFill/>
        </p:spPr>
        <p:txBody>
          <a:bodyPr wrap="square" rtlCol="0">
            <a:spAutoFit/>
          </a:bodyPr>
          <a:lstStyle/>
          <a:p>
            <a:r>
              <a:rPr lang="en-IN" sz="3600" b="1" dirty="0">
                <a:solidFill>
                  <a:schemeClr val="accent6">
                    <a:lumMod val="75000"/>
                  </a:schemeClr>
                </a:solidFill>
                <a:latin typeface="Times New Roman" panose="02020603050405020304" pitchFamily="18" charset="0"/>
                <a:cs typeface="Times New Roman" panose="02020603050405020304" pitchFamily="18" charset="0"/>
              </a:rPr>
              <a:t>	DATA CLEANING</a:t>
            </a:r>
          </a:p>
        </p:txBody>
      </p:sp>
      <p:pic>
        <p:nvPicPr>
          <p:cNvPr id="5" name="Picture 4">
            <a:extLst>
              <a:ext uri="{FF2B5EF4-FFF2-40B4-BE49-F238E27FC236}">
                <a16:creationId xmlns:a16="http://schemas.microsoft.com/office/drawing/2014/main" id="{A68D1291-C184-B776-E7E2-9A5BAF1217CC}"/>
              </a:ext>
            </a:extLst>
          </p:cNvPr>
          <p:cNvPicPr>
            <a:picLocks noChangeAspect="1"/>
          </p:cNvPicPr>
          <p:nvPr/>
        </p:nvPicPr>
        <p:blipFill rotWithShape="1">
          <a:blip r:embed="rId2"/>
          <a:srcRect l="8359" t="44861" r="1093" b="14444"/>
          <a:stretch/>
        </p:blipFill>
        <p:spPr>
          <a:xfrm>
            <a:off x="219075" y="883873"/>
            <a:ext cx="11725390" cy="2964228"/>
          </a:xfrm>
          <a:prstGeom prst="rect">
            <a:avLst/>
          </a:prstGeom>
        </p:spPr>
      </p:pic>
      <p:pic>
        <p:nvPicPr>
          <p:cNvPr id="8" name="Picture 7">
            <a:extLst>
              <a:ext uri="{FF2B5EF4-FFF2-40B4-BE49-F238E27FC236}">
                <a16:creationId xmlns:a16="http://schemas.microsoft.com/office/drawing/2014/main" id="{068B2CB8-CC7E-CDD0-E05D-7989E3EE393B}"/>
              </a:ext>
            </a:extLst>
          </p:cNvPr>
          <p:cNvPicPr>
            <a:picLocks noChangeAspect="1"/>
          </p:cNvPicPr>
          <p:nvPr/>
        </p:nvPicPr>
        <p:blipFill rotWithShape="1">
          <a:blip r:embed="rId3"/>
          <a:srcRect l="7657" t="43333" r="41953" b="45973"/>
          <a:stretch/>
        </p:blipFill>
        <p:spPr>
          <a:xfrm>
            <a:off x="398591" y="5315181"/>
            <a:ext cx="11039476" cy="1317891"/>
          </a:xfrm>
          <a:prstGeom prst="rect">
            <a:avLst/>
          </a:prstGeom>
        </p:spPr>
      </p:pic>
      <p:pic>
        <p:nvPicPr>
          <p:cNvPr id="12" name="Picture 11">
            <a:extLst>
              <a:ext uri="{FF2B5EF4-FFF2-40B4-BE49-F238E27FC236}">
                <a16:creationId xmlns:a16="http://schemas.microsoft.com/office/drawing/2014/main" id="{D40735D9-FF21-7AB6-A850-2DE606A3A55C}"/>
              </a:ext>
            </a:extLst>
          </p:cNvPr>
          <p:cNvPicPr>
            <a:picLocks noChangeAspect="1"/>
          </p:cNvPicPr>
          <p:nvPr/>
        </p:nvPicPr>
        <p:blipFill rotWithShape="1">
          <a:blip r:embed="rId4"/>
          <a:srcRect l="7657" t="48889" r="50625" b="40139"/>
          <a:stretch/>
        </p:blipFill>
        <p:spPr>
          <a:xfrm>
            <a:off x="2324100" y="4035963"/>
            <a:ext cx="9113967" cy="1183870"/>
          </a:xfrm>
          <a:prstGeom prst="rect">
            <a:avLst/>
          </a:prstGeom>
        </p:spPr>
      </p:pic>
    </p:spTree>
    <p:extLst>
      <p:ext uri="{BB962C8B-B14F-4D97-AF65-F5344CB8AC3E}">
        <p14:creationId xmlns:p14="http://schemas.microsoft.com/office/powerpoint/2010/main" val="80021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78D65-D701-6593-B4FD-78298AD1ABC1}"/>
              </a:ext>
            </a:extLst>
          </p:cNvPr>
          <p:cNvSpPr txBox="1"/>
          <p:nvPr/>
        </p:nvSpPr>
        <p:spPr>
          <a:xfrm>
            <a:off x="3022049" y="57599"/>
            <a:ext cx="6147902" cy="646331"/>
          </a:xfrm>
          <a:prstGeom prst="rect">
            <a:avLst/>
          </a:prstGeom>
          <a:noFill/>
        </p:spPr>
        <p:txBody>
          <a:bodyPr wrap="square" rtlCol="0">
            <a:spAutoFit/>
          </a:bodyPr>
          <a:lstStyle/>
          <a:p>
            <a:pPr algn="ctr"/>
            <a:r>
              <a:rPr lang="en-IN" sz="3600" b="1" dirty="0">
                <a:solidFill>
                  <a:schemeClr val="accent6">
                    <a:lumMod val="75000"/>
                  </a:schemeClr>
                </a:solidFill>
                <a:latin typeface="Times New Roman" panose="02020603050405020304" pitchFamily="18" charset="0"/>
                <a:cs typeface="Times New Roman" panose="02020603050405020304" pitchFamily="18" charset="0"/>
              </a:rPr>
              <a:t>	CORRELATION MATRIX</a:t>
            </a:r>
          </a:p>
        </p:txBody>
      </p:sp>
      <p:pic>
        <p:nvPicPr>
          <p:cNvPr id="6" name="Picture 5">
            <a:extLst>
              <a:ext uri="{FF2B5EF4-FFF2-40B4-BE49-F238E27FC236}">
                <a16:creationId xmlns:a16="http://schemas.microsoft.com/office/drawing/2014/main" id="{CB73CB3B-B89E-D815-86FF-9EED370E08C8}"/>
              </a:ext>
            </a:extLst>
          </p:cNvPr>
          <p:cNvPicPr>
            <a:picLocks noChangeAspect="1"/>
          </p:cNvPicPr>
          <p:nvPr/>
        </p:nvPicPr>
        <p:blipFill rotWithShape="1">
          <a:blip r:embed="rId2"/>
          <a:srcRect l="6406" t="17917" r="47813" b="9584"/>
          <a:stretch/>
        </p:blipFill>
        <p:spPr>
          <a:xfrm>
            <a:off x="5314950" y="742950"/>
            <a:ext cx="6677025" cy="5947794"/>
          </a:xfrm>
          <a:prstGeom prst="rect">
            <a:avLst/>
          </a:prstGeom>
        </p:spPr>
      </p:pic>
      <p:sp>
        <p:nvSpPr>
          <p:cNvPr id="9" name="TextBox 8">
            <a:extLst>
              <a:ext uri="{FF2B5EF4-FFF2-40B4-BE49-F238E27FC236}">
                <a16:creationId xmlns:a16="http://schemas.microsoft.com/office/drawing/2014/main" id="{4DD540BA-047F-04BB-D258-94A4D8080647}"/>
              </a:ext>
            </a:extLst>
          </p:cNvPr>
          <p:cNvSpPr txBox="1"/>
          <p:nvPr/>
        </p:nvSpPr>
        <p:spPr>
          <a:xfrm>
            <a:off x="114301" y="1037305"/>
            <a:ext cx="4933950" cy="4401205"/>
          </a:xfrm>
          <a:prstGeom prst="rect">
            <a:avLst/>
          </a:prstGeom>
          <a:noFill/>
        </p:spPr>
        <p:txBody>
          <a:bodyPr wrap="square">
            <a:spAutoFit/>
          </a:bodyPr>
          <a:lstStyle/>
          <a:p>
            <a:r>
              <a:rPr lang="en-GB" sz="2800" b="0" i="0" dirty="0">
                <a:solidFill>
                  <a:schemeClr val="bg1"/>
                </a:solidFill>
                <a:effectLst/>
                <a:latin typeface="Times New Roman" panose="02020603050405020304" pitchFamily="18" charset="0"/>
                <a:cs typeface="Times New Roman" panose="02020603050405020304" pitchFamily="18" charset="0"/>
              </a:rPr>
              <a:t>The strong positive relationships between Memory and RAM (0.63), and Battery and Mobile Height (0.7). This indicates that while some features like memory and RAM, and battery capacity and mobile height tend to increase together, most other features do not show strong linear relationships.</a:t>
            </a:r>
            <a:endParaRPr lang="en-US" sz="2800" dirty="0">
              <a:solidFill>
                <a:schemeClr val="bg1"/>
              </a:solidFill>
            </a:endParaRPr>
          </a:p>
        </p:txBody>
      </p:sp>
    </p:spTree>
    <p:extLst>
      <p:ext uri="{BB962C8B-B14F-4D97-AF65-F5344CB8AC3E}">
        <p14:creationId xmlns:p14="http://schemas.microsoft.com/office/powerpoint/2010/main" val="412951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78D65-D701-6593-B4FD-78298AD1ABC1}"/>
              </a:ext>
            </a:extLst>
          </p:cNvPr>
          <p:cNvSpPr txBox="1"/>
          <p:nvPr/>
        </p:nvSpPr>
        <p:spPr>
          <a:xfrm>
            <a:off x="581026" y="57599"/>
            <a:ext cx="10658474" cy="646331"/>
          </a:xfrm>
          <a:prstGeom prst="rect">
            <a:avLst/>
          </a:prstGeom>
          <a:noFill/>
        </p:spPr>
        <p:txBody>
          <a:bodyPr wrap="square" rtlCol="0">
            <a:spAutoFit/>
          </a:bodyPr>
          <a:lstStyle/>
          <a:p>
            <a:pPr algn="ctr"/>
            <a:r>
              <a:rPr lang="en-IN" sz="3600" b="1" dirty="0">
                <a:solidFill>
                  <a:schemeClr val="accent6">
                    <a:lumMod val="75000"/>
                  </a:schemeClr>
                </a:solidFill>
                <a:latin typeface="Times New Roman" panose="02020603050405020304" pitchFamily="18" charset="0"/>
                <a:cs typeface="Times New Roman" panose="02020603050405020304" pitchFamily="18" charset="0"/>
              </a:rPr>
              <a:t>	FEATURE EXTRACTION AND IMPORTANCE</a:t>
            </a:r>
          </a:p>
        </p:txBody>
      </p:sp>
      <p:pic>
        <p:nvPicPr>
          <p:cNvPr id="4" name="Picture 3">
            <a:extLst>
              <a:ext uri="{FF2B5EF4-FFF2-40B4-BE49-F238E27FC236}">
                <a16:creationId xmlns:a16="http://schemas.microsoft.com/office/drawing/2014/main" id="{7142BD5F-1801-AF3A-677E-0C429C88F261}"/>
              </a:ext>
            </a:extLst>
          </p:cNvPr>
          <p:cNvPicPr>
            <a:picLocks noChangeAspect="1"/>
          </p:cNvPicPr>
          <p:nvPr/>
        </p:nvPicPr>
        <p:blipFill rotWithShape="1">
          <a:blip r:embed="rId2"/>
          <a:srcRect l="8360" t="34861" r="69687" b="7222"/>
          <a:stretch/>
        </p:blipFill>
        <p:spPr>
          <a:xfrm>
            <a:off x="581025" y="1009649"/>
            <a:ext cx="3857625" cy="5724661"/>
          </a:xfrm>
          <a:prstGeom prst="rect">
            <a:avLst/>
          </a:prstGeom>
        </p:spPr>
      </p:pic>
      <p:pic>
        <p:nvPicPr>
          <p:cNvPr id="7" name="Picture 6">
            <a:extLst>
              <a:ext uri="{FF2B5EF4-FFF2-40B4-BE49-F238E27FC236}">
                <a16:creationId xmlns:a16="http://schemas.microsoft.com/office/drawing/2014/main" id="{1CF14FD9-66D0-5FFF-5AC4-C795C8A1AAA8}"/>
              </a:ext>
            </a:extLst>
          </p:cNvPr>
          <p:cNvPicPr>
            <a:picLocks noChangeAspect="1"/>
          </p:cNvPicPr>
          <p:nvPr/>
        </p:nvPicPr>
        <p:blipFill rotWithShape="1">
          <a:blip r:embed="rId3"/>
          <a:srcRect l="7813" t="23056" r="41952" b="16251"/>
          <a:stretch/>
        </p:blipFill>
        <p:spPr>
          <a:xfrm>
            <a:off x="4691064" y="1009649"/>
            <a:ext cx="7287825" cy="5724661"/>
          </a:xfrm>
          <a:prstGeom prst="rect">
            <a:avLst/>
          </a:prstGeom>
        </p:spPr>
      </p:pic>
    </p:spTree>
    <p:extLst>
      <p:ext uri="{BB962C8B-B14F-4D97-AF65-F5344CB8AC3E}">
        <p14:creationId xmlns:p14="http://schemas.microsoft.com/office/powerpoint/2010/main" val="48120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78D65-D701-6593-B4FD-78298AD1ABC1}"/>
              </a:ext>
            </a:extLst>
          </p:cNvPr>
          <p:cNvSpPr txBox="1"/>
          <p:nvPr/>
        </p:nvSpPr>
        <p:spPr>
          <a:xfrm>
            <a:off x="581026" y="57599"/>
            <a:ext cx="10658474" cy="646331"/>
          </a:xfrm>
          <a:prstGeom prst="rect">
            <a:avLst/>
          </a:prstGeom>
          <a:noFill/>
        </p:spPr>
        <p:txBody>
          <a:bodyPr wrap="square" rtlCol="0">
            <a:spAutoFit/>
          </a:bodyPr>
          <a:lstStyle/>
          <a:p>
            <a:pPr algn="ctr"/>
            <a:r>
              <a:rPr lang="en-IN" sz="3600" b="1" dirty="0">
                <a:solidFill>
                  <a:schemeClr val="accent6">
                    <a:lumMod val="75000"/>
                  </a:schemeClr>
                </a:solidFill>
                <a:latin typeface="Times New Roman" panose="02020603050405020304" pitchFamily="18" charset="0"/>
                <a:cs typeface="Times New Roman" panose="02020603050405020304" pitchFamily="18" charset="0"/>
              </a:rPr>
              <a:t>	RESULTS</a:t>
            </a:r>
          </a:p>
        </p:txBody>
      </p:sp>
      <p:pic>
        <p:nvPicPr>
          <p:cNvPr id="5" name="Picture 4">
            <a:extLst>
              <a:ext uri="{FF2B5EF4-FFF2-40B4-BE49-F238E27FC236}">
                <a16:creationId xmlns:a16="http://schemas.microsoft.com/office/drawing/2014/main" id="{7AC07C48-1CD2-BB7A-E9E7-A7CF88219C39}"/>
              </a:ext>
            </a:extLst>
          </p:cNvPr>
          <p:cNvPicPr>
            <a:picLocks noChangeAspect="1"/>
          </p:cNvPicPr>
          <p:nvPr/>
        </p:nvPicPr>
        <p:blipFill rotWithShape="1">
          <a:blip r:embed="rId2"/>
          <a:srcRect l="7578" t="31944" r="63985" b="27917"/>
          <a:stretch/>
        </p:blipFill>
        <p:spPr>
          <a:xfrm>
            <a:off x="3705224" y="942975"/>
            <a:ext cx="5158661" cy="4095750"/>
          </a:xfrm>
          <a:prstGeom prst="rect">
            <a:avLst/>
          </a:prstGeom>
        </p:spPr>
      </p:pic>
      <p:pic>
        <p:nvPicPr>
          <p:cNvPr id="8" name="Picture 7">
            <a:extLst>
              <a:ext uri="{FF2B5EF4-FFF2-40B4-BE49-F238E27FC236}">
                <a16:creationId xmlns:a16="http://schemas.microsoft.com/office/drawing/2014/main" id="{B1973D1E-C689-8B04-D2B2-7E5DE2DB3B51}"/>
              </a:ext>
            </a:extLst>
          </p:cNvPr>
          <p:cNvPicPr>
            <a:picLocks noChangeAspect="1"/>
          </p:cNvPicPr>
          <p:nvPr/>
        </p:nvPicPr>
        <p:blipFill rotWithShape="1">
          <a:blip r:embed="rId3"/>
          <a:srcRect l="7812" t="50000" r="29141" b="34722"/>
          <a:stretch/>
        </p:blipFill>
        <p:spPr>
          <a:xfrm>
            <a:off x="428624" y="5086350"/>
            <a:ext cx="11320376" cy="1543050"/>
          </a:xfrm>
          <a:prstGeom prst="rect">
            <a:avLst/>
          </a:prstGeom>
        </p:spPr>
      </p:pic>
    </p:spTree>
    <p:extLst>
      <p:ext uri="{BB962C8B-B14F-4D97-AF65-F5344CB8AC3E}">
        <p14:creationId xmlns:p14="http://schemas.microsoft.com/office/powerpoint/2010/main" val="12212518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3436</TotalTime>
  <Words>423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Century Gothic</vt:lpstr>
      <vt:lpstr>ff1</vt:lpstr>
      <vt:lpstr>ff4</vt:lpstr>
      <vt:lpstr>ff5</vt:lpstr>
      <vt:lpstr>Source Sans Pro</vt:lpstr>
      <vt:lpstr>Times New Roman</vt:lpstr>
      <vt:lpstr>var(--spl-font-family-sans-serif-primary)</vt:lpstr>
      <vt:lpstr>Wingdings 3</vt:lpstr>
      <vt:lpstr>Slice</vt:lpstr>
      <vt:lpstr>PowerPoint Presentation</vt:lpstr>
      <vt:lpstr>PowerPoint Presentation</vt:lpstr>
      <vt:lpstr>PROBLEM STATEMENT</vt:lpstr>
      <vt:lpstr>DATA SPECIFICATION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pankaj devikar</dc:creator>
  <cp:lastModifiedBy>PC</cp:lastModifiedBy>
  <cp:revision>66</cp:revision>
  <dcterms:created xsi:type="dcterms:W3CDTF">2024-03-02T04:00:08Z</dcterms:created>
  <dcterms:modified xsi:type="dcterms:W3CDTF">2024-07-21T14:43:15Z</dcterms:modified>
</cp:coreProperties>
</file>