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0"/>
  </p:notesMasterIdLst>
  <p:sldIdLst>
    <p:sldId id="256" r:id="rId2"/>
    <p:sldId id="270" r:id="rId3"/>
    <p:sldId id="258" r:id="rId4"/>
    <p:sldId id="259" r:id="rId5"/>
    <p:sldId id="276" r:id="rId6"/>
    <p:sldId id="261" r:id="rId7"/>
    <p:sldId id="262" r:id="rId8"/>
    <p:sldId id="277" r:id="rId9"/>
    <p:sldId id="263" r:id="rId10"/>
    <p:sldId id="264" r:id="rId11"/>
    <p:sldId id="265" r:id="rId12"/>
    <p:sldId id="266" r:id="rId13"/>
    <p:sldId id="268" r:id="rId14"/>
    <p:sldId id="267" r:id="rId15"/>
    <p:sldId id="278" r:id="rId16"/>
    <p:sldId id="269" r:id="rId17"/>
    <p:sldId id="274" r:id="rId18"/>
    <p:sldId id="275" r:id="rId19"/>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9" d="100"/>
          <a:sy n="89" d="100"/>
        </p:scale>
        <p:origin x="6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82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716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72235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4855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10375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9979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699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1954303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4832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3587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4670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1247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81948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42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1539385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0367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507282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1871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9286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5839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9911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6500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4129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24486" y="140237"/>
            <a:ext cx="7244862" cy="2110594"/>
          </a:xfrm>
          <a:prstGeom prst="rect">
            <a:avLst/>
          </a:prstGeom>
          <a:noFill/>
          <a:ln/>
        </p:spPr>
        <p:txBody>
          <a:bodyPr wrap="square" rtlCol="0" anchor="t"/>
          <a:lstStyle/>
          <a:p>
            <a:pPr marL="0" indent="0" algn="ctr">
              <a:buNone/>
            </a:pPr>
            <a:r>
              <a:rPr lang="en-GB" sz="40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User Analytics in the Telecommunication Industry - Overview</a:t>
            </a:r>
            <a:r>
              <a:rPr lang="en-US" sz="4000" b="1" dirty="0">
                <a:solidFill>
                  <a:srgbClr val="1A6847"/>
                </a:solidFill>
                <a:latin typeface="Times New Roman" panose="02020603050405020304" pitchFamily="18" charset="0"/>
                <a:ea typeface="Outfit" pitchFamily="34" charset="-122"/>
                <a:cs typeface="Times New Roman" panose="02020603050405020304" pitchFamily="18" charset="0"/>
              </a:rPr>
              <a:t>
</a:t>
            </a:r>
          </a:p>
          <a:p>
            <a:pPr marL="0" indent="0" algn="ctr">
              <a:buNone/>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Analyzing a telecommunication dataset that contains useful information about the customers &amp; their activities on the network</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17BC1E-378C-7A6C-2AE8-BD60398FEB52}"/>
              </a:ext>
            </a:extLst>
          </p:cNvPr>
          <p:cNvSpPr txBox="1"/>
          <p:nvPr/>
        </p:nvSpPr>
        <p:spPr>
          <a:xfrm>
            <a:off x="1159266" y="3403612"/>
            <a:ext cx="6141647" cy="707886"/>
          </a:xfrm>
          <a:prstGeom prst="rect">
            <a:avLst/>
          </a:prstGeom>
          <a:noFill/>
        </p:spPr>
        <p:txBody>
          <a:bodyPr wrap="square">
            <a:spAutoFit/>
          </a:bodyPr>
          <a:lstStyle/>
          <a:p>
            <a:pPr marL="571500" indent="-571500">
              <a:buFont typeface="Arial" panose="020B0604020202020204" pitchFamily="34" charset="0"/>
              <a:buChar char="•"/>
            </a:pPr>
            <a:r>
              <a:rPr lang="en-GB" sz="2000" b="1" i="0" dirty="0">
                <a:solidFill>
                  <a:schemeClr val="accent1">
                    <a:lumMod val="75000"/>
                  </a:schemeClr>
                </a:solidFill>
                <a:effectLst/>
                <a:latin typeface="Times New Roman" panose="02020603050405020304" pitchFamily="18" charset="0"/>
                <a:cs typeface="Times New Roman" panose="02020603050405020304" pitchFamily="18" charset="0"/>
              </a:rPr>
              <a:t>NAME: PANKAJ DEVIKAR  </a:t>
            </a:r>
          </a:p>
          <a:p>
            <a:pPr marL="571500" indent="-571500">
              <a:buFont typeface="Arial" panose="020B0604020202020204" pitchFamily="34" charset="0"/>
              <a:buChar char="•"/>
            </a:pPr>
            <a:r>
              <a:rPr lang="en-GB" sz="2000" b="1" i="0" dirty="0">
                <a:solidFill>
                  <a:schemeClr val="accent1">
                    <a:lumMod val="75000"/>
                  </a:schemeClr>
                </a:solidFill>
                <a:effectLst/>
                <a:latin typeface="Times New Roman" panose="02020603050405020304" pitchFamily="18" charset="0"/>
                <a:cs typeface="Times New Roman" panose="02020603050405020304" pitchFamily="18" charset="0"/>
              </a:rPr>
              <a:t>INSTITUTION: DIGICHROME ACADEMY</a:t>
            </a:r>
            <a:endParaRPr lang="en-IN" sz="2000" b="1"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5" name="Text 3"/>
          <p:cNvSpPr/>
          <p:nvPr/>
        </p:nvSpPr>
        <p:spPr>
          <a:xfrm>
            <a:off x="2138290" y="226402"/>
            <a:ext cx="7315200" cy="514350"/>
          </a:xfrm>
          <a:prstGeom prst="rect">
            <a:avLst/>
          </a:prstGeom>
          <a:noFill/>
          <a:ln/>
        </p:spPr>
        <p:txBody>
          <a:bodyPr wrap="square" rtlCol="0" anchor="ctr"/>
          <a:lstStyle/>
          <a:p>
            <a:r>
              <a:rPr lang="en-IN" sz="2400" b="1" i="0" dirty="0">
                <a:solidFill>
                  <a:srgbClr val="212121"/>
                </a:solidFill>
                <a:effectLst/>
                <a:latin typeface="Roboto" panose="02000000000000000000" pitchFamily="2" charset="0"/>
              </a:rPr>
              <a:t>Task 2 - User Engagement analysis</a:t>
            </a:r>
            <a:endParaRPr lang="en-IN" sz="2400" b="0" i="0" dirty="0">
              <a:solidFill>
                <a:srgbClr val="212121"/>
              </a:solidFill>
              <a:effectLst/>
              <a:latin typeface="Roboto" panose="02000000000000000000" pitchFamily="2" charset="0"/>
            </a:endParaRPr>
          </a:p>
          <a:p>
            <a:pPr marL="0" indent="0">
              <a:buNone/>
            </a:pPr>
            <a:endParaRPr lang="en-US" sz="2800" dirty="0"/>
          </a:p>
        </p:txBody>
      </p:sp>
      <p:sp>
        <p:nvSpPr>
          <p:cNvPr id="26" name="TextBox 25">
            <a:extLst>
              <a:ext uri="{FF2B5EF4-FFF2-40B4-BE49-F238E27FC236}">
                <a16:creationId xmlns:a16="http://schemas.microsoft.com/office/drawing/2014/main" id="{A2813552-3753-BD4F-3303-56225CC5616A}"/>
              </a:ext>
            </a:extLst>
          </p:cNvPr>
          <p:cNvSpPr txBox="1"/>
          <p:nvPr/>
        </p:nvSpPr>
        <p:spPr>
          <a:xfrm>
            <a:off x="986491" y="3964431"/>
            <a:ext cx="3971272" cy="954107"/>
          </a:xfrm>
          <a:prstGeom prst="rect">
            <a:avLst/>
          </a:prstGeom>
          <a:noFill/>
        </p:spPr>
        <p:txBody>
          <a:bodyPr wrap="square">
            <a:spAutoFit/>
          </a:bodyPr>
          <a:lstStyle/>
          <a:p>
            <a:r>
              <a:rPr lang="en-GB" sz="1400" b="1" dirty="0">
                <a:latin typeface="Times New Roman" panose="02020603050405020304" pitchFamily="18" charset="0"/>
                <a:cs typeface="Times New Roman" panose="02020603050405020304" pitchFamily="18" charset="0"/>
              </a:rPr>
              <a:t>Interpretation:</a:t>
            </a:r>
          </a:p>
          <a:p>
            <a:r>
              <a:rPr lang="en-GB" sz="1400" dirty="0">
                <a:latin typeface="Times New Roman" panose="02020603050405020304" pitchFamily="18" charset="0"/>
                <a:cs typeface="Times New Roman" panose="02020603050405020304" pitchFamily="18" charset="0"/>
              </a:rPr>
              <a:t>Distortion decreases with more clusters, but the elbow point at K = 3 or 4 suggests diminishing returns, making these likely optimal cluster counts.</a:t>
            </a:r>
          </a:p>
        </p:txBody>
      </p:sp>
      <p:pic>
        <p:nvPicPr>
          <p:cNvPr id="7170" name="Picture 2">
            <a:extLst>
              <a:ext uri="{FF2B5EF4-FFF2-40B4-BE49-F238E27FC236}">
                <a16:creationId xmlns:a16="http://schemas.microsoft.com/office/drawing/2014/main" id="{39D49471-9B5D-D3AB-0015-A7661CAC2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27" y="544018"/>
            <a:ext cx="3769867" cy="34465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2FA6B86-0004-4E6B-7DE1-6E346D8EEF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213" y="544018"/>
            <a:ext cx="3820563" cy="26302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2DC1CD7-2F83-5AFC-13B3-CF7016BD7D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509" y="3208557"/>
            <a:ext cx="3374802" cy="19701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5" name="Text 3"/>
          <p:cNvSpPr/>
          <p:nvPr/>
        </p:nvSpPr>
        <p:spPr>
          <a:xfrm>
            <a:off x="1927273" y="108585"/>
            <a:ext cx="7315200" cy="514350"/>
          </a:xfrm>
          <a:prstGeom prst="rect">
            <a:avLst/>
          </a:prstGeom>
          <a:noFill/>
          <a:ln/>
        </p:spPr>
        <p:txBody>
          <a:bodyPr wrap="square" rtlCol="0" anchor="ctr"/>
          <a:lstStyle/>
          <a:p>
            <a:pPr algn="l"/>
            <a:r>
              <a:rPr lang="en-IN" sz="2400" b="1" i="0" dirty="0">
                <a:solidFill>
                  <a:srgbClr val="212121"/>
                </a:solidFill>
                <a:effectLst/>
                <a:latin typeface="Times New Roman" panose="02020603050405020304" pitchFamily="18" charset="0"/>
                <a:cs typeface="Times New Roman" panose="02020603050405020304" pitchFamily="18" charset="0"/>
              </a:rPr>
              <a:t>Task 3 - User Experience Analysis</a:t>
            </a:r>
            <a:endParaRPr lang="en-IN" sz="2400" b="0" i="0" dirty="0">
              <a:solidFill>
                <a:srgbClr val="212121"/>
              </a:solidFill>
              <a:effectLst/>
              <a:latin typeface="Times New Roman" panose="02020603050405020304" pitchFamily="18" charset="0"/>
              <a:cs typeface="Times New Roman" panose="02020603050405020304" pitchFamily="18" charset="0"/>
            </a:endParaRPr>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endParaRPr lang="en-US" sz="1200" dirty="0"/>
          </a:p>
        </p:txBody>
      </p:sp>
      <p:sp>
        <p:nvSpPr>
          <p:cNvPr id="15" name="Rectangle 1">
            <a:extLst>
              <a:ext uri="{FF2B5EF4-FFF2-40B4-BE49-F238E27FC236}">
                <a16:creationId xmlns:a16="http://schemas.microsoft.com/office/drawing/2014/main" id="{0398EA3B-D5BD-A6AD-DEA5-256860236E9A}"/>
              </a:ext>
            </a:extLst>
          </p:cNvPr>
          <p:cNvSpPr>
            <a:spLocks noChangeArrowheads="1"/>
          </p:cNvSpPr>
          <p:nvPr/>
        </p:nvSpPr>
        <p:spPr bwMode="auto">
          <a:xfrm>
            <a:off x="2560320" y="2970814"/>
            <a:ext cx="596188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2 users face the most network issues, requiring targeted optimizations, while Cluster 0 enjoys the best experience with stable throughput.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Prioritize improving network conditions for Cluster 2 users and offer targeted customer support, while monitoring Cluster 1 to prevent decline in user experience.</a:t>
            </a:r>
          </a:p>
        </p:txBody>
      </p:sp>
      <p:pic>
        <p:nvPicPr>
          <p:cNvPr id="8196" name="Picture 4">
            <a:extLst>
              <a:ext uri="{FF2B5EF4-FFF2-40B4-BE49-F238E27FC236}">
                <a16:creationId xmlns:a16="http://schemas.microsoft.com/office/drawing/2014/main" id="{EE9B7D58-9BB2-2A4C-23FA-3835F123D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1" y="2970814"/>
            <a:ext cx="2020143" cy="2064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80C460-E33E-E24A-3A5E-0210333A56AC}"/>
              </a:ext>
            </a:extLst>
          </p:cNvPr>
          <p:cNvPicPr>
            <a:picLocks noChangeAspect="1"/>
          </p:cNvPicPr>
          <p:nvPr/>
        </p:nvPicPr>
        <p:blipFill>
          <a:blip r:embed="rId4"/>
          <a:stretch>
            <a:fillRect/>
          </a:stretch>
        </p:blipFill>
        <p:spPr>
          <a:xfrm>
            <a:off x="475059" y="718409"/>
            <a:ext cx="8193881" cy="20252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5" name="Text 3"/>
          <p:cNvSpPr/>
          <p:nvPr/>
        </p:nvSpPr>
        <p:spPr>
          <a:xfrm>
            <a:off x="1983545" y="108585"/>
            <a:ext cx="7315200" cy="514350"/>
          </a:xfrm>
          <a:prstGeom prst="rect">
            <a:avLst/>
          </a:prstGeom>
          <a:noFill/>
          <a:ln/>
        </p:spPr>
        <p:txBody>
          <a:bodyPr wrap="square" rtlCol="0" anchor="ctr"/>
          <a:lstStyle/>
          <a:p>
            <a:pPr algn="l"/>
            <a:r>
              <a:rPr lang="en-IN" sz="2400" b="1" i="0" dirty="0">
                <a:solidFill>
                  <a:srgbClr val="212121"/>
                </a:solidFill>
                <a:effectLst/>
                <a:latin typeface="Roboto" panose="02000000000000000000" pitchFamily="2" charset="0"/>
              </a:rPr>
              <a:t>Task 4 - User Satisfaction Analysis</a:t>
            </a:r>
            <a:endParaRPr lang="en-IN" sz="2400" b="0" i="0" dirty="0">
              <a:solidFill>
                <a:srgbClr val="212121"/>
              </a:solidFill>
              <a:effectLst/>
              <a:latin typeface="Roboto" panose="02000000000000000000" pitchFamily="2" charset="0"/>
            </a:endParaRPr>
          </a:p>
        </p:txBody>
      </p:sp>
      <p:pic>
        <p:nvPicPr>
          <p:cNvPr id="9" name="Picture 8">
            <a:extLst>
              <a:ext uri="{FF2B5EF4-FFF2-40B4-BE49-F238E27FC236}">
                <a16:creationId xmlns:a16="http://schemas.microsoft.com/office/drawing/2014/main" id="{C2D366A5-9D93-35A5-B019-EB7075C1CB8E}"/>
              </a:ext>
            </a:extLst>
          </p:cNvPr>
          <p:cNvPicPr>
            <a:picLocks noChangeAspect="1"/>
          </p:cNvPicPr>
          <p:nvPr/>
        </p:nvPicPr>
        <p:blipFill>
          <a:blip r:embed="rId3"/>
          <a:stretch>
            <a:fillRect/>
          </a:stretch>
        </p:blipFill>
        <p:spPr>
          <a:xfrm>
            <a:off x="5517392" y="573407"/>
            <a:ext cx="3286125" cy="2147433"/>
          </a:xfrm>
          <a:prstGeom prst="rect">
            <a:avLst/>
          </a:prstGeom>
        </p:spPr>
      </p:pic>
      <p:pic>
        <p:nvPicPr>
          <p:cNvPr id="9218" name="Picture 2">
            <a:extLst>
              <a:ext uri="{FF2B5EF4-FFF2-40B4-BE49-F238E27FC236}">
                <a16:creationId xmlns:a16="http://schemas.microsoft.com/office/drawing/2014/main" id="{1843838F-B28F-B49E-3CE3-2B332B0E7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53" y="597923"/>
            <a:ext cx="4402231" cy="21593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14ECDF4-283F-B9AE-E06B-D0F7D4D9AA61}"/>
              </a:ext>
            </a:extLst>
          </p:cNvPr>
          <p:cNvPicPr>
            <a:picLocks noChangeAspect="1"/>
          </p:cNvPicPr>
          <p:nvPr/>
        </p:nvPicPr>
        <p:blipFill>
          <a:blip r:embed="rId5"/>
          <a:stretch>
            <a:fillRect/>
          </a:stretch>
        </p:blipFill>
        <p:spPr>
          <a:xfrm>
            <a:off x="119341" y="2885140"/>
            <a:ext cx="3476626" cy="819150"/>
          </a:xfrm>
          <a:prstGeom prst="rect">
            <a:avLst/>
          </a:prstGeom>
        </p:spPr>
      </p:pic>
      <p:pic>
        <p:nvPicPr>
          <p:cNvPr id="17" name="Picture 16">
            <a:extLst>
              <a:ext uri="{FF2B5EF4-FFF2-40B4-BE49-F238E27FC236}">
                <a16:creationId xmlns:a16="http://schemas.microsoft.com/office/drawing/2014/main" id="{83653A4A-DA73-B3E2-E21C-21544D1AE3D2}"/>
              </a:ext>
            </a:extLst>
          </p:cNvPr>
          <p:cNvPicPr>
            <a:picLocks noChangeAspect="1"/>
          </p:cNvPicPr>
          <p:nvPr/>
        </p:nvPicPr>
        <p:blipFill>
          <a:blip r:embed="rId6"/>
          <a:stretch>
            <a:fillRect/>
          </a:stretch>
        </p:blipFill>
        <p:spPr>
          <a:xfrm>
            <a:off x="4729163" y="2885140"/>
            <a:ext cx="3190875" cy="762000"/>
          </a:xfrm>
          <a:prstGeom prst="rect">
            <a:avLst/>
          </a:prstGeom>
        </p:spPr>
      </p:pic>
      <p:sp>
        <p:nvSpPr>
          <p:cNvPr id="21" name="TextBox 20">
            <a:extLst>
              <a:ext uri="{FF2B5EF4-FFF2-40B4-BE49-F238E27FC236}">
                <a16:creationId xmlns:a16="http://schemas.microsoft.com/office/drawing/2014/main" id="{C27EB871-7F84-BD96-CF26-9D7B292CB119}"/>
              </a:ext>
            </a:extLst>
          </p:cNvPr>
          <p:cNvSpPr txBox="1"/>
          <p:nvPr/>
        </p:nvSpPr>
        <p:spPr>
          <a:xfrm>
            <a:off x="119062" y="3598050"/>
            <a:ext cx="8853209" cy="1384995"/>
          </a:xfrm>
          <a:prstGeom prst="rect">
            <a:avLst/>
          </a:prstGeom>
          <a:noFill/>
        </p:spPr>
        <p:txBody>
          <a:bodyPr wrap="square">
            <a:spAutoFit/>
          </a:bodyPr>
          <a:lstStyle/>
          <a:p>
            <a:pPr algn="l"/>
            <a:r>
              <a:rPr lang="en-US" sz="1200" b="1" i="0" dirty="0">
                <a:solidFill>
                  <a:srgbClr val="212121"/>
                </a:solidFill>
                <a:effectLst/>
                <a:latin typeface="Times New Roman" panose="02020603050405020304" pitchFamily="18" charset="0"/>
                <a:cs typeface="Times New Roman" panose="02020603050405020304" pitchFamily="18" charset="0"/>
              </a:rPr>
              <a:t>Inference:</a:t>
            </a:r>
            <a:r>
              <a:rPr lang="en-US" sz="1200" b="0" i="0" dirty="0">
                <a:solidFill>
                  <a:srgbClr val="212121"/>
                </a:solidFill>
                <a:effectLst/>
                <a:latin typeface="Times New Roman" panose="02020603050405020304" pitchFamily="18" charset="0"/>
                <a:cs typeface="Times New Roman" panose="02020603050405020304" pitchFamily="18" charset="0"/>
              </a:rPr>
              <a:t> </a:t>
            </a:r>
            <a:r>
              <a:rPr lang="en-US" sz="1200" b="1" i="0" dirty="0">
                <a:solidFill>
                  <a:srgbClr val="212121"/>
                </a:solidFill>
                <a:effectLst/>
                <a:latin typeface="Times New Roman" panose="02020603050405020304" pitchFamily="18" charset="0"/>
                <a:cs typeface="Times New Roman" panose="02020603050405020304" pitchFamily="18" charset="0"/>
              </a:rPr>
              <a:t>Cluster Comparison:</a:t>
            </a:r>
            <a:endParaRPr lang="en-US" sz="1200" b="0" i="0" dirty="0">
              <a:solidFill>
                <a:srgbClr val="212121"/>
              </a:solidFill>
              <a:effectLst/>
              <a:latin typeface="Times New Roman" panose="02020603050405020304" pitchFamily="18" charset="0"/>
              <a:cs typeface="Times New Roman" panose="02020603050405020304" pitchFamily="18" charset="0"/>
            </a:endParaRPr>
          </a:p>
          <a:p>
            <a:pPr algn="l"/>
            <a:r>
              <a:rPr lang="en-US" sz="1200" b="0" i="0" dirty="0">
                <a:solidFill>
                  <a:srgbClr val="212121"/>
                </a:solidFill>
                <a:effectLst/>
                <a:latin typeface="Times New Roman" panose="02020603050405020304" pitchFamily="18" charset="0"/>
                <a:cs typeface="Times New Roman" panose="02020603050405020304" pitchFamily="18" charset="0"/>
              </a:rPr>
              <a:t>Cluster 1 has significantly higher average scores for both satisfaction and experience compared to Cluster 0. This suggests that users in Cluster 1 generally report higher levels of satisfaction and experience compared to those in Cluster 0.</a:t>
            </a:r>
          </a:p>
          <a:p>
            <a:pPr algn="l"/>
            <a:r>
              <a:rPr lang="en-US" sz="1200" b="1" i="0" dirty="0">
                <a:solidFill>
                  <a:srgbClr val="212121"/>
                </a:solidFill>
                <a:effectLst/>
                <a:latin typeface="Times New Roman" panose="02020603050405020304" pitchFamily="18" charset="0"/>
                <a:cs typeface="Times New Roman" panose="02020603050405020304" pitchFamily="18" charset="0"/>
              </a:rPr>
              <a:t>Insights on User Segments:</a:t>
            </a:r>
            <a:endParaRPr lang="en-US" sz="1200" b="0" i="0" dirty="0">
              <a:solidFill>
                <a:srgbClr val="212121"/>
              </a:solidFill>
              <a:effectLst/>
              <a:latin typeface="Times New Roman" panose="02020603050405020304" pitchFamily="18" charset="0"/>
              <a:cs typeface="Times New Roman" panose="02020603050405020304" pitchFamily="18" charset="0"/>
            </a:endParaRPr>
          </a:p>
          <a:p>
            <a:pPr algn="l"/>
            <a:r>
              <a:rPr lang="en-US" sz="1200" b="0" i="0" dirty="0">
                <a:solidFill>
                  <a:srgbClr val="212121"/>
                </a:solidFill>
                <a:effectLst/>
                <a:latin typeface="Times New Roman" panose="02020603050405020304" pitchFamily="18" charset="0"/>
                <a:cs typeface="Times New Roman" panose="02020603050405020304" pitchFamily="18" charset="0"/>
              </a:rPr>
              <a:t>Users in Cluster 1 might be more engaged or have better experiences with your product or service, leading to higher average satisfaction and experience scores. Cluster 0 could represent a segment that is less satisfied or experiences more issues compared to Cluster 1. This could indicate areas for improvement in your product or service for this segment.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5" name="Text 3"/>
          <p:cNvSpPr/>
          <p:nvPr/>
        </p:nvSpPr>
        <p:spPr>
          <a:xfrm>
            <a:off x="1920240" y="154305"/>
            <a:ext cx="7315200" cy="514350"/>
          </a:xfrm>
          <a:prstGeom prst="rect">
            <a:avLst/>
          </a:prstGeom>
          <a:noFill/>
          <a:ln/>
        </p:spPr>
        <p:txBody>
          <a:bodyPr wrap="square" rtlCol="0" anchor="ctr"/>
          <a:lstStyle/>
          <a:p>
            <a:pPr marL="0" indent="0">
              <a:buNone/>
            </a:pPr>
            <a:r>
              <a:rPr lang="en-US" sz="2800" b="1" dirty="0">
                <a:latin typeface="Times New Roman" panose="02020603050405020304" pitchFamily="18" charset="0"/>
                <a:ea typeface="Outfit" pitchFamily="34" charset="-122"/>
                <a:cs typeface="Times New Roman" panose="02020603050405020304" pitchFamily="18" charset="0"/>
              </a:rPr>
              <a:t>Project Implementation</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ED4F07-28CB-6867-C47E-341D39952559}"/>
              </a:ext>
            </a:extLst>
          </p:cNvPr>
          <p:cNvPicPr>
            <a:picLocks noChangeAspect="1"/>
          </p:cNvPicPr>
          <p:nvPr/>
        </p:nvPicPr>
        <p:blipFill>
          <a:blip r:embed="rId3"/>
          <a:stretch>
            <a:fillRect/>
          </a:stretch>
        </p:blipFill>
        <p:spPr>
          <a:xfrm>
            <a:off x="235744" y="806654"/>
            <a:ext cx="8629650" cy="41825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5" name="Text 3"/>
          <p:cNvSpPr/>
          <p:nvPr/>
        </p:nvSpPr>
        <p:spPr>
          <a:xfrm>
            <a:off x="2841563" y="206947"/>
            <a:ext cx="2852006" cy="514350"/>
          </a:xfrm>
          <a:prstGeom prst="rect">
            <a:avLst/>
          </a:prstGeom>
          <a:noFill/>
          <a:ln/>
        </p:spPr>
        <p:txBody>
          <a:bodyPr wrap="square" rtlCol="0" anchor="ctr"/>
          <a:lstStyle/>
          <a:p>
            <a:pPr marL="0" indent="0">
              <a:buNone/>
            </a:pPr>
            <a:r>
              <a:rPr lang="en-US" sz="2800" b="1" dirty="0" err="1">
                <a:latin typeface="Times New Roman" panose="02020603050405020304" pitchFamily="18" charset="0"/>
                <a:ea typeface="Outfit" pitchFamily="34" charset="-122"/>
                <a:cs typeface="Times New Roman" panose="02020603050405020304" pitchFamily="18" charset="0"/>
              </a:rPr>
              <a:t>Streamlit</a:t>
            </a:r>
            <a:r>
              <a:rPr lang="en-US" sz="2800" b="1" dirty="0">
                <a:latin typeface="Times New Roman" panose="02020603050405020304" pitchFamily="18" charset="0"/>
                <a:ea typeface="Outfit" pitchFamily="34" charset="-122"/>
                <a:cs typeface="Times New Roman" panose="02020603050405020304" pitchFamily="18" charset="0"/>
              </a:rPr>
              <a:t> app</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0CB8FC-532B-B622-F205-EE74CB0A5A0C}"/>
              </a:ext>
            </a:extLst>
          </p:cNvPr>
          <p:cNvPicPr>
            <a:picLocks noChangeAspect="1"/>
          </p:cNvPicPr>
          <p:nvPr/>
        </p:nvPicPr>
        <p:blipFill>
          <a:blip r:embed="rId3"/>
          <a:stretch>
            <a:fillRect/>
          </a:stretch>
        </p:blipFill>
        <p:spPr>
          <a:xfrm>
            <a:off x="218405" y="907255"/>
            <a:ext cx="4809411" cy="3629026"/>
          </a:xfrm>
          <a:prstGeom prst="rect">
            <a:avLst/>
          </a:prstGeom>
        </p:spPr>
      </p:pic>
      <p:pic>
        <p:nvPicPr>
          <p:cNvPr id="10" name="Picture 9">
            <a:extLst>
              <a:ext uri="{FF2B5EF4-FFF2-40B4-BE49-F238E27FC236}">
                <a16:creationId xmlns:a16="http://schemas.microsoft.com/office/drawing/2014/main" id="{96A7798F-8D5D-981C-0794-31F2B445F741}"/>
              </a:ext>
            </a:extLst>
          </p:cNvPr>
          <p:cNvPicPr>
            <a:picLocks noChangeAspect="1"/>
          </p:cNvPicPr>
          <p:nvPr/>
        </p:nvPicPr>
        <p:blipFill>
          <a:blip r:embed="rId4"/>
          <a:stretch>
            <a:fillRect/>
          </a:stretch>
        </p:blipFill>
        <p:spPr>
          <a:xfrm>
            <a:off x="4903664" y="907255"/>
            <a:ext cx="4113851" cy="37576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4A879D8-FE59-473E-3F7C-88C26CBE94EC}"/>
              </a:ext>
            </a:extLst>
          </p:cNvPr>
          <p:cNvPicPr>
            <a:picLocks noChangeAspect="1"/>
          </p:cNvPicPr>
          <p:nvPr/>
        </p:nvPicPr>
        <p:blipFill>
          <a:blip r:embed="rId3"/>
          <a:stretch>
            <a:fillRect/>
          </a:stretch>
        </p:blipFill>
        <p:spPr>
          <a:xfrm>
            <a:off x="144814" y="0"/>
            <a:ext cx="3834255" cy="4064793"/>
          </a:xfrm>
          <a:prstGeom prst="rect">
            <a:avLst/>
          </a:prstGeom>
        </p:spPr>
      </p:pic>
      <p:pic>
        <p:nvPicPr>
          <p:cNvPr id="3" name="Picture 2">
            <a:extLst>
              <a:ext uri="{FF2B5EF4-FFF2-40B4-BE49-F238E27FC236}">
                <a16:creationId xmlns:a16="http://schemas.microsoft.com/office/drawing/2014/main" id="{05E65E22-8547-FF77-2D34-9938ED80B84D}"/>
              </a:ext>
            </a:extLst>
          </p:cNvPr>
          <p:cNvPicPr>
            <a:picLocks noChangeAspect="1"/>
          </p:cNvPicPr>
          <p:nvPr/>
        </p:nvPicPr>
        <p:blipFill>
          <a:blip r:embed="rId4"/>
          <a:stretch>
            <a:fillRect/>
          </a:stretch>
        </p:blipFill>
        <p:spPr>
          <a:xfrm>
            <a:off x="4393406" y="171228"/>
            <a:ext cx="4605780" cy="3103715"/>
          </a:xfrm>
          <a:prstGeom prst="rect">
            <a:avLst/>
          </a:prstGeom>
        </p:spPr>
      </p:pic>
      <p:pic>
        <p:nvPicPr>
          <p:cNvPr id="6" name="Picture 5">
            <a:extLst>
              <a:ext uri="{FF2B5EF4-FFF2-40B4-BE49-F238E27FC236}">
                <a16:creationId xmlns:a16="http://schemas.microsoft.com/office/drawing/2014/main" id="{300578E7-2FC5-99F7-B20A-2BD5DF27763E}"/>
              </a:ext>
            </a:extLst>
          </p:cNvPr>
          <p:cNvPicPr>
            <a:picLocks noChangeAspect="1"/>
          </p:cNvPicPr>
          <p:nvPr/>
        </p:nvPicPr>
        <p:blipFill rotWithShape="1">
          <a:blip r:embed="rId5"/>
          <a:srcRect b="48224"/>
          <a:stretch/>
        </p:blipFill>
        <p:spPr>
          <a:xfrm>
            <a:off x="5660359" y="3706348"/>
            <a:ext cx="2810189" cy="1492281"/>
          </a:xfrm>
          <a:prstGeom prst="rect">
            <a:avLst/>
          </a:prstGeom>
        </p:spPr>
      </p:pic>
      <p:pic>
        <p:nvPicPr>
          <p:cNvPr id="8" name="Picture 7">
            <a:extLst>
              <a:ext uri="{FF2B5EF4-FFF2-40B4-BE49-F238E27FC236}">
                <a16:creationId xmlns:a16="http://schemas.microsoft.com/office/drawing/2014/main" id="{EE3F7C08-17D2-D929-240F-C1810602724F}"/>
              </a:ext>
            </a:extLst>
          </p:cNvPr>
          <p:cNvPicPr>
            <a:picLocks noChangeAspect="1"/>
          </p:cNvPicPr>
          <p:nvPr/>
        </p:nvPicPr>
        <p:blipFill rotWithShape="1">
          <a:blip r:embed="rId5"/>
          <a:srcRect t="52329"/>
          <a:stretch/>
        </p:blipFill>
        <p:spPr>
          <a:xfrm>
            <a:off x="3043238" y="3765499"/>
            <a:ext cx="2810189" cy="1373981"/>
          </a:xfrm>
          <a:prstGeom prst="rect">
            <a:avLst/>
          </a:prstGeom>
        </p:spPr>
      </p:pic>
    </p:spTree>
    <p:extLst>
      <p:ext uri="{BB962C8B-B14F-4D97-AF65-F5344CB8AC3E}">
        <p14:creationId xmlns:p14="http://schemas.microsoft.com/office/powerpoint/2010/main" val="301419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5" name="Text 3"/>
          <p:cNvSpPr/>
          <p:nvPr/>
        </p:nvSpPr>
        <p:spPr>
          <a:xfrm>
            <a:off x="2201594" y="34730"/>
            <a:ext cx="7315200" cy="514350"/>
          </a:xfrm>
          <a:prstGeom prst="rect">
            <a:avLst/>
          </a:prstGeom>
          <a:noFill/>
          <a:ln/>
        </p:spPr>
        <p:txBody>
          <a:bodyPr wrap="square" rtlCol="0" anchor="ctr"/>
          <a:lstStyle/>
          <a:p>
            <a:pPr marL="0" indent="0">
              <a:buNone/>
            </a:pPr>
            <a:r>
              <a:rPr lang="en-US" sz="2400" b="1" dirty="0">
                <a:latin typeface="Times New Roman" panose="02020603050405020304" pitchFamily="18" charset="0"/>
                <a:cs typeface="Times New Roman" panose="02020603050405020304" pitchFamily="18" charset="0"/>
              </a:rPr>
              <a:t>Deployment in </a:t>
            </a:r>
            <a:r>
              <a:rPr lang="en-US" sz="2400" b="1" dirty="0" err="1">
                <a:latin typeface="Times New Roman" panose="02020603050405020304" pitchFamily="18" charset="0"/>
                <a:cs typeface="Times New Roman" panose="02020603050405020304" pitchFamily="18" charset="0"/>
              </a:rPr>
              <a:t>Streamlit</a:t>
            </a:r>
            <a:endParaRPr lang="en-US" sz="24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5E97FC9-8278-A404-F3B7-E213E9B4C0CA}"/>
              </a:ext>
            </a:extLst>
          </p:cNvPr>
          <p:cNvPicPr>
            <a:picLocks noChangeAspect="1"/>
          </p:cNvPicPr>
          <p:nvPr/>
        </p:nvPicPr>
        <p:blipFill>
          <a:blip r:embed="rId3"/>
          <a:stretch>
            <a:fillRect/>
          </a:stretch>
        </p:blipFill>
        <p:spPr>
          <a:xfrm>
            <a:off x="457201" y="600075"/>
            <a:ext cx="8579643" cy="43076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3"/>
          <p:cNvSpPr/>
          <p:nvPr/>
        </p:nvSpPr>
        <p:spPr>
          <a:xfrm>
            <a:off x="2201594" y="-15276"/>
            <a:ext cx="7315200" cy="514350"/>
          </a:xfrm>
          <a:prstGeom prst="rect">
            <a:avLst/>
          </a:prstGeom>
          <a:noFill/>
          <a:ln/>
        </p:spPr>
        <p:txBody>
          <a:bodyPr wrap="square" rtlCol="0" anchor="ctr"/>
          <a:lstStyle/>
          <a:p>
            <a:pPr marL="0" indent="0">
              <a:buNone/>
            </a:pPr>
            <a:r>
              <a:rPr lang="en-US" sz="2400" b="1" dirty="0">
                <a:latin typeface="Times New Roman" panose="02020603050405020304" pitchFamily="18" charset="0"/>
                <a:cs typeface="Times New Roman" panose="02020603050405020304" pitchFamily="18" charset="0"/>
              </a:rPr>
              <a:t>Interpretation and Recommendation</a:t>
            </a:r>
          </a:p>
        </p:txBody>
      </p:sp>
      <p:sp>
        <p:nvSpPr>
          <p:cNvPr id="6" name="TextBox 5">
            <a:extLst>
              <a:ext uri="{FF2B5EF4-FFF2-40B4-BE49-F238E27FC236}">
                <a16:creationId xmlns:a16="http://schemas.microsoft.com/office/drawing/2014/main" id="{6F31919B-C8BE-1BBE-EDEF-6CEFF32A350C}"/>
              </a:ext>
            </a:extLst>
          </p:cNvPr>
          <p:cNvSpPr txBox="1"/>
          <p:nvPr/>
        </p:nvSpPr>
        <p:spPr>
          <a:xfrm>
            <a:off x="200025" y="311408"/>
            <a:ext cx="8865394" cy="4832092"/>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User Overview</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Interpretation</a:t>
            </a:r>
            <a:r>
              <a:rPr lang="en-US" sz="1400" dirty="0">
                <a:latin typeface="Times New Roman" panose="02020603050405020304" pitchFamily="18" charset="0"/>
                <a:cs typeface="Times New Roman" panose="02020603050405020304" pitchFamily="18" charset="0"/>
              </a:rPr>
              <a:t>: Highlights overall usage patterns, identifying both the most frequent and least frequent users in terms of data consumption, session duration, and activity levels.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Implement retention strategies for high-usage customers by offering loyalty rewards or premium services. For less active users, explore incentives or tailored offers to increase engagement and identify potential service issues they may be facing.</a:t>
            </a:r>
          </a:p>
          <a:p>
            <a:r>
              <a:rPr lang="en-US" sz="1400" b="1" dirty="0">
                <a:latin typeface="Times New Roman" panose="02020603050405020304" pitchFamily="18" charset="0"/>
                <a:cs typeface="Times New Roman" panose="02020603050405020304" pitchFamily="18" charset="0"/>
              </a:rPr>
              <a:t>User Engagement</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Interpretation</a:t>
            </a:r>
            <a:r>
              <a:rPr lang="en-US" sz="1400" dirty="0">
                <a:latin typeface="Times New Roman" panose="02020603050405020304" pitchFamily="18" charset="0"/>
                <a:cs typeface="Times New Roman" panose="02020603050405020304" pitchFamily="18" charset="0"/>
              </a:rPr>
              <a:t>: Examines how users interact with </a:t>
            </a:r>
            <a:r>
              <a:rPr lang="en-US" sz="1400" dirty="0" err="1">
                <a:latin typeface="Times New Roman" panose="02020603050405020304" pitchFamily="18" charset="0"/>
                <a:cs typeface="Times New Roman" panose="02020603050405020304" pitchFamily="18" charset="0"/>
              </a:rPr>
              <a:t>TellCo’s</a:t>
            </a:r>
            <a:r>
              <a:rPr lang="en-US" sz="1400" dirty="0">
                <a:latin typeface="Times New Roman" panose="02020603050405020304" pitchFamily="18" charset="0"/>
                <a:cs typeface="Times New Roman" panose="02020603050405020304" pitchFamily="18" charset="0"/>
              </a:rPr>
              <a:t> services, such as usage across different applications, session frequency, and duration, uncovering insights into their engagement levels.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Increase engagement by optimizing the most-used services and features. For users showing signs of churn, develop personalized outreach efforts with targeted discounts or offers to re-engage them.</a:t>
            </a:r>
          </a:p>
          <a:p>
            <a:r>
              <a:rPr lang="en-US" sz="1400" b="1" dirty="0">
                <a:latin typeface="Times New Roman" panose="02020603050405020304" pitchFamily="18" charset="0"/>
                <a:cs typeface="Times New Roman" panose="02020603050405020304" pitchFamily="18" charset="0"/>
              </a:rPr>
              <a:t>User Experience</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Interpretation</a:t>
            </a:r>
            <a:r>
              <a:rPr lang="en-US" sz="1400" dirty="0">
                <a:latin typeface="Times New Roman" panose="02020603050405020304" pitchFamily="18" charset="0"/>
                <a:cs typeface="Times New Roman" panose="02020603050405020304" pitchFamily="18" charset="0"/>
              </a:rPr>
              <a:t>: Evaluates the impact of network performance on user experience through technical metrics like TCP retransmission rates, RTT, and throughput, providing insights into service reliability.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Invest in improving network infrastructure to address performance bottlenecks and reduce disruptions. Prioritize regions or customer segments experiencing the most technical issues to enhance overall satisfaction.</a:t>
            </a:r>
          </a:p>
          <a:p>
            <a:r>
              <a:rPr lang="en-US" sz="1400" b="1" dirty="0">
                <a:latin typeface="Times New Roman" panose="02020603050405020304" pitchFamily="18" charset="0"/>
                <a:cs typeface="Times New Roman" panose="02020603050405020304" pitchFamily="18" charset="0"/>
              </a:rPr>
              <a:t>User Satisfaction</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Interpretation</a:t>
            </a:r>
            <a:r>
              <a:rPr lang="en-US" sz="1400" dirty="0">
                <a:latin typeface="Times New Roman" panose="02020603050405020304" pitchFamily="18" charset="0"/>
                <a:cs typeface="Times New Roman" panose="02020603050405020304" pitchFamily="18" charset="0"/>
              </a:rPr>
              <a:t>: Assesses customer satisfaction by analyzing their engagement and service experience, helping to gauge loyalty and the likelihood of retention.</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Leverage satisfaction insights to optimize customer support, improve product offerings, and design personalized experiences that promote long-term customer retention and brand loyalty.</a:t>
            </a:r>
          </a:p>
        </p:txBody>
      </p:sp>
    </p:spTree>
    <p:extLst>
      <p:ext uri="{BB962C8B-B14F-4D97-AF65-F5344CB8AC3E}">
        <p14:creationId xmlns:p14="http://schemas.microsoft.com/office/powerpoint/2010/main" val="308501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D2BF3-75A0-88C1-E3B5-D55E6AA2557E}"/>
              </a:ext>
            </a:extLst>
          </p:cNvPr>
          <p:cNvSpPr txBox="1"/>
          <p:nvPr/>
        </p:nvSpPr>
        <p:spPr>
          <a:xfrm>
            <a:off x="2539218" y="1484141"/>
            <a:ext cx="4572000"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76850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5"/>
          <p:cNvSpPr/>
          <p:nvPr/>
        </p:nvSpPr>
        <p:spPr>
          <a:xfrm>
            <a:off x="442913" y="341581"/>
            <a:ext cx="3749040" cy="514350"/>
          </a:xfrm>
          <a:prstGeom prst="rect">
            <a:avLst/>
          </a:prstGeom>
          <a:noFill/>
          <a:ln/>
        </p:spPr>
        <p:txBody>
          <a:bodyPr wrap="square" rtlCol="0" anchor="ctr"/>
          <a:lstStyle/>
          <a:p>
            <a:pPr marL="0" indent="0">
              <a:buNone/>
            </a:pPr>
            <a:r>
              <a:rPr lang="en-US" b="1" dirty="0">
                <a:solidFill>
                  <a:srgbClr val="000000"/>
                </a:solidFill>
                <a:latin typeface="Times New Roman" panose="02020603050405020304" pitchFamily="18" charset="0"/>
                <a:ea typeface="Outfit" pitchFamily="34" charset="-122"/>
                <a:cs typeface="Times New Roman" panose="02020603050405020304" pitchFamily="18" charset="0"/>
              </a:rPr>
              <a:t>Need of Analysis </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91C48EF-5AD4-0168-AA70-66B73A0C956F}"/>
              </a:ext>
            </a:extLst>
          </p:cNvPr>
          <p:cNvSpPr txBox="1"/>
          <p:nvPr/>
        </p:nvSpPr>
        <p:spPr>
          <a:xfrm>
            <a:off x="442913" y="855931"/>
            <a:ext cx="6543674" cy="2862322"/>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Investors often target undervalued assets and rely on in-depth data analysis to assess a company's core business fundamentals. </a:t>
            </a:r>
          </a:p>
          <a:p>
            <a:pPr marL="285750" indent="-285750">
              <a:buFontTx/>
              <a:buChar char="-"/>
            </a:pPr>
            <a:r>
              <a:rPr lang="en-US" dirty="0">
                <a:latin typeface="Times New Roman" panose="02020603050405020304" pitchFamily="18" charset="0"/>
                <a:cs typeface="Times New Roman" panose="02020603050405020304" pitchFamily="18" charset="0"/>
              </a:rPr>
              <a:t>Identifying profit trends plays a key role in this process, as it has previously led to significant profit increases by highlighting lucrative opportunities. </a:t>
            </a:r>
          </a:p>
          <a:p>
            <a:pPr marL="285750" indent="-285750">
              <a:buFontTx/>
              <a:buChar char="-"/>
            </a:pPr>
            <a:r>
              <a:rPr lang="en-US" dirty="0">
                <a:latin typeface="Times New Roman" panose="02020603050405020304" pitchFamily="18" charset="0"/>
                <a:cs typeface="Times New Roman" panose="02020603050405020304" pitchFamily="18" charset="0"/>
              </a:rPr>
              <a:t>Understanding customer demographics and behavior is equally important for projecting profitability, particularly in industries like telecommunications. </a:t>
            </a:r>
          </a:p>
          <a:p>
            <a:pPr marL="285750" indent="-285750">
              <a:buFontTx/>
              <a:buChar char="-"/>
            </a:pPr>
            <a:r>
              <a:rPr lang="en-US" dirty="0">
                <a:latin typeface="Times New Roman" panose="02020603050405020304" pitchFamily="18" charset="0"/>
                <a:cs typeface="Times New Roman" panose="02020603050405020304" pitchFamily="18" charset="0"/>
              </a:rPr>
              <a:t>The current focus is on analyzing </a:t>
            </a:r>
            <a:r>
              <a:rPr lang="en-US" dirty="0" err="1">
                <a:latin typeface="Times New Roman" panose="02020603050405020304" pitchFamily="18" charset="0"/>
                <a:cs typeface="Times New Roman" panose="02020603050405020304" pitchFamily="18" charset="0"/>
              </a:rPr>
              <a:t>TellCo</a:t>
            </a:r>
            <a:r>
              <a:rPr lang="en-US" dirty="0">
                <a:latin typeface="Times New Roman" panose="02020603050405020304" pitchFamily="18" charset="0"/>
                <a:cs typeface="Times New Roman" panose="02020603050405020304" pitchFamily="18" charset="0"/>
              </a:rPr>
              <a:t> to evaluate its growth potential and profitability in the highly competitive market.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3"/>
          <p:cNvSpPr/>
          <p:nvPr/>
        </p:nvSpPr>
        <p:spPr>
          <a:xfrm>
            <a:off x="2789623" y="257175"/>
            <a:ext cx="7315200" cy="514350"/>
          </a:xfrm>
          <a:prstGeom prst="rect">
            <a:avLst/>
          </a:prstGeom>
          <a:noFill/>
          <a:ln/>
        </p:spPr>
        <p:txBody>
          <a:bodyPr wrap="square" rtlCol="0" anchor="ctr"/>
          <a:lstStyle/>
          <a:p>
            <a:pPr marL="0" indent="0">
              <a:buNone/>
            </a:pPr>
            <a:r>
              <a:rPr lang="en-IN" sz="2800" b="1" dirty="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0E2AB2D-E8BE-86E0-DB9C-56EDAABB5225}"/>
              </a:ext>
            </a:extLst>
          </p:cNvPr>
          <p:cNvSpPr txBox="1"/>
          <p:nvPr/>
        </p:nvSpPr>
        <p:spPr>
          <a:xfrm>
            <a:off x="496491" y="1084956"/>
            <a:ext cx="6847283" cy="2031325"/>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Focuses on </a:t>
            </a:r>
            <a:r>
              <a:rPr lang="en-US" b="1" dirty="0">
                <a:latin typeface="Times New Roman" panose="02020603050405020304" pitchFamily="18" charset="0"/>
                <a:cs typeface="Times New Roman" panose="02020603050405020304" pitchFamily="18" charset="0"/>
              </a:rPr>
              <a:t>evaluating growth potential</a:t>
            </a:r>
            <a:r>
              <a:rPr lang="en-US" dirty="0">
                <a:latin typeface="Times New Roman" panose="02020603050405020304" pitchFamily="18" charset="0"/>
                <a:cs typeface="Times New Roman" panose="02020603050405020304" pitchFamily="18" charset="0"/>
              </a:rPr>
              <a:t> by analyzing </a:t>
            </a:r>
            <a:r>
              <a:rPr lang="en-US" b="1" dirty="0">
                <a:latin typeface="Times New Roman" panose="02020603050405020304" pitchFamily="18" charset="0"/>
                <a:cs typeface="Times New Roman" panose="02020603050405020304" pitchFamily="18" charset="0"/>
              </a:rPr>
              <a:t>user behavior</a:t>
            </a:r>
            <a:r>
              <a:rPr lang="en-US" dirty="0">
                <a:latin typeface="Times New Roman" panose="02020603050405020304" pitchFamily="18" charset="0"/>
                <a:cs typeface="Times New Roman" panose="02020603050405020304" pitchFamily="18" charset="0"/>
              </a:rPr>
              <a:t>, engagement, and satisfaction with </a:t>
            </a:r>
            <a:r>
              <a:rPr lang="en-US" dirty="0" err="1">
                <a:latin typeface="Times New Roman" panose="02020603050405020304" pitchFamily="18" charset="0"/>
                <a:cs typeface="Times New Roman" panose="02020603050405020304" pitchFamily="18" charset="0"/>
              </a:rPr>
              <a:t>TellCo's</a:t>
            </a:r>
            <a:r>
              <a:rPr lang="en-US" dirty="0">
                <a:latin typeface="Times New Roman" panose="02020603050405020304" pitchFamily="18" charset="0"/>
                <a:cs typeface="Times New Roman" panose="02020603050405020304" pitchFamily="18" charset="0"/>
              </a:rPr>
              <a:t> services.</a:t>
            </a:r>
          </a:p>
          <a:p>
            <a:pPr marL="285750" indent="-285750">
              <a:buFontTx/>
              <a:buChar char="-"/>
            </a:pPr>
            <a:r>
              <a:rPr lang="en-US" dirty="0">
                <a:latin typeface="Times New Roman" panose="02020603050405020304" pitchFamily="18" charset="0"/>
                <a:cs typeface="Times New Roman" panose="02020603050405020304" pitchFamily="18" charset="0"/>
              </a:rPr>
              <a:t>The analysis is intended to </a:t>
            </a:r>
            <a:r>
              <a:rPr lang="en-US" b="1" dirty="0">
                <a:latin typeface="Times New Roman" panose="02020603050405020304" pitchFamily="18" charset="0"/>
                <a:cs typeface="Times New Roman" panose="02020603050405020304" pitchFamily="18" charset="0"/>
              </a:rPr>
              <a:t>determine if investing</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TellCo</a:t>
            </a:r>
            <a:r>
              <a:rPr lang="en-US" dirty="0">
                <a:latin typeface="Times New Roman" panose="02020603050405020304" pitchFamily="18" charset="0"/>
                <a:cs typeface="Times New Roman" panose="02020603050405020304" pitchFamily="18" charset="0"/>
              </a:rPr>
              <a:t> is a wise decision, and to identify areas for </a:t>
            </a:r>
            <a:r>
              <a:rPr lang="en-US" b="1" dirty="0">
                <a:latin typeface="Times New Roman" panose="02020603050405020304" pitchFamily="18" charset="0"/>
                <a:cs typeface="Times New Roman" panose="02020603050405020304" pitchFamily="18" charset="0"/>
              </a:rPr>
              <a:t>improvement</a:t>
            </a:r>
            <a:r>
              <a:rPr lang="en-US" dirty="0">
                <a:latin typeface="Times New Roman" panose="02020603050405020304" pitchFamily="18" charset="0"/>
                <a:cs typeface="Times New Roman" panose="02020603050405020304" pitchFamily="18" charset="0"/>
              </a:rPr>
              <a:t> and growth.</a:t>
            </a:r>
          </a:p>
          <a:p>
            <a:pPr marL="285750" indent="-285750">
              <a:buFontTx/>
              <a:buChar char="-"/>
            </a:pPr>
            <a:r>
              <a:rPr lang="en-US" dirty="0">
                <a:latin typeface="Times New Roman" panose="02020603050405020304" pitchFamily="18" charset="0"/>
                <a:cs typeface="Times New Roman" panose="02020603050405020304" pitchFamily="18" charset="0"/>
              </a:rPr>
              <a:t>The language emphasizes customer </a:t>
            </a:r>
            <a:r>
              <a:rPr lang="en-US" b="1" dirty="0">
                <a:latin typeface="Times New Roman" panose="02020603050405020304" pitchFamily="18" charset="0"/>
                <a:cs typeface="Times New Roman" panose="02020603050405020304" pitchFamily="18" charset="0"/>
              </a:rPr>
              <a:t>experience</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quality</a:t>
            </a:r>
            <a:r>
              <a:rPr lang="en-US" dirty="0">
                <a:latin typeface="Times New Roman" panose="02020603050405020304" pitchFamily="18" charset="0"/>
                <a:cs typeface="Times New Roman" panose="02020603050405020304" pitchFamily="18" charset="0"/>
              </a:rPr>
              <a:t> of services rather than a direct buy/sell recommendation</a:t>
            </a:r>
          </a:p>
          <a:p>
            <a:pPr marL="285750" indent="-285750">
              <a:buFontTx/>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Text 3"/>
          <p:cNvSpPr/>
          <p:nvPr/>
        </p:nvSpPr>
        <p:spPr>
          <a:xfrm>
            <a:off x="3151163" y="54293"/>
            <a:ext cx="7315200" cy="514350"/>
          </a:xfrm>
          <a:prstGeom prst="rect">
            <a:avLst/>
          </a:prstGeom>
          <a:noFill/>
          <a:ln/>
        </p:spPr>
        <p:txBody>
          <a:bodyPr wrap="square" rtlCol="0" anchor="ctr"/>
          <a:lstStyle/>
          <a:p>
            <a:pPr marL="0" indent="0">
              <a:buNone/>
            </a:pPr>
            <a:r>
              <a:rPr lang="en-US" sz="2800" b="1" dirty="0">
                <a:latin typeface="Times New Roman" panose="02020603050405020304" pitchFamily="18" charset="0"/>
                <a:cs typeface="Times New Roman" panose="02020603050405020304" pitchFamily="18" charset="0"/>
              </a:rPr>
              <a:t>Scope</a:t>
            </a:r>
          </a:p>
        </p:txBody>
      </p:sp>
      <p:sp>
        <p:nvSpPr>
          <p:cNvPr id="6" name="Text 4"/>
          <p:cNvSpPr/>
          <p:nvPr/>
        </p:nvSpPr>
        <p:spPr>
          <a:xfrm>
            <a:off x="464344" y="678656"/>
            <a:ext cx="7236619" cy="3986213"/>
          </a:xfrm>
          <a:prstGeom prst="rect">
            <a:avLst/>
          </a:prstGeom>
          <a:noFill/>
          <a:ln/>
        </p:spPr>
        <p:txBody>
          <a:bodyPr wrap="square" rtlCol="0" anchor="t"/>
          <a:lstStyle/>
          <a:p>
            <a:r>
              <a:rPr lang="en-US" sz="1400" dirty="0">
                <a:latin typeface="Times New Roman" panose="02020603050405020304" pitchFamily="18" charset="0"/>
                <a:cs typeface="Times New Roman" panose="02020603050405020304" pitchFamily="18" charset="0"/>
              </a:rPr>
              <a:t>This analysis is structured around four critical areas, each offering unique insights into </a:t>
            </a:r>
            <a:r>
              <a:rPr lang="en-US" sz="1400" dirty="0" err="1">
                <a:latin typeface="Times New Roman" panose="02020603050405020304" pitchFamily="18" charset="0"/>
                <a:cs typeface="Times New Roman" panose="02020603050405020304" pitchFamily="18" charset="0"/>
              </a:rPr>
              <a:t>TellCo's</a:t>
            </a:r>
            <a:r>
              <a:rPr lang="en-US" sz="1400" dirty="0">
                <a:latin typeface="Times New Roman" panose="02020603050405020304" pitchFamily="18" charset="0"/>
                <a:cs typeface="Times New Roman" panose="02020603050405020304" pitchFamily="18" charset="0"/>
              </a:rPr>
              <a:t> user base and overall performance:</a:t>
            </a:r>
          </a:p>
          <a:p>
            <a:pPr>
              <a:buFont typeface="+mj-lt"/>
              <a:buAutoNum type="arabicPeriod"/>
            </a:pPr>
            <a:r>
              <a:rPr lang="en-US" sz="1400" b="1" dirty="0">
                <a:latin typeface="Times New Roman" panose="02020603050405020304" pitchFamily="18" charset="0"/>
                <a:cs typeface="Times New Roman" panose="02020603050405020304" pitchFamily="18" charset="0"/>
              </a:rPr>
              <a:t> User Activity Overview</a:t>
            </a:r>
            <a:r>
              <a:rPr lang="en-US" sz="1400" dirty="0">
                <a:latin typeface="Times New Roman" panose="02020603050405020304" pitchFamily="18" charset="0"/>
                <a:cs typeface="Times New Roman" panose="02020603050405020304" pitchFamily="18" charset="0"/>
              </a:rPr>
              <a:t>: This section provides a high-level summary of user activities, including data consumption (both upload and download), session lengths, and the total number of sessions. It highlights key usage patterns and behavior trends across </a:t>
            </a:r>
            <a:r>
              <a:rPr lang="en-US" sz="1400" dirty="0" err="1">
                <a:latin typeface="Times New Roman" panose="02020603050405020304" pitchFamily="18" charset="0"/>
                <a:cs typeface="Times New Roman" panose="02020603050405020304" pitchFamily="18" charset="0"/>
              </a:rPr>
              <a:t>TellCo’s</a:t>
            </a:r>
            <a:r>
              <a:rPr lang="en-US" sz="1400" dirty="0">
                <a:latin typeface="Times New Roman" panose="02020603050405020304" pitchFamily="18" charset="0"/>
                <a:cs typeface="Times New Roman" panose="02020603050405020304" pitchFamily="18" charset="0"/>
              </a:rPr>
              <a:t> network, showcasing the most and least active users.</a:t>
            </a:r>
          </a:p>
          <a:p>
            <a:pPr>
              <a:buFont typeface="+mj-lt"/>
              <a:buAutoNum type="arabicPeriod"/>
            </a:pPr>
            <a:r>
              <a:rPr lang="en-US" sz="1400" b="1" dirty="0">
                <a:latin typeface="Times New Roman" panose="02020603050405020304" pitchFamily="18" charset="0"/>
                <a:cs typeface="Times New Roman" panose="02020603050405020304" pitchFamily="18" charset="0"/>
              </a:rPr>
              <a:t> User Engagement Analysis</a:t>
            </a:r>
            <a:r>
              <a:rPr lang="en-US" sz="1400" dirty="0">
                <a:latin typeface="Times New Roman" panose="02020603050405020304" pitchFamily="18" charset="0"/>
                <a:cs typeface="Times New Roman" panose="02020603050405020304" pitchFamily="18" charset="0"/>
              </a:rPr>
              <a:t>: Here, we delve into how users interact with </a:t>
            </a:r>
            <a:r>
              <a:rPr lang="en-US" sz="1400" dirty="0" err="1">
                <a:latin typeface="Times New Roman" panose="02020603050405020304" pitchFamily="18" charset="0"/>
                <a:cs typeface="Times New Roman" panose="02020603050405020304" pitchFamily="18" charset="0"/>
              </a:rPr>
              <a:t>TellCo’s</a:t>
            </a:r>
            <a:r>
              <a:rPr lang="en-US" sz="1400" dirty="0">
                <a:latin typeface="Times New Roman" panose="02020603050405020304" pitchFamily="18" charset="0"/>
                <a:cs typeface="Times New Roman" panose="02020603050405020304" pitchFamily="18" charset="0"/>
              </a:rPr>
              <a:t> services, examining the frequency of sessions, session durations, and data usage across various applications (e.g., social media, video streaming). By segmenting users based on engagement levels, we can identify highly engaged users and those at risk of churn.</a:t>
            </a:r>
          </a:p>
          <a:p>
            <a:pPr>
              <a:buFont typeface="+mj-lt"/>
              <a:buAutoNum type="arabicPeriod"/>
            </a:pPr>
            <a:r>
              <a:rPr lang="en-US" sz="1400" b="1" dirty="0">
                <a:latin typeface="Times New Roman" panose="02020603050405020304" pitchFamily="18" charset="0"/>
                <a:cs typeface="Times New Roman" panose="02020603050405020304" pitchFamily="18" charset="0"/>
              </a:rPr>
              <a:t> User Experience Evaluation</a:t>
            </a:r>
            <a:r>
              <a:rPr lang="en-US" sz="1400" dirty="0">
                <a:latin typeface="Times New Roman" panose="02020603050405020304" pitchFamily="18" charset="0"/>
                <a:cs typeface="Times New Roman" panose="02020603050405020304" pitchFamily="18" charset="0"/>
              </a:rPr>
              <a:t>: This section focuses on assessing the technical performance of </a:t>
            </a:r>
            <a:r>
              <a:rPr lang="en-US" sz="1400" dirty="0" err="1">
                <a:latin typeface="Times New Roman" panose="02020603050405020304" pitchFamily="18" charset="0"/>
                <a:cs typeface="Times New Roman" panose="02020603050405020304" pitchFamily="18" charset="0"/>
              </a:rPr>
              <a:t>TellCo’s</a:t>
            </a:r>
            <a:r>
              <a:rPr lang="en-US" sz="1400" dirty="0">
                <a:latin typeface="Times New Roman" panose="02020603050405020304" pitchFamily="18" charset="0"/>
                <a:cs typeface="Times New Roman" panose="02020603050405020304" pitchFamily="18" charset="0"/>
              </a:rPr>
              <a:t> network and its impact on user experience. Key metrics such as TCP retransmission rates, round trip time (RTT), and throughput are analyzed to understand how network quality influences user satisfaction and to pinpoint areas where service performance may be falling short.</a:t>
            </a:r>
          </a:p>
          <a:p>
            <a:pPr>
              <a:buFont typeface="+mj-lt"/>
              <a:buAutoNum type="arabicPeriod"/>
            </a:pPr>
            <a:r>
              <a:rPr lang="en-US" sz="1400" b="1" dirty="0">
                <a:latin typeface="Times New Roman" panose="02020603050405020304" pitchFamily="18" charset="0"/>
                <a:cs typeface="Times New Roman" panose="02020603050405020304" pitchFamily="18" charset="0"/>
              </a:rPr>
              <a:t> Customer Satisfaction Assessment</a:t>
            </a:r>
            <a:r>
              <a:rPr lang="en-US" sz="1400" dirty="0">
                <a:latin typeface="Times New Roman" panose="02020603050405020304" pitchFamily="18" charset="0"/>
                <a:cs typeface="Times New Roman" panose="02020603050405020304" pitchFamily="18" charset="0"/>
              </a:rPr>
              <a:t>: Combining insights from both engagement and experience metrics, this section evaluates overall customer satisfaction. By leveraging clustering techniques and predictive models, we identify satisfaction trends and forecast future customer retention patterns, providing a clear picture of </a:t>
            </a:r>
            <a:r>
              <a:rPr lang="en-US" sz="1400" dirty="0" err="1">
                <a:latin typeface="Times New Roman" panose="02020603050405020304" pitchFamily="18" charset="0"/>
                <a:cs typeface="Times New Roman" panose="02020603050405020304" pitchFamily="18" charset="0"/>
              </a:rPr>
              <a:t>TellCo's</a:t>
            </a:r>
            <a:r>
              <a:rPr lang="en-US" sz="1400" dirty="0">
                <a:latin typeface="Times New Roman" panose="02020603050405020304" pitchFamily="18" charset="0"/>
                <a:cs typeface="Times New Roman" panose="02020603050405020304" pitchFamily="18" charset="0"/>
              </a:rPr>
              <a:t> ability to maintain long-term customer loyalty.</a:t>
            </a:r>
          </a:p>
          <a:p>
            <a:endParaRPr lang="en-GB"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3"/>
          <p:cNvSpPr/>
          <p:nvPr/>
        </p:nvSpPr>
        <p:spPr>
          <a:xfrm>
            <a:off x="1934307" y="154305"/>
            <a:ext cx="7315200" cy="514350"/>
          </a:xfrm>
          <a:prstGeom prst="rect">
            <a:avLst/>
          </a:prstGeom>
          <a:noFill/>
          <a:ln/>
        </p:spPr>
        <p:txBody>
          <a:bodyPr wrap="square" rtlCol="0" anchor="ctr"/>
          <a:lstStyle/>
          <a:p>
            <a:pPr marL="0" indent="0">
              <a:buNone/>
            </a:pPr>
            <a:r>
              <a:rPr lang="en-IN" sz="2800" b="1" i="0" u="none" strike="noStrike" dirty="0">
                <a:solidFill>
                  <a:srgbClr val="000000"/>
                </a:solidFill>
                <a:effectLst/>
                <a:latin typeface="Times New Roman" panose="02020603050405020304" pitchFamily="18" charset="0"/>
                <a:cs typeface="Times New Roman" panose="02020603050405020304" pitchFamily="18" charset="0"/>
              </a:rPr>
              <a:t>Task 1 - User Overview Analysis </a:t>
            </a:r>
            <a:endParaRPr lang="en-US" sz="2800" b="1" dirty="0">
              <a:latin typeface="Times New Roman" panose="02020603050405020304" pitchFamily="18" charset="0"/>
              <a:cs typeface="Times New Roman" panose="02020603050405020304" pitchFamily="18" charset="0"/>
            </a:endParaRPr>
          </a:p>
        </p:txBody>
      </p:sp>
      <p:sp>
        <p:nvSpPr>
          <p:cNvPr id="6" name="Text 4"/>
          <p:cNvSpPr/>
          <p:nvPr/>
        </p:nvSpPr>
        <p:spPr>
          <a:xfrm>
            <a:off x="82341" y="585017"/>
            <a:ext cx="3298874" cy="3279751"/>
          </a:xfrm>
          <a:prstGeom prst="rect">
            <a:avLst/>
          </a:prstGeom>
          <a:noFill/>
          <a:ln/>
        </p:spPr>
        <p:txBody>
          <a:bodyPr wrap="square" rtlCol="0" anchor="t"/>
          <a:lstStyle/>
          <a:p>
            <a:pPr marL="342900" indent="-342900" algn="just">
              <a:lnSpc>
                <a:spcPts val="2000"/>
              </a:lnSpc>
              <a:buSzPct val="100000"/>
              <a:buFontTx/>
              <a:buChar char="•"/>
            </a:pPr>
            <a:r>
              <a:rPr lang="en-GB" sz="1600" b="1" i="0" dirty="0">
                <a:solidFill>
                  <a:srgbClr val="212121"/>
                </a:solidFill>
                <a:effectLst/>
                <a:latin typeface="Roboto" panose="02000000000000000000" pitchFamily="2" charset="0"/>
              </a:rPr>
              <a:t>Top 10 handsets used by the customers</a:t>
            </a:r>
            <a:endParaRPr lang="en-GB" sz="1600" b="0" i="0" dirty="0">
              <a:solidFill>
                <a:srgbClr val="212121"/>
              </a:solidFill>
              <a:effectLst/>
              <a:latin typeface="Roboto" panose="02000000000000000000" pitchFamily="2" charset="0"/>
            </a:endParaRPr>
          </a:p>
        </p:txBody>
      </p:sp>
      <p:pic>
        <p:nvPicPr>
          <p:cNvPr id="2050" name="Picture 2">
            <a:extLst>
              <a:ext uri="{FF2B5EF4-FFF2-40B4-BE49-F238E27FC236}">
                <a16:creationId xmlns:a16="http://schemas.microsoft.com/office/drawing/2014/main" id="{9D4D6586-1C04-7524-E1A3-29C021EBB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8" y="1099366"/>
            <a:ext cx="3420725" cy="3799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E96314-FF6B-773F-A6FF-96657FD115EA}"/>
              </a:ext>
            </a:extLst>
          </p:cNvPr>
          <p:cNvSpPr txBox="1"/>
          <p:nvPr/>
        </p:nvSpPr>
        <p:spPr>
          <a:xfrm>
            <a:off x="3644677" y="1158058"/>
            <a:ext cx="5199286" cy="3754874"/>
          </a:xfrm>
          <a:prstGeom prst="rect">
            <a:avLst/>
          </a:prstGeom>
          <a:noFill/>
        </p:spPr>
        <p:txBody>
          <a:bodyPr wrap="square">
            <a:spAutoFit/>
          </a:bodyPr>
          <a:lstStyle/>
          <a:p>
            <a:pPr algn="l"/>
            <a:r>
              <a:rPr lang="en-US" sz="1400" b="1" i="0" dirty="0">
                <a:solidFill>
                  <a:srgbClr val="212121"/>
                </a:solidFill>
                <a:effectLst/>
                <a:latin typeface="Times New Roman" panose="02020603050405020304" pitchFamily="18" charset="0"/>
                <a:cs typeface="Times New Roman" panose="02020603050405020304" pitchFamily="18" charset="0"/>
              </a:rPr>
              <a:t>Interpretation:</a:t>
            </a:r>
          </a:p>
          <a:p>
            <a:pPr algn="l"/>
            <a:r>
              <a:rPr lang="en-US" sz="1400" i="0" dirty="0">
                <a:solidFill>
                  <a:srgbClr val="212121"/>
                </a:solidFill>
                <a:effectLst/>
                <a:latin typeface="Times New Roman" panose="02020603050405020304" pitchFamily="18" charset="0"/>
                <a:cs typeface="Times New Roman" panose="02020603050405020304" pitchFamily="18" charset="0"/>
              </a:rPr>
              <a:t>1. Most Used Device: The Huawei B528S-23A has the highest usage count, with 20,323 instances. This suggests it's a popular device among your users, likely due to its features or affordability.</a:t>
            </a:r>
          </a:p>
          <a:p>
            <a:r>
              <a:rPr lang="en-US" sz="1400" i="0" dirty="0">
                <a:solidFill>
                  <a:srgbClr val="212121"/>
                </a:solidFill>
                <a:effectLst/>
                <a:latin typeface="Times New Roman" panose="02020603050405020304" pitchFamily="18" charset="0"/>
                <a:cs typeface="Times New Roman" panose="02020603050405020304" pitchFamily="18" charset="0"/>
              </a:rPr>
              <a:t>2. Apple Dominance: Multiple Apple iPhone models (iPhone 6S, iPhone 6, iPhone 7, SE, 8, XR, X) appear frequently on the list, indicating that Apple devices are widely used among your user base. The iPhone 6S and iPhone 6 are the most common, with usage counts of 9,419 and 9,023 respectively.</a:t>
            </a:r>
          </a:p>
          <a:p>
            <a:pPr algn="l"/>
            <a:r>
              <a:rPr lang="en-US" sz="1400" b="1" i="0" dirty="0">
                <a:solidFill>
                  <a:srgbClr val="212121"/>
                </a:solidFill>
                <a:effectLst/>
                <a:latin typeface="Times New Roman" panose="02020603050405020304" pitchFamily="18" charset="0"/>
                <a:cs typeface="Times New Roman" panose="02020603050405020304" pitchFamily="18" charset="0"/>
              </a:rPr>
              <a:t>Recommendations:</a:t>
            </a:r>
          </a:p>
          <a:p>
            <a:pPr algn="l"/>
            <a:r>
              <a:rPr lang="en-US" sz="1400" dirty="0">
                <a:solidFill>
                  <a:srgbClr val="212121"/>
                </a:solidFill>
                <a:latin typeface="Times New Roman" panose="02020603050405020304" pitchFamily="18" charset="0"/>
                <a:cs typeface="Times New Roman" panose="02020603050405020304" pitchFamily="18" charset="0"/>
              </a:rPr>
              <a:t>1. </a:t>
            </a:r>
            <a:r>
              <a:rPr lang="en-US" sz="1400" i="0" dirty="0">
                <a:solidFill>
                  <a:srgbClr val="212121"/>
                </a:solidFill>
                <a:effectLst/>
                <a:latin typeface="Times New Roman" panose="02020603050405020304" pitchFamily="18" charset="0"/>
                <a:cs typeface="Times New Roman" panose="02020603050405020304" pitchFamily="18" charset="0"/>
              </a:rPr>
              <a:t>Focus on Popular Devices: Since Huawei B528S-23A and older iPhone models are highly used, ensure that your services or products are well-optimized for these devices.</a:t>
            </a:r>
          </a:p>
          <a:p>
            <a:pPr algn="l"/>
            <a:r>
              <a:rPr lang="en-US" sz="1400" i="0" dirty="0">
                <a:solidFill>
                  <a:srgbClr val="212121"/>
                </a:solidFill>
                <a:effectLst/>
                <a:latin typeface="Times New Roman" panose="02020603050405020304" pitchFamily="18" charset="0"/>
                <a:cs typeface="Times New Roman" panose="02020603050405020304" pitchFamily="18" charset="0"/>
              </a:rPr>
              <a:t>2. Address Undefined Entries: Investigate why "undefined" appears in your data. It could indicate an issue with how you're collecting or processing data, leading to incomplete or inaccurate information.</a:t>
            </a:r>
          </a:p>
          <a:p>
            <a:pPr algn="l"/>
            <a:endParaRPr lang="en-US" sz="140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38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00E0CA-1149-9B56-C89C-5FFC3D483526}"/>
              </a:ext>
            </a:extLst>
          </p:cNvPr>
          <p:cNvSpPr txBox="1"/>
          <p:nvPr/>
        </p:nvSpPr>
        <p:spPr>
          <a:xfrm>
            <a:off x="517641" y="248842"/>
            <a:ext cx="3189965" cy="615553"/>
          </a:xfrm>
          <a:prstGeom prst="rect">
            <a:avLst/>
          </a:prstGeom>
          <a:noFill/>
        </p:spPr>
        <p:txBody>
          <a:bodyPr wrap="square" rtlCol="0">
            <a:spAutoFit/>
          </a:bodyPr>
          <a:lstStyle/>
          <a:p>
            <a:r>
              <a:rPr lang="en-IN" sz="1600" b="1" i="0" dirty="0">
                <a:solidFill>
                  <a:srgbClr val="212121"/>
                </a:solidFill>
                <a:effectLst/>
                <a:latin typeface="Roboto" panose="02000000000000000000" pitchFamily="2" charset="0"/>
              </a:rPr>
              <a:t>Top 3 handset manufacturers</a:t>
            </a:r>
            <a:endParaRPr lang="en-IN" sz="1600" b="0" i="0" dirty="0">
              <a:solidFill>
                <a:srgbClr val="212121"/>
              </a:solidFill>
              <a:effectLst/>
              <a:latin typeface="Roboto" panose="02000000000000000000" pitchFamily="2" charset="0"/>
            </a:endParaRPr>
          </a:p>
          <a:p>
            <a:endParaRPr lang="en-IN" dirty="0"/>
          </a:p>
        </p:txBody>
      </p:sp>
      <p:pic>
        <p:nvPicPr>
          <p:cNvPr id="2052" name="Picture 4">
            <a:extLst>
              <a:ext uri="{FF2B5EF4-FFF2-40B4-BE49-F238E27FC236}">
                <a16:creationId xmlns:a16="http://schemas.microsoft.com/office/drawing/2014/main" id="{4CF032EA-2BED-5DD0-8B9A-4530501A6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3" y="944992"/>
            <a:ext cx="3613863" cy="30340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855EDAC-75E6-9AE2-EA9C-C526B1D33CDB}"/>
              </a:ext>
            </a:extLst>
          </p:cNvPr>
          <p:cNvSpPr txBox="1"/>
          <p:nvPr/>
        </p:nvSpPr>
        <p:spPr>
          <a:xfrm>
            <a:off x="3850971" y="369149"/>
            <a:ext cx="5199286" cy="4185761"/>
          </a:xfrm>
          <a:prstGeom prst="rect">
            <a:avLst/>
          </a:prstGeom>
          <a:noFill/>
        </p:spPr>
        <p:txBody>
          <a:bodyPr wrap="square">
            <a:spAutoFit/>
          </a:bodyPr>
          <a:lstStyle/>
          <a:p>
            <a:pPr algn="l"/>
            <a:r>
              <a:rPr lang="en-US" sz="1400" b="1" i="0" dirty="0">
                <a:solidFill>
                  <a:srgbClr val="212121"/>
                </a:solidFill>
                <a:effectLst/>
                <a:latin typeface="Times New Roman" panose="02020603050405020304" pitchFamily="18" charset="0"/>
                <a:cs typeface="Times New Roman" panose="02020603050405020304" pitchFamily="18" charset="0"/>
              </a:rPr>
              <a:t>Interpretation:</a:t>
            </a:r>
          </a:p>
          <a:p>
            <a:pPr algn="l"/>
            <a:r>
              <a:rPr lang="en-US" sz="1400" b="0" dirty="0">
                <a:solidFill>
                  <a:srgbClr val="212121"/>
                </a:solidFill>
                <a:latin typeface="Times New Roman" panose="02020603050405020304" pitchFamily="18" charset="0"/>
                <a:cs typeface="Times New Roman" panose="02020603050405020304" pitchFamily="18" charset="0"/>
              </a:rPr>
              <a:t>1. </a:t>
            </a:r>
            <a:r>
              <a:rPr lang="en-US" sz="1400" b="0" i="0" dirty="0">
                <a:solidFill>
                  <a:srgbClr val="212121"/>
                </a:solidFill>
                <a:effectLst/>
                <a:latin typeface="Times New Roman" panose="02020603050405020304" pitchFamily="18" charset="0"/>
                <a:cs typeface="Times New Roman" panose="02020603050405020304" pitchFamily="18" charset="0"/>
              </a:rPr>
              <a:t>Apple Leads the Market: With 60,136 users, Apple is the most popular handset manufacturer among your users. This suggests that a significant portion of your user base prefers Apple devices.</a:t>
            </a:r>
          </a:p>
          <a:p>
            <a:pPr algn="l"/>
            <a:r>
              <a:rPr lang="en-US" sz="1400" b="0" i="0" dirty="0">
                <a:solidFill>
                  <a:srgbClr val="212121"/>
                </a:solidFill>
                <a:effectLst/>
                <a:latin typeface="Times New Roman" panose="02020603050405020304" pitchFamily="18" charset="0"/>
                <a:cs typeface="Times New Roman" panose="02020603050405020304" pitchFamily="18" charset="0"/>
              </a:rPr>
              <a:t>2. Strong Samsung Presence: Samsung is the second most popular brand, with 40,839 users. While it's behind Apple, it's still a major player in your user base.</a:t>
            </a:r>
          </a:p>
          <a:p>
            <a:r>
              <a:rPr lang="en-US" sz="1400" i="0" dirty="0">
                <a:solidFill>
                  <a:srgbClr val="212121"/>
                </a:solidFill>
                <a:effectLst/>
                <a:latin typeface="Times New Roman" panose="02020603050405020304" pitchFamily="18" charset="0"/>
                <a:cs typeface="Times New Roman" panose="02020603050405020304" pitchFamily="18" charset="0"/>
              </a:rPr>
              <a:t>.</a:t>
            </a:r>
          </a:p>
          <a:p>
            <a:pPr algn="l"/>
            <a:r>
              <a:rPr lang="en-US" sz="1400" b="1" i="0" dirty="0">
                <a:solidFill>
                  <a:srgbClr val="212121"/>
                </a:solidFill>
                <a:effectLst/>
                <a:latin typeface="Times New Roman" panose="02020603050405020304" pitchFamily="18" charset="0"/>
                <a:cs typeface="Times New Roman" panose="02020603050405020304" pitchFamily="18" charset="0"/>
              </a:rPr>
              <a:t>Recommendations:</a:t>
            </a:r>
          </a:p>
          <a:p>
            <a:pPr algn="l"/>
            <a:r>
              <a:rPr lang="en-US" sz="1400" b="0" i="0" dirty="0">
                <a:solidFill>
                  <a:srgbClr val="212121"/>
                </a:solidFill>
                <a:effectLst/>
                <a:latin typeface="Times New Roman" panose="02020603050405020304" pitchFamily="18" charset="0"/>
                <a:cs typeface="Times New Roman" panose="02020603050405020304" pitchFamily="18" charset="0"/>
              </a:rPr>
              <a:t>1. Prioritize Apple Users: Given that Apple has the largest user base, ensure that your products, services, or apps are fully compatible with Apple devices. Consider offering promotions or features that cater specifically to iPhone users.</a:t>
            </a:r>
          </a:p>
          <a:p>
            <a:pPr algn="l"/>
            <a:r>
              <a:rPr lang="en-US" sz="1400" b="0" i="0" dirty="0">
                <a:solidFill>
                  <a:srgbClr val="212121"/>
                </a:solidFill>
                <a:effectLst/>
                <a:latin typeface="Times New Roman" panose="02020603050405020304" pitchFamily="18" charset="0"/>
                <a:cs typeface="Times New Roman" panose="02020603050405020304" pitchFamily="18" charset="0"/>
              </a:rPr>
              <a:t>2. Cater to Samsung and Huawei Users: Since Samsung and Huawei together make up a large portion of your users (nearly 75,000 combined), it's essential to maintain strong support for these brands. This includes ensuring that your services work seamlessly on these devices and perhaps even offering some brand-specific features.</a:t>
            </a:r>
          </a:p>
          <a:p>
            <a:pPr algn="l"/>
            <a:endParaRPr lang="en-US" sz="140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74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2"/>
          <p:cNvSpPr/>
          <p:nvPr/>
        </p:nvSpPr>
        <p:spPr>
          <a:xfrm>
            <a:off x="1280160" y="0"/>
            <a:ext cx="457200" cy="365760"/>
          </a:xfrm>
          <a:prstGeom prst="rect">
            <a:avLst/>
          </a:prstGeom>
          <a:noFill/>
          <a:ln/>
        </p:spPr>
        <p:txBody>
          <a:bodyPr wrap="square" rtlCol="0" anchor="t"/>
          <a:lstStyle/>
          <a:p>
            <a:pPr marL="0" indent="0" algn="ctr">
              <a:buNone/>
            </a:pPr>
            <a:endParaRPr lang="en-US" sz="1600" dirty="0"/>
          </a:p>
        </p:txBody>
      </p:sp>
      <p:sp>
        <p:nvSpPr>
          <p:cNvPr id="7" name="TextBox 6">
            <a:extLst>
              <a:ext uri="{FF2B5EF4-FFF2-40B4-BE49-F238E27FC236}">
                <a16:creationId xmlns:a16="http://schemas.microsoft.com/office/drawing/2014/main" id="{65DC9415-2D17-4E54-E7B3-B509DDB14089}"/>
              </a:ext>
            </a:extLst>
          </p:cNvPr>
          <p:cNvSpPr txBox="1"/>
          <p:nvPr/>
        </p:nvSpPr>
        <p:spPr>
          <a:xfrm>
            <a:off x="208305" y="242084"/>
            <a:ext cx="4363695" cy="646331"/>
          </a:xfrm>
          <a:prstGeom prst="rect">
            <a:avLst/>
          </a:prstGeom>
          <a:noFill/>
        </p:spPr>
        <p:txBody>
          <a:bodyPr wrap="none" rtlCol="0">
            <a:spAutoFit/>
          </a:bodyPr>
          <a:lstStyle/>
          <a:p>
            <a:r>
              <a:rPr lang="en-GB" b="1" i="0" dirty="0">
                <a:solidFill>
                  <a:srgbClr val="212121"/>
                </a:solidFill>
                <a:effectLst/>
                <a:latin typeface="Roboto" panose="02000000000000000000" pitchFamily="2" charset="0"/>
              </a:rPr>
              <a:t>Top 5 handsets per top 3 manufacturers</a:t>
            </a:r>
            <a:endParaRPr lang="en-GB" b="0" i="0" dirty="0">
              <a:solidFill>
                <a:srgbClr val="212121"/>
              </a:solidFill>
              <a:effectLst/>
              <a:latin typeface="Roboto" panose="02000000000000000000" pitchFamily="2" charset="0"/>
            </a:endParaRPr>
          </a:p>
          <a:p>
            <a:endParaRPr lang="en-IN" dirty="0"/>
          </a:p>
        </p:txBody>
      </p:sp>
      <p:pic>
        <p:nvPicPr>
          <p:cNvPr id="3074" name="Picture 2">
            <a:extLst>
              <a:ext uri="{FF2B5EF4-FFF2-40B4-BE49-F238E27FC236}">
                <a16:creationId xmlns:a16="http://schemas.microsoft.com/office/drawing/2014/main" id="{ADF7DB48-5E36-CC4D-5F35-F4A469A08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18" y="764738"/>
            <a:ext cx="4363696" cy="40430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0A6442-B03F-47AD-56B4-B90B4786A6F0}"/>
              </a:ext>
            </a:extLst>
          </p:cNvPr>
          <p:cNvSpPr txBox="1"/>
          <p:nvPr/>
        </p:nvSpPr>
        <p:spPr>
          <a:xfrm>
            <a:off x="4729164" y="154751"/>
            <a:ext cx="4310918" cy="4616648"/>
          </a:xfrm>
          <a:prstGeom prst="rect">
            <a:avLst/>
          </a:prstGeom>
          <a:noFill/>
        </p:spPr>
        <p:txBody>
          <a:bodyPr wrap="square">
            <a:spAutoFit/>
          </a:bodyPr>
          <a:lstStyle/>
          <a:p>
            <a:pPr algn="l"/>
            <a:r>
              <a:rPr lang="en-US" sz="1400" b="1" i="0" dirty="0">
                <a:solidFill>
                  <a:srgbClr val="212121"/>
                </a:solidFill>
                <a:effectLst/>
                <a:latin typeface="Times New Roman" panose="02020603050405020304" pitchFamily="18" charset="0"/>
                <a:cs typeface="Times New Roman" panose="02020603050405020304" pitchFamily="18" charset="0"/>
              </a:rPr>
              <a:t>Interpretation:</a:t>
            </a:r>
          </a:p>
          <a:p>
            <a:pPr algn="l"/>
            <a:r>
              <a:rPr lang="en-US" sz="1400" b="0" dirty="0">
                <a:solidFill>
                  <a:srgbClr val="212121"/>
                </a:solidFill>
                <a:latin typeface="Times New Roman" panose="02020603050405020304" pitchFamily="18" charset="0"/>
                <a:cs typeface="Times New Roman" panose="02020603050405020304" pitchFamily="18" charset="0"/>
              </a:rPr>
              <a:t>1. </a:t>
            </a:r>
            <a:r>
              <a:rPr lang="en-US" sz="1400" b="0" i="0" dirty="0">
                <a:solidFill>
                  <a:srgbClr val="212121"/>
                </a:solidFill>
                <a:effectLst/>
                <a:latin typeface="Times New Roman" panose="02020603050405020304" pitchFamily="18" charset="0"/>
                <a:cs typeface="Times New Roman" panose="02020603050405020304" pitchFamily="18" charset="0"/>
              </a:rPr>
              <a:t>Apple has the top 5 ranked handsets among its users, with the iPhone 6S (A1688) being the most popular, followed by the iPhone 6, 7, SE, and 8.</a:t>
            </a:r>
          </a:p>
          <a:p>
            <a:pPr algn="l"/>
            <a:r>
              <a:rPr lang="en-US" sz="1400" b="0" i="0" dirty="0">
                <a:solidFill>
                  <a:srgbClr val="212121"/>
                </a:solidFill>
                <a:effectLst/>
                <a:latin typeface="Times New Roman" panose="02020603050405020304" pitchFamily="18" charset="0"/>
                <a:cs typeface="Times New Roman" panose="02020603050405020304" pitchFamily="18" charset="0"/>
              </a:rPr>
              <a:t>2. The Huawei B528S-23A is the most popular Huawei device, with other popular models being the Huawei E5180, P20 Lite (Nova 3E), P20, and Y6 2018.</a:t>
            </a:r>
          </a:p>
          <a:p>
            <a:pPr algn="l"/>
            <a:r>
              <a:rPr lang="en-US" sz="1400" b="0" i="0" dirty="0">
                <a:solidFill>
                  <a:srgbClr val="212121"/>
                </a:solidFill>
                <a:effectLst/>
                <a:latin typeface="Times New Roman" panose="02020603050405020304" pitchFamily="18" charset="0"/>
                <a:cs typeface="Times New Roman" panose="02020603050405020304" pitchFamily="18" charset="0"/>
              </a:rPr>
              <a:t>3. The Samsung Galaxy S8 (Sm-G950F) is the most popular Samsung device, followed by the Galaxy A5, J5, J3, and S7.</a:t>
            </a:r>
            <a:r>
              <a:rPr lang="en-US" sz="1400" i="0" dirty="0">
                <a:solidFill>
                  <a:srgbClr val="212121"/>
                </a:solidFill>
                <a:effectLst/>
                <a:latin typeface="Times New Roman" panose="02020603050405020304" pitchFamily="18" charset="0"/>
                <a:cs typeface="Times New Roman" panose="02020603050405020304" pitchFamily="18" charset="0"/>
              </a:rPr>
              <a:t>.</a:t>
            </a:r>
          </a:p>
          <a:p>
            <a:pPr algn="l"/>
            <a:r>
              <a:rPr lang="en-US" sz="1400" b="1" i="0" dirty="0">
                <a:solidFill>
                  <a:srgbClr val="212121"/>
                </a:solidFill>
                <a:effectLst/>
                <a:latin typeface="Times New Roman" panose="02020603050405020304" pitchFamily="18" charset="0"/>
                <a:cs typeface="Times New Roman" panose="02020603050405020304" pitchFamily="18" charset="0"/>
              </a:rPr>
              <a:t>Recommendations:</a:t>
            </a:r>
          </a:p>
          <a:p>
            <a:pPr algn="l"/>
            <a:r>
              <a:rPr lang="en-US" sz="1400" b="0" i="0" dirty="0">
                <a:solidFill>
                  <a:srgbClr val="212121"/>
                </a:solidFill>
                <a:effectLst/>
                <a:latin typeface="Times New Roman" panose="02020603050405020304" pitchFamily="18" charset="0"/>
                <a:cs typeface="Times New Roman" panose="02020603050405020304" pitchFamily="18" charset="0"/>
              </a:rPr>
              <a:t>1. Apple: Since the iPhone 6S and iPhone 6 are the most popular, consider marketing strategies that highlight features or apps that work particularly well on these models.</a:t>
            </a:r>
          </a:p>
          <a:p>
            <a:pPr algn="l"/>
            <a:r>
              <a:rPr lang="en-US" sz="1400" b="0" i="0" dirty="0">
                <a:solidFill>
                  <a:srgbClr val="212121"/>
                </a:solidFill>
                <a:effectLst/>
                <a:latin typeface="Times New Roman" panose="02020603050405020304" pitchFamily="18" charset="0"/>
                <a:cs typeface="Times New Roman" panose="02020603050405020304" pitchFamily="18" charset="0"/>
              </a:rPr>
              <a:t>2. Huawei: Focus on the B528S-23A and E5180, possibly offering promotions or services tailored to users of these devices.</a:t>
            </a:r>
          </a:p>
          <a:p>
            <a:pPr algn="l"/>
            <a:r>
              <a:rPr lang="en-US" sz="1400" dirty="0">
                <a:solidFill>
                  <a:srgbClr val="212121"/>
                </a:solidFill>
                <a:latin typeface="Times New Roman" panose="02020603050405020304" pitchFamily="18" charset="0"/>
                <a:cs typeface="Times New Roman" panose="02020603050405020304" pitchFamily="18" charset="0"/>
              </a:rPr>
              <a:t>3. </a:t>
            </a:r>
            <a:r>
              <a:rPr lang="en-US" sz="1400" b="0" i="0" dirty="0">
                <a:solidFill>
                  <a:srgbClr val="212121"/>
                </a:solidFill>
                <a:effectLst/>
                <a:latin typeface="Times New Roman" panose="02020603050405020304" pitchFamily="18" charset="0"/>
                <a:cs typeface="Times New Roman" panose="02020603050405020304" pitchFamily="18" charset="0"/>
              </a:rPr>
              <a:t>Samsung: The Galaxy S8 and A5 are the top choices, so ensure any Samsung-focused initiatives are aimed at users of these models.</a:t>
            </a:r>
            <a:endParaRPr lang="en-US" sz="1400" i="0" dirty="0">
              <a:solidFill>
                <a:srgbClr val="21212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9099578-C2CA-BD5C-D618-D3CDAA669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84" y="835816"/>
            <a:ext cx="4135735" cy="35790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39290DA-348F-AB10-199D-3D82A161C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263" y="742947"/>
            <a:ext cx="4436267" cy="36718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FB663A-4F72-A7E4-6453-30A224B43FD9}"/>
              </a:ext>
            </a:extLst>
          </p:cNvPr>
          <p:cNvSpPr txBox="1"/>
          <p:nvPr/>
        </p:nvSpPr>
        <p:spPr>
          <a:xfrm>
            <a:off x="826165" y="200378"/>
            <a:ext cx="6970178" cy="646331"/>
          </a:xfrm>
          <a:prstGeom prst="rect">
            <a:avLst/>
          </a:prstGeom>
          <a:noFill/>
        </p:spPr>
        <p:txBody>
          <a:bodyPr wrap="none" rtlCol="0">
            <a:spAutoFit/>
          </a:bodyPr>
          <a:lstStyle/>
          <a:p>
            <a:r>
              <a:rPr lang="en-GB" b="1" i="0" dirty="0">
                <a:solidFill>
                  <a:srgbClr val="212121"/>
                </a:solidFill>
                <a:effectLst/>
                <a:latin typeface="Roboto" panose="02000000000000000000" pitchFamily="2" charset="0"/>
              </a:rPr>
              <a:t>Average session duration and total data volume by manufacturers</a:t>
            </a:r>
            <a:endParaRPr lang="en-GB"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11714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endParaRPr lang="en-US" sz="1200" dirty="0"/>
          </a:p>
        </p:txBody>
      </p:sp>
      <p:sp>
        <p:nvSpPr>
          <p:cNvPr id="12" name="TextBox 11">
            <a:extLst>
              <a:ext uri="{FF2B5EF4-FFF2-40B4-BE49-F238E27FC236}">
                <a16:creationId xmlns:a16="http://schemas.microsoft.com/office/drawing/2014/main" id="{C330469C-7326-FB5E-E29F-E522B86F95FD}"/>
              </a:ext>
            </a:extLst>
          </p:cNvPr>
          <p:cNvSpPr txBox="1"/>
          <p:nvPr/>
        </p:nvSpPr>
        <p:spPr>
          <a:xfrm>
            <a:off x="566577" y="243245"/>
            <a:ext cx="2368647" cy="369332"/>
          </a:xfrm>
          <a:prstGeom prst="rect">
            <a:avLst/>
          </a:prstGeom>
          <a:noFill/>
        </p:spPr>
        <p:txBody>
          <a:bodyPr wrap="square">
            <a:spAutoFit/>
          </a:bodyPr>
          <a:lstStyle/>
          <a:p>
            <a:pPr algn="l"/>
            <a:r>
              <a:rPr lang="en-IN" b="1" i="0" dirty="0">
                <a:solidFill>
                  <a:srgbClr val="212121"/>
                </a:solidFill>
                <a:effectLst/>
                <a:latin typeface="Roboto" panose="02000000000000000000" pitchFamily="2" charset="0"/>
              </a:rPr>
              <a:t>Heatmap Correlation</a:t>
            </a:r>
            <a:endParaRPr lang="en-IN" b="0" i="0" dirty="0">
              <a:solidFill>
                <a:srgbClr val="212121"/>
              </a:solidFill>
              <a:effectLst/>
              <a:latin typeface="Roboto" panose="02000000000000000000" pitchFamily="2" charset="0"/>
            </a:endParaRPr>
          </a:p>
        </p:txBody>
      </p:sp>
      <p:sp>
        <p:nvSpPr>
          <p:cNvPr id="19" name="Rectangle 1">
            <a:extLst>
              <a:ext uri="{FF2B5EF4-FFF2-40B4-BE49-F238E27FC236}">
                <a16:creationId xmlns:a16="http://schemas.microsoft.com/office/drawing/2014/main" id="{05A05139-4D73-4332-789F-A7FFA1A8F668}"/>
              </a:ext>
            </a:extLst>
          </p:cNvPr>
          <p:cNvSpPr>
            <a:spLocks noChangeArrowheads="1"/>
          </p:cNvSpPr>
          <p:nvPr/>
        </p:nvSpPr>
        <p:spPr bwMode="auto">
          <a:xfrm>
            <a:off x="528293" y="4379491"/>
            <a:ext cx="709329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p>
          <a:p>
            <a:pPr marL="0" marR="0" lvl="0" indent="0" algn="l" defTabSz="914400" rtl="0" eaLnBrk="0" fontAlgn="base" latinLnBrk="0" hangingPunct="0">
              <a:lnSpc>
                <a:spcPct val="100000"/>
              </a:lnSpc>
              <a:spcBef>
                <a:spcPct val="0"/>
              </a:spcBef>
              <a:spcAft>
                <a:spcPct val="0"/>
              </a:spcAft>
              <a:buClrTx/>
              <a:buSzTx/>
              <a:buFontTx/>
              <a:buNone/>
              <a:tabLst/>
            </a:pPr>
            <a:r>
              <a:rPr lang="en-US" sz="1400" b="0" i="0" dirty="0">
                <a:solidFill>
                  <a:srgbClr val="212121"/>
                </a:solidFill>
                <a:effectLst/>
                <a:latin typeface="Times New Roman" panose="02020603050405020304" pitchFamily="18" charset="0"/>
                <a:cs typeface="Times New Roman" panose="02020603050405020304" pitchFamily="18" charset="0"/>
              </a:rPr>
              <a:t>A correlation close to 1 indicates a strong positive relationship, close to -1 indicates a strong negative relationship, and close to 0 indicates a weak relationship.</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74712518-72F3-354D-4997-9EBAC5585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85" y="572229"/>
            <a:ext cx="6251439" cy="37558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274</TotalTime>
  <Words>1521</Words>
  <Application>Microsoft Office PowerPoint</Application>
  <PresentationFormat>On-screen Show (16:9)</PresentationFormat>
  <Paragraphs>94</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Roboto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pankaj devikar</cp:lastModifiedBy>
  <cp:revision>19</cp:revision>
  <dcterms:created xsi:type="dcterms:W3CDTF">2024-09-12T06:26:45Z</dcterms:created>
  <dcterms:modified xsi:type="dcterms:W3CDTF">2024-09-12T13:24:03Z</dcterms:modified>
</cp:coreProperties>
</file>