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70" r:id="rId3"/>
    <p:sldId id="280" r:id="rId4"/>
    <p:sldId id="271" r:id="rId5"/>
    <p:sldId id="281" r:id="rId6"/>
    <p:sldId id="282" r:id="rId7"/>
    <p:sldId id="279" r:id="rId8"/>
    <p:sldId id="283" r:id="rId9"/>
    <p:sldId id="273" r:id="rId10"/>
    <p:sldId id="274" r:id="rId11"/>
    <p:sldId id="275" r:id="rId12"/>
    <p:sldId id="28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49" d="100"/>
          <a:sy n="49" d="100"/>
        </p:scale>
        <p:origin x="-108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house-prices-advanced-regression-techniqu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57508" y="2413362"/>
            <a:ext cx="4744629" cy="591094"/>
          </a:xfrm>
        </p:spPr>
        <p:txBody>
          <a:bodyPr>
            <a:noAutofit/>
          </a:bodyPr>
          <a:lstStyle/>
          <a:p>
            <a:r>
              <a:rPr lang="en-IN" sz="5200" dirty="0" smtClean="0"/>
              <a:t>R-Square		(R</a:t>
            </a:r>
            <a:r>
              <a:rPr lang="en-IN" sz="5200" baseline="30000" dirty="0" smtClean="0"/>
              <a:t>2 </a:t>
            </a:r>
            <a:r>
              <a:rPr lang="en-IN" sz="5200" dirty="0" smtClean="0"/>
              <a:t>)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xmlns="" val="30461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1325" y="114300"/>
            <a:ext cx="8596313" cy="531813"/>
          </a:xfrm>
        </p:spPr>
        <p:txBody>
          <a:bodyPr>
            <a:normAutofit fontScale="90000"/>
          </a:bodyPr>
          <a:lstStyle/>
          <a:p>
            <a:r>
              <a:rPr lang="en-IN" dirty="0"/>
              <a:t>Adjusted R</a:t>
            </a:r>
            <a:r>
              <a:rPr lang="en-IN" sz="4400" baseline="30000" dirty="0"/>
              <a:t>2</a:t>
            </a:r>
            <a:r>
              <a:rPr lang="en-IN" dirty="0"/>
              <a:t> (Adjusted R-Square)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61" y="1018166"/>
            <a:ext cx="8494377" cy="43053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1344706" y="2043953"/>
            <a:ext cx="3517750" cy="288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947595" y="4840941"/>
            <a:ext cx="1871831" cy="53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62456" y="4742336"/>
            <a:ext cx="267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IN" baseline="30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 will never decrease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86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1325" y="114300"/>
            <a:ext cx="8596313" cy="531813"/>
          </a:xfrm>
        </p:spPr>
        <p:txBody>
          <a:bodyPr>
            <a:normAutofit fontScale="90000"/>
          </a:bodyPr>
          <a:lstStyle/>
          <a:p>
            <a:r>
              <a:rPr lang="en-IN" dirty="0"/>
              <a:t>Adjusted R</a:t>
            </a:r>
            <a:r>
              <a:rPr lang="en-IN" sz="4400" baseline="30000" dirty="0"/>
              <a:t>2</a:t>
            </a:r>
            <a:r>
              <a:rPr lang="en-IN" dirty="0"/>
              <a:t> (Adjusted R-Square)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01" y="1309351"/>
            <a:ext cx="8496300" cy="40671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207162" y="4206240"/>
            <a:ext cx="580913" cy="602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97361" y="5591621"/>
            <a:ext cx="60852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9303B"/>
                </a:solidFill>
                <a:latin typeface="open sans"/>
              </a:rPr>
              <a:t>Closer the Adjusted </a:t>
            </a:r>
            <a:r>
              <a:rPr lang="en-US" dirty="0">
                <a:solidFill>
                  <a:srgbClr val="29303B"/>
                </a:solidFill>
                <a:latin typeface="open sans"/>
              </a:rPr>
              <a:t>R-Squared is to 1 the </a:t>
            </a:r>
            <a:r>
              <a:rPr lang="en-US" dirty="0" smtClean="0">
                <a:solidFill>
                  <a:srgbClr val="29303B"/>
                </a:solidFill>
                <a:latin typeface="open sans"/>
              </a:rPr>
              <a:t>better.</a:t>
            </a:r>
          </a:p>
          <a:p>
            <a:r>
              <a:rPr lang="en-US" dirty="0" smtClean="0">
                <a:solidFill>
                  <a:srgbClr val="29303B"/>
                </a:solidFill>
                <a:latin typeface="open sans"/>
              </a:rPr>
              <a:t>The </a:t>
            </a:r>
            <a:r>
              <a:rPr lang="en-US" dirty="0">
                <a:solidFill>
                  <a:srgbClr val="29303B"/>
                </a:solidFill>
                <a:latin typeface="open sans"/>
              </a:rPr>
              <a:t>further away it is from </a:t>
            </a:r>
            <a:r>
              <a:rPr lang="en-US" dirty="0" smtClean="0">
                <a:solidFill>
                  <a:srgbClr val="29303B"/>
                </a:solidFill>
                <a:latin typeface="open sans"/>
              </a:rPr>
              <a:t>1 i.e. the lower, it </a:t>
            </a:r>
            <a:r>
              <a:rPr lang="en-US" dirty="0">
                <a:solidFill>
                  <a:srgbClr val="29303B"/>
                </a:solidFill>
                <a:latin typeface="open sans"/>
              </a:rPr>
              <a:t>is the </a:t>
            </a:r>
            <a:r>
              <a:rPr lang="en-US" dirty="0" smtClean="0">
                <a:solidFill>
                  <a:srgbClr val="29303B"/>
                </a:solidFill>
                <a:latin typeface="open sans"/>
              </a:rPr>
              <a:t>worse.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354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71" y="309155"/>
            <a:ext cx="8596668" cy="866503"/>
          </a:xfrm>
        </p:spPr>
        <p:txBody>
          <a:bodyPr/>
          <a:lstStyle/>
          <a:p>
            <a:r>
              <a:rPr lang="en-US" dirty="0" smtClean="0"/>
              <a:t>Regression Project 1: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213" y="1018903"/>
            <a:ext cx="9328816" cy="5669279"/>
          </a:xfrm>
        </p:spPr>
        <p:txBody>
          <a:bodyPr>
            <a:normAutofit/>
          </a:bodyPr>
          <a:lstStyle/>
          <a:p>
            <a:r>
              <a:rPr lang="en-IN" dirty="0" smtClean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www.kaggle.com/c/house-prices-advanced-regression-techniques</a:t>
            </a:r>
            <a:endParaRPr lang="en-IN" dirty="0" smtClean="0"/>
          </a:p>
          <a:p>
            <a:endParaRPr lang="en-US" dirty="0" smtClean="0"/>
          </a:p>
          <a:p>
            <a:r>
              <a:rPr lang="en-US" b="1" dirty="0" smtClean="0"/>
              <a:t>In a Single </a:t>
            </a:r>
            <a:r>
              <a:rPr lang="en-US" b="1" dirty="0" err="1" smtClean="0"/>
              <a:t>Jupyter</a:t>
            </a:r>
            <a:r>
              <a:rPr lang="en-US" b="1" dirty="0" smtClean="0"/>
              <a:t> Notebook File.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Train Data:</a:t>
            </a:r>
          </a:p>
          <a:p>
            <a:pPr>
              <a:buAutoNum type="arabicPeriod"/>
            </a:pPr>
            <a:r>
              <a:rPr lang="en-US" dirty="0" smtClean="0"/>
              <a:t>EDA  : Numerical and </a:t>
            </a:r>
            <a:r>
              <a:rPr lang="en-US" dirty="0" err="1" smtClean="0"/>
              <a:t>Catergorical</a:t>
            </a:r>
            <a:r>
              <a:rPr lang="en-US" dirty="0" smtClean="0"/>
              <a:t> Variable</a:t>
            </a:r>
          </a:p>
          <a:p>
            <a:pPr>
              <a:buAutoNum type="arabicPeriod"/>
            </a:pPr>
            <a:endParaRPr lang="en-US" dirty="0" smtClean="0"/>
          </a:p>
          <a:p>
            <a:pPr>
              <a:buAutoNum type="arabicPeriod"/>
            </a:pPr>
            <a:r>
              <a:rPr lang="en-US" dirty="0" smtClean="0"/>
              <a:t>Divide the data into Training (80%) and Test (20%)</a:t>
            </a:r>
          </a:p>
          <a:p>
            <a:pPr>
              <a:buAutoNum type="arabicPeriod"/>
            </a:pPr>
            <a:endParaRPr lang="en-US" dirty="0" smtClean="0"/>
          </a:p>
          <a:p>
            <a:pPr>
              <a:buAutoNum type="arabicPeriod"/>
            </a:pPr>
            <a:r>
              <a:rPr lang="en-US" dirty="0" smtClean="0"/>
              <a:t>Apply the Model</a:t>
            </a:r>
          </a:p>
          <a:p>
            <a:pPr lvl="1">
              <a:buAutoNum type="arabicPeriod"/>
            </a:pPr>
            <a:r>
              <a:rPr lang="en-US" dirty="0" smtClean="0"/>
              <a:t>Linear Regression</a:t>
            </a:r>
          </a:p>
          <a:p>
            <a:pPr lvl="1">
              <a:buAutoNum type="arabicPeriod"/>
            </a:pPr>
            <a:r>
              <a:rPr lang="en-US" dirty="0" smtClean="0"/>
              <a:t>Decision Tree</a:t>
            </a:r>
          </a:p>
          <a:p>
            <a:pPr lvl="1">
              <a:buAutoNum type="arabicPeriod"/>
            </a:pPr>
            <a:r>
              <a:rPr lang="en-US" dirty="0" smtClean="0"/>
              <a:t>Random Forest</a:t>
            </a:r>
          </a:p>
          <a:p>
            <a:pPr lvl="1">
              <a:buAutoNum type="arabicPeriod"/>
            </a:pPr>
            <a:r>
              <a:rPr lang="en-US" dirty="0" smtClean="0"/>
              <a:t>Compare the Accuracy</a:t>
            </a:r>
          </a:p>
          <a:p>
            <a:pPr lvl="1">
              <a:buAutoNum type="arabicPeriod"/>
            </a:pPr>
            <a:r>
              <a:rPr lang="en-US" dirty="0" smtClean="0"/>
              <a:t>Comment “The model” + Model + “is giving accuracy of” + &lt;accuracy&gt; 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1325" y="114300"/>
            <a:ext cx="8596313" cy="53181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</a:t>
            </a:r>
            <a:r>
              <a:rPr lang="en-IN" sz="3100" baseline="30000" dirty="0" smtClean="0"/>
              <a:t>2</a:t>
            </a:r>
            <a:r>
              <a:rPr lang="en-IN" dirty="0" smtClean="0"/>
              <a:t> (R-Square)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5" y="2381305"/>
            <a:ext cx="7705725" cy="3343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648" y="1040373"/>
            <a:ext cx="90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</a:t>
            </a:r>
            <a:r>
              <a:rPr lang="en-IN" sz="1600" baseline="30000" dirty="0" smtClean="0"/>
              <a:t>2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tells us how well our model has fitted the data.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259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1325" y="114300"/>
            <a:ext cx="8596313" cy="531813"/>
          </a:xfrm>
        </p:spPr>
        <p:txBody>
          <a:bodyPr>
            <a:normAutofit fontScale="90000"/>
          </a:bodyPr>
          <a:lstStyle/>
          <a:p>
            <a:r>
              <a:rPr lang="en-IN" dirty="0"/>
              <a:t>R</a:t>
            </a:r>
            <a:r>
              <a:rPr lang="en-IN" sz="3100" baseline="30000" dirty="0"/>
              <a:t>2</a:t>
            </a:r>
            <a:r>
              <a:rPr lang="en-IN" dirty="0"/>
              <a:t> (R-Square)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5" y="1247270"/>
            <a:ext cx="9154496" cy="4105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321" y="3938027"/>
            <a:ext cx="4000500" cy="1133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90457" y="1306286"/>
            <a:ext cx="3866606" cy="6792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442856" y="3718560"/>
            <a:ext cx="4158344" cy="1349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2409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1325" y="114300"/>
            <a:ext cx="8596313" cy="531813"/>
          </a:xfrm>
        </p:spPr>
        <p:txBody>
          <a:bodyPr>
            <a:normAutofit fontScale="90000"/>
          </a:bodyPr>
          <a:lstStyle/>
          <a:p>
            <a:r>
              <a:rPr lang="en-IN" dirty="0"/>
              <a:t>R</a:t>
            </a:r>
            <a:r>
              <a:rPr lang="en-IN" sz="3100" baseline="30000" dirty="0"/>
              <a:t>2</a:t>
            </a:r>
            <a:r>
              <a:rPr lang="en-IN" dirty="0"/>
              <a:t> (R-Square)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l="51258"/>
          <a:stretch>
            <a:fillRect/>
          </a:stretch>
        </p:blipFill>
        <p:spPr>
          <a:xfrm>
            <a:off x="2547257" y="855384"/>
            <a:ext cx="4462118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2409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1325" y="114300"/>
            <a:ext cx="8596313" cy="531813"/>
          </a:xfrm>
        </p:spPr>
        <p:txBody>
          <a:bodyPr>
            <a:normAutofit fontScale="90000"/>
          </a:bodyPr>
          <a:lstStyle/>
          <a:p>
            <a:r>
              <a:rPr lang="en-IN" dirty="0"/>
              <a:t>R</a:t>
            </a:r>
            <a:r>
              <a:rPr lang="en-IN" sz="3100" baseline="30000" dirty="0"/>
              <a:t>2</a:t>
            </a:r>
            <a:r>
              <a:rPr lang="en-IN" dirty="0"/>
              <a:t> (R-Square)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l="51258"/>
          <a:stretch>
            <a:fillRect/>
          </a:stretch>
        </p:blipFill>
        <p:spPr>
          <a:xfrm>
            <a:off x="2547257" y="855384"/>
            <a:ext cx="4462118" cy="4105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372" y="2827684"/>
            <a:ext cx="40005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2409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1325" y="114300"/>
            <a:ext cx="8596313" cy="531813"/>
          </a:xfrm>
        </p:spPr>
        <p:txBody>
          <a:bodyPr>
            <a:normAutofit fontScale="90000"/>
          </a:bodyPr>
          <a:lstStyle/>
          <a:p>
            <a:r>
              <a:rPr lang="en-IN" dirty="0"/>
              <a:t>R</a:t>
            </a:r>
            <a:r>
              <a:rPr lang="en-IN" sz="3100" baseline="30000" dirty="0"/>
              <a:t>2</a:t>
            </a:r>
            <a:r>
              <a:rPr lang="en-IN" dirty="0"/>
              <a:t> (R-Square)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l="51258"/>
          <a:stretch>
            <a:fillRect/>
          </a:stretch>
        </p:blipFill>
        <p:spPr>
          <a:xfrm>
            <a:off x="2547257" y="855384"/>
            <a:ext cx="4462118" cy="4105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372" y="2827684"/>
            <a:ext cx="4000500" cy="1133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84297" y="4572717"/>
            <a:ext cx="840428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500" dirty="0" smtClean="0">
                <a:solidFill>
                  <a:srgbClr val="29303B"/>
                </a:solidFill>
                <a:latin typeface="open sans"/>
              </a:rPr>
              <a:t>Closer the </a:t>
            </a:r>
            <a:r>
              <a:rPr lang="en-US" sz="2500" dirty="0">
                <a:solidFill>
                  <a:srgbClr val="29303B"/>
                </a:solidFill>
                <a:latin typeface="open sans"/>
              </a:rPr>
              <a:t>R-Squared is to 1 the </a:t>
            </a:r>
            <a:r>
              <a:rPr lang="en-US" sz="2500" dirty="0" smtClean="0">
                <a:solidFill>
                  <a:srgbClr val="29303B"/>
                </a:solidFill>
                <a:latin typeface="open sans"/>
              </a:rPr>
              <a:t>better.</a:t>
            </a:r>
          </a:p>
          <a:p>
            <a:pPr>
              <a:buFont typeface="Arial" pitchFamily="34" charset="0"/>
              <a:buChar char="•"/>
            </a:pPr>
            <a:r>
              <a:rPr lang="en-US" sz="2500" dirty="0" smtClean="0">
                <a:solidFill>
                  <a:srgbClr val="29303B"/>
                </a:solidFill>
                <a:latin typeface="open sans"/>
              </a:rPr>
              <a:t>The </a:t>
            </a:r>
            <a:r>
              <a:rPr lang="en-US" sz="2500" dirty="0">
                <a:solidFill>
                  <a:srgbClr val="29303B"/>
                </a:solidFill>
                <a:latin typeface="open sans"/>
              </a:rPr>
              <a:t>further away it is from </a:t>
            </a:r>
            <a:r>
              <a:rPr lang="en-US" sz="2500" dirty="0" smtClean="0">
                <a:solidFill>
                  <a:srgbClr val="29303B"/>
                </a:solidFill>
                <a:latin typeface="open sans"/>
              </a:rPr>
              <a:t>1 i.e. the lower, it </a:t>
            </a:r>
            <a:r>
              <a:rPr lang="en-US" sz="2500" dirty="0">
                <a:solidFill>
                  <a:srgbClr val="29303B"/>
                </a:solidFill>
                <a:latin typeface="open sans"/>
              </a:rPr>
              <a:t>is the </a:t>
            </a:r>
            <a:r>
              <a:rPr lang="en-US" sz="2500" dirty="0" smtClean="0">
                <a:solidFill>
                  <a:srgbClr val="29303B"/>
                </a:solidFill>
                <a:latin typeface="open sans"/>
              </a:rPr>
              <a:t>worse.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xmlns="" val="202409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SSE / SST -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Value closer to zero</a:t>
            </a:r>
            <a:br>
              <a:rPr lang="en-US" dirty="0" smtClean="0"/>
            </a:br>
            <a:r>
              <a:rPr lang="en-US" dirty="0" smtClean="0"/>
              <a:t>if SSE is higher = Higher value closer to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4652312" cy="431858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Y = Bo + b1X1 + B2X2 + … + + B9X9</a:t>
            </a:r>
          </a:p>
          <a:p>
            <a:pPr>
              <a:buNone/>
            </a:pPr>
            <a:r>
              <a:rPr lang="en-US" dirty="0" smtClean="0"/>
              <a:t>Training Data : </a:t>
            </a:r>
            <a:r>
              <a:rPr lang="en-US" dirty="0" err="1" smtClean="0"/>
              <a:t>X_train</a:t>
            </a:r>
            <a:r>
              <a:rPr lang="en-US" dirty="0" smtClean="0"/>
              <a:t>, </a:t>
            </a:r>
            <a:r>
              <a:rPr lang="en-US" dirty="0" err="1" smtClean="0"/>
              <a:t>Y_train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Fit method of Linear Regression</a:t>
            </a:r>
          </a:p>
          <a:p>
            <a:pPr>
              <a:buNone/>
            </a:pPr>
            <a:r>
              <a:rPr lang="en-US" dirty="0" smtClean="0"/>
              <a:t>Found– </a:t>
            </a:r>
            <a:r>
              <a:rPr lang="en-US" dirty="0" smtClean="0">
                <a:solidFill>
                  <a:srgbClr val="FF0000"/>
                </a:solidFill>
              </a:rPr>
              <a:t>Bo, B1, B2, … B9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X1, X2, ,… </a:t>
            </a:r>
            <a:r>
              <a:rPr lang="en-US" dirty="0" err="1" smtClean="0">
                <a:solidFill>
                  <a:srgbClr val="FF0000"/>
                </a:solidFill>
              </a:rPr>
              <a:t>Xn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Test Data : </a:t>
            </a:r>
            <a:r>
              <a:rPr lang="en-US" dirty="0" err="1" smtClean="0"/>
              <a:t>X_test</a:t>
            </a:r>
            <a:r>
              <a:rPr lang="en-US" dirty="0" smtClean="0"/>
              <a:t>, </a:t>
            </a:r>
            <a:r>
              <a:rPr lang="en-US" dirty="0" err="1" smtClean="0"/>
              <a:t>y_test</a:t>
            </a:r>
            <a:r>
              <a:rPr lang="en-US" dirty="0" smtClean="0"/>
              <a:t> ==== 5 row</a:t>
            </a:r>
          </a:p>
          <a:p>
            <a:pPr>
              <a:buNone/>
            </a:pPr>
            <a:r>
              <a:rPr lang="en-US" dirty="0" err="1" smtClean="0"/>
              <a:t>X_test</a:t>
            </a:r>
            <a:r>
              <a:rPr lang="en-US" dirty="0" smtClean="0"/>
              <a:t> = X1, X2,…. X9</a:t>
            </a:r>
          </a:p>
          <a:p>
            <a:pPr>
              <a:buNone/>
            </a:pPr>
            <a:r>
              <a:rPr lang="en-US" dirty="0" smtClean="0"/>
              <a:t>Y = </a:t>
            </a:r>
            <a:r>
              <a:rPr lang="en-US" dirty="0" smtClean="0">
                <a:solidFill>
                  <a:srgbClr val="FF0000"/>
                </a:solidFill>
              </a:rPr>
              <a:t>Bo + b1X1 + B2X2 + … + + B9X9 ---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y_pred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950822" y="1502688"/>
            <a:ext cx="69625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Original</a:t>
            </a:r>
          </a:p>
          <a:p>
            <a:r>
              <a:rPr lang="en-US" dirty="0" smtClean="0"/>
              <a:t>Ypred1	- </a:t>
            </a:r>
            <a:r>
              <a:rPr lang="en-US" dirty="0" err="1" smtClean="0"/>
              <a:t>Y_test</a:t>
            </a:r>
            <a:r>
              <a:rPr lang="en-US" dirty="0" smtClean="0"/>
              <a:t> = value1 = sq(value1)</a:t>
            </a:r>
          </a:p>
          <a:p>
            <a:r>
              <a:rPr lang="en-US" dirty="0" smtClean="0"/>
              <a:t>Ypred2 - </a:t>
            </a:r>
            <a:r>
              <a:rPr lang="en-US" dirty="0" err="1" smtClean="0"/>
              <a:t>Y_test</a:t>
            </a:r>
            <a:r>
              <a:rPr lang="en-US" dirty="0" smtClean="0"/>
              <a:t> = -value2 = sq(value2)</a:t>
            </a:r>
          </a:p>
          <a:p>
            <a:r>
              <a:rPr lang="en-US" dirty="0" smtClean="0"/>
              <a:t>Ypred3 -	 </a:t>
            </a:r>
            <a:r>
              <a:rPr lang="en-US" dirty="0" err="1" smtClean="0"/>
              <a:t>Y_test</a:t>
            </a:r>
            <a:r>
              <a:rPr lang="en-US" dirty="0" smtClean="0"/>
              <a:t> = value3 = sq(value3)</a:t>
            </a:r>
          </a:p>
          <a:p>
            <a:r>
              <a:rPr lang="en-US" dirty="0" smtClean="0"/>
              <a:t>Ypred4- </a:t>
            </a:r>
            <a:r>
              <a:rPr lang="en-US" dirty="0" err="1" smtClean="0"/>
              <a:t>Y_test</a:t>
            </a:r>
            <a:r>
              <a:rPr lang="en-US" dirty="0" smtClean="0"/>
              <a:t> = -value4 = sq(value4)</a:t>
            </a:r>
          </a:p>
          <a:p>
            <a:r>
              <a:rPr lang="en-US" dirty="0" smtClean="0"/>
              <a:t>Ypred5  -</a:t>
            </a:r>
            <a:r>
              <a:rPr lang="en-US" dirty="0" err="1" smtClean="0"/>
              <a:t>Y_test</a:t>
            </a:r>
            <a:r>
              <a:rPr lang="en-US" dirty="0" smtClean="0"/>
              <a:t>  = value5 = sq(value5)</a:t>
            </a:r>
          </a:p>
          <a:p>
            <a:r>
              <a:rPr lang="en-US" dirty="0" smtClean="0"/>
              <a:t>						Sum Square Error (residual)  </a:t>
            </a:r>
          </a:p>
          <a:p>
            <a:r>
              <a:rPr lang="en-US" dirty="0" smtClean="0"/>
              <a:t>If they any difference</a:t>
            </a:r>
          </a:p>
          <a:p>
            <a:r>
              <a:rPr lang="en-US" dirty="0" err="1" smtClean="0"/>
              <a:t>Ypred</a:t>
            </a:r>
            <a:r>
              <a:rPr lang="en-US" dirty="0" smtClean="0"/>
              <a:t> – </a:t>
            </a:r>
            <a:r>
              <a:rPr lang="en-US" dirty="0" err="1" smtClean="0"/>
              <a:t>ytest</a:t>
            </a:r>
            <a:r>
              <a:rPr lang="en-US" dirty="0" smtClean="0"/>
              <a:t> = value1</a:t>
            </a:r>
          </a:p>
          <a:p>
            <a:endParaRPr lang="en-US" dirty="0" smtClean="0"/>
          </a:p>
          <a:p>
            <a:r>
              <a:rPr lang="en-US" dirty="0" err="1" smtClean="0"/>
              <a:t>Ymean</a:t>
            </a:r>
            <a:endParaRPr lang="en-US" dirty="0" smtClean="0"/>
          </a:p>
          <a:p>
            <a:r>
              <a:rPr lang="en-US" dirty="0" err="1" smtClean="0"/>
              <a:t>Yavg</a:t>
            </a:r>
            <a:r>
              <a:rPr lang="en-US" dirty="0" smtClean="0"/>
              <a:t>	- </a:t>
            </a:r>
            <a:r>
              <a:rPr lang="en-US" dirty="0" err="1" smtClean="0"/>
              <a:t>Y_test</a:t>
            </a:r>
            <a:r>
              <a:rPr lang="en-US" dirty="0" smtClean="0"/>
              <a:t> = value1 = sq(value1)</a:t>
            </a:r>
          </a:p>
          <a:p>
            <a:r>
              <a:rPr lang="en-US" dirty="0" err="1" smtClean="0"/>
              <a:t>Yavg</a:t>
            </a:r>
            <a:r>
              <a:rPr lang="en-US" dirty="0" smtClean="0"/>
              <a:t> - </a:t>
            </a:r>
            <a:r>
              <a:rPr lang="en-US" dirty="0" err="1" smtClean="0"/>
              <a:t>Y_test</a:t>
            </a:r>
            <a:r>
              <a:rPr lang="en-US" dirty="0" smtClean="0"/>
              <a:t> = -value2 = sq(value2)</a:t>
            </a:r>
          </a:p>
          <a:p>
            <a:r>
              <a:rPr lang="en-US" dirty="0" err="1" smtClean="0"/>
              <a:t>Yavg</a:t>
            </a:r>
            <a:r>
              <a:rPr lang="en-US" dirty="0" smtClean="0"/>
              <a:t> - </a:t>
            </a:r>
            <a:r>
              <a:rPr lang="en-US" dirty="0" err="1" smtClean="0"/>
              <a:t>Y_test</a:t>
            </a:r>
            <a:r>
              <a:rPr lang="en-US" dirty="0" smtClean="0"/>
              <a:t> = value3 = sq(value3)</a:t>
            </a:r>
          </a:p>
          <a:p>
            <a:r>
              <a:rPr lang="en-US" dirty="0" err="1" smtClean="0"/>
              <a:t>Yavg</a:t>
            </a:r>
            <a:r>
              <a:rPr lang="en-US" dirty="0" smtClean="0"/>
              <a:t> - </a:t>
            </a:r>
            <a:r>
              <a:rPr lang="en-US" dirty="0" err="1" smtClean="0"/>
              <a:t>Y_test</a:t>
            </a:r>
            <a:r>
              <a:rPr lang="en-US" dirty="0" smtClean="0"/>
              <a:t> = -value4 = sq(value4)</a:t>
            </a:r>
          </a:p>
          <a:p>
            <a:r>
              <a:rPr lang="en-US" dirty="0" err="1" smtClean="0"/>
              <a:t>Yavg</a:t>
            </a:r>
            <a:r>
              <a:rPr lang="en-US" dirty="0" smtClean="0"/>
              <a:t>  -</a:t>
            </a:r>
            <a:r>
              <a:rPr lang="en-US" dirty="0" err="1" smtClean="0"/>
              <a:t>Y_test</a:t>
            </a:r>
            <a:r>
              <a:rPr lang="en-US" dirty="0" smtClean="0"/>
              <a:t>  = value5 = sq(value5)</a:t>
            </a:r>
          </a:p>
          <a:p>
            <a:r>
              <a:rPr lang="en-US" dirty="0" smtClean="0"/>
              <a:t>						Sum Square Total (average) 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57508" y="2413362"/>
            <a:ext cx="4744629" cy="591094"/>
          </a:xfrm>
        </p:spPr>
        <p:txBody>
          <a:bodyPr>
            <a:noAutofit/>
          </a:bodyPr>
          <a:lstStyle/>
          <a:p>
            <a:pPr algn="ctr"/>
            <a:r>
              <a:rPr lang="en-IN" sz="5200" dirty="0" smtClean="0"/>
              <a:t>Adjusted </a:t>
            </a:r>
            <a:br>
              <a:rPr lang="en-IN" sz="5200" dirty="0" smtClean="0"/>
            </a:br>
            <a:r>
              <a:rPr lang="en-IN" sz="5200" dirty="0" smtClean="0"/>
              <a:t>R-Square		(R</a:t>
            </a:r>
            <a:r>
              <a:rPr lang="en-IN" sz="5200" baseline="30000" dirty="0" smtClean="0"/>
              <a:t>2 </a:t>
            </a:r>
            <a:r>
              <a:rPr lang="en-IN" sz="5200" dirty="0" smtClean="0"/>
              <a:t>)</a:t>
            </a:r>
            <a:endParaRPr lang="en-US" sz="5200" dirty="0"/>
          </a:p>
        </p:txBody>
      </p:sp>
    </p:spTree>
    <p:extLst>
      <p:ext uri="{BB962C8B-B14F-4D97-AF65-F5344CB8AC3E}">
        <p14:creationId xmlns:p14="http://schemas.microsoft.com/office/powerpoint/2010/main" xmlns="" val="30461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1325" y="114300"/>
            <a:ext cx="8596313" cy="53181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Adjusted R</a:t>
            </a:r>
            <a:r>
              <a:rPr lang="en-IN" sz="3100" baseline="30000" dirty="0" smtClean="0"/>
              <a:t>2</a:t>
            </a:r>
            <a:r>
              <a:rPr lang="en-IN" dirty="0" smtClean="0"/>
              <a:t> (</a:t>
            </a:r>
            <a:r>
              <a:rPr lang="en-IN" sz="2200" dirty="0" smtClean="0"/>
              <a:t>Adjusted R-Square</a:t>
            </a:r>
            <a:r>
              <a:rPr lang="en-IN" dirty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51" y="1151853"/>
            <a:ext cx="8141914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822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419</TotalTime>
  <Words>253</Words>
  <Application>Microsoft Office PowerPoint</Application>
  <PresentationFormat>Custom</PresentationFormat>
  <Paragraphs>60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R-Square  (R2 )</vt:lpstr>
      <vt:lpstr>R2 (R-Square)</vt:lpstr>
      <vt:lpstr>R2 (R-Square)</vt:lpstr>
      <vt:lpstr>R2 (R-Square)</vt:lpstr>
      <vt:lpstr>R2 (R-Square)</vt:lpstr>
      <vt:lpstr>R2 (R-Square)</vt:lpstr>
      <vt:lpstr>SSE / SST - Value closer to zero if SSE is higher = Higher value closer to 1</vt:lpstr>
      <vt:lpstr>Adjusted  R-Square  (R2 )</vt:lpstr>
      <vt:lpstr>Adjusted R2 (Adjusted R-Square)</vt:lpstr>
      <vt:lpstr>Adjusted R2 (Adjusted R-Square)</vt:lpstr>
      <vt:lpstr>Adjusted R2 (Adjusted R-Square)</vt:lpstr>
      <vt:lpstr>Regression Project 1: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Kumar Vishwakarma</dc:creator>
  <cp:lastModifiedBy>Sony</cp:lastModifiedBy>
  <cp:revision>22</cp:revision>
  <dcterms:created xsi:type="dcterms:W3CDTF">2019-11-01T07:42:18Z</dcterms:created>
  <dcterms:modified xsi:type="dcterms:W3CDTF">2020-07-26T05:18:20Z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TECHMAHINDRA\PV00616389</vt:lpwstr>
  </property>
  <property fmtid="{D5CDD505-2E9C-101B-9397-08002B2CF9AE}" pid="4" name="DLPManualFileClassificationLastModificationDate">
    <vt:lpwstr>1572604810</vt:lpwstr>
  </property>
  <property fmtid="{D5CDD505-2E9C-101B-9397-08002B2CF9AE}" pid="5" name="DLPManualFileClassificationVersion">
    <vt:lpwstr>11.1.0.61</vt:lpwstr>
  </property>
</Properties>
</file>