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69" r:id="rId15"/>
    <p:sldId id="291" r:id="rId16"/>
    <p:sldId id="258" r:id="rId17"/>
    <p:sldId id="292" r:id="rId18"/>
    <p:sldId id="271" r:id="rId19"/>
    <p:sldId id="272" r:id="rId20"/>
    <p:sldId id="273" r:id="rId21"/>
    <p:sldId id="287" r:id="rId22"/>
    <p:sldId id="288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82EB80F-1C13-4636-8B1F-CE6A9320C3DB}" type="datetimeFigureOut">
              <a:rPr lang="en-IN" smtClean="0"/>
              <a:pPr/>
              <a:t>27-07-2020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0A6107-B246-4980-9FDC-7FF866767C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aspirant.com/2017/01/30/how-decision-tree-algorithm-work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research/wp-content/uploads/2016/02/BodyPartRecogni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Pankaj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– Attribute Selection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683568" y="1340769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primary challenge in the decision tree implementation is to identify which attributes do we need to consider as the root node and each level.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Handling </a:t>
            </a:r>
            <a:r>
              <a:rPr lang="en-IN" dirty="0"/>
              <a:t>this is know the attributes selection.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have different attributes selection measure to identify the attribute which can be considered as the root note at each level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The popular attribute selection measures: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Information gain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Gini</a:t>
            </a:r>
            <a:r>
              <a:rPr lang="en-IN" dirty="0"/>
              <a:t>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– Information Gain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611560" y="751344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Information Gain</a:t>
            </a:r>
          </a:p>
          <a:p>
            <a:r>
              <a:rPr lang="en-IN" dirty="0"/>
              <a:t>By using information gain as a criterion, we try to estimate the information contained by each </a:t>
            </a:r>
            <a:r>
              <a:rPr lang="en-IN" dirty="0" smtClean="0"/>
              <a:t>attribute.</a:t>
            </a:r>
          </a:p>
          <a:p>
            <a:r>
              <a:rPr lang="en-IN" dirty="0" smtClean="0"/>
              <a:t>To </a:t>
            </a:r>
            <a:r>
              <a:rPr lang="en-IN" dirty="0"/>
              <a:t>measure the randomness or uncertainty of a random variable X is defined by </a:t>
            </a:r>
            <a:r>
              <a:rPr lang="en-IN" b="1" dirty="0"/>
              <a:t>Entropy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For a binary classification problem with only two classes, positive and negative class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If all examples are positive or all are negative then entropy will be zero </a:t>
            </a:r>
            <a:r>
              <a:rPr lang="en-IN" dirty="0" err="1"/>
              <a:t>i.e</a:t>
            </a:r>
            <a:r>
              <a:rPr lang="en-IN" dirty="0"/>
              <a:t>, low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</a:t>
            </a:r>
            <a:r>
              <a:rPr lang="en-IN" dirty="0"/>
              <a:t>half of the records are of positive class and half are of negative class then entropy is one </a:t>
            </a:r>
            <a:r>
              <a:rPr lang="en-IN" dirty="0" err="1"/>
              <a:t>i.e</a:t>
            </a:r>
            <a:r>
              <a:rPr lang="en-IN" dirty="0"/>
              <a:t>, high.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4892967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By calculating </a:t>
            </a:r>
            <a:r>
              <a:rPr lang="en-IN" b="1" dirty="0"/>
              <a:t>entropy measure</a:t>
            </a:r>
            <a:r>
              <a:rPr lang="en-IN" dirty="0"/>
              <a:t> of each attribute we can calculate their </a:t>
            </a:r>
            <a:r>
              <a:rPr lang="en-IN" b="1" dirty="0"/>
              <a:t>information gain</a:t>
            </a:r>
            <a:r>
              <a:rPr lang="en-IN" dirty="0"/>
              <a:t>. Information Gain calculates the expected reduction in entropy due to sorting on the attribute. Information gain can be calculated.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4149080"/>
            <a:ext cx="48680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– </a:t>
            </a:r>
            <a:r>
              <a:rPr lang="en-US" sz="2800" dirty="0" err="1" smtClean="0"/>
              <a:t>Gini</a:t>
            </a:r>
            <a:r>
              <a:rPr lang="en-US" sz="2800" dirty="0" smtClean="0"/>
              <a:t> Index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683568" y="908720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Gini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 Index</a:t>
            </a:r>
          </a:p>
          <a:p>
            <a:endParaRPr lang="en-IN" b="1" dirty="0"/>
          </a:p>
          <a:p>
            <a:r>
              <a:rPr lang="en-IN" dirty="0" err="1"/>
              <a:t>Gini</a:t>
            </a:r>
            <a:r>
              <a:rPr lang="en-IN" dirty="0"/>
              <a:t> Index is a metric to measure how often a randomly chosen element would be incorrectly identified.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means an attribute with lower </a:t>
            </a:r>
            <a:r>
              <a:rPr lang="en-IN" dirty="0" err="1"/>
              <a:t>gini</a:t>
            </a:r>
            <a:r>
              <a:rPr lang="en-IN" dirty="0"/>
              <a:t> index should be preferred.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996952"/>
            <a:ext cx="2808312" cy="6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</a:t>
            </a:r>
            <a:r>
              <a:rPr lang="en-US" sz="2800" dirty="0" err="1" smtClean="0"/>
              <a:t>Overfitting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67544" y="980728"/>
            <a:ext cx="86764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Overfitting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b="1" dirty="0"/>
          </a:p>
          <a:p>
            <a:r>
              <a:rPr lang="en-IN" dirty="0" err="1"/>
              <a:t>Overfitting</a:t>
            </a:r>
            <a:r>
              <a:rPr lang="en-IN" dirty="0"/>
              <a:t> is a practical problem while building a decision tree model.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model is having an issue of </a:t>
            </a:r>
            <a:r>
              <a:rPr lang="en-IN" dirty="0" err="1"/>
              <a:t>overfitting</a:t>
            </a:r>
            <a:r>
              <a:rPr lang="en-IN" dirty="0"/>
              <a:t> is considered when the algorithm continues to go deeper and deeper in the to reduce the training set error but results with an increased test set error </a:t>
            </a:r>
            <a:r>
              <a:rPr lang="en-IN" dirty="0" err="1"/>
              <a:t>i.e</a:t>
            </a:r>
            <a:r>
              <a:rPr lang="en-IN" dirty="0"/>
              <a:t>, Accuracy of prediction for our model goes down.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generally happens when it builds many branches due to outliers and irregularities in data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Two approaches which we can use to avoid </a:t>
            </a:r>
            <a:r>
              <a:rPr lang="en-IN" dirty="0" err="1"/>
              <a:t>overfitting</a:t>
            </a:r>
            <a:r>
              <a:rPr lang="en-IN" dirty="0"/>
              <a:t> are: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Pre-Pruning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Post-Pruning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– Over fitting solution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67544" y="980728"/>
            <a:ext cx="86764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Pre-Pruning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/>
              <a:t>In pre-pruning, it stops the tree construction bit </a:t>
            </a:r>
            <a:r>
              <a:rPr lang="en-IN" dirty="0" smtClean="0"/>
              <a:t>early. It </a:t>
            </a:r>
            <a:r>
              <a:rPr lang="en-IN" dirty="0"/>
              <a:t>is preferred not to split a node if its goodness measure is below a threshold value.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But </a:t>
            </a:r>
            <a:r>
              <a:rPr lang="en-IN" dirty="0"/>
              <a:t>it’s difficult to choose an appropriate stopping point</a:t>
            </a:r>
            <a:r>
              <a:rPr lang="en-IN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2636912"/>
            <a:ext cx="867645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</a:rPr>
              <a:t>Post-Pruning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/>
              <a:t>In post-pruning first, it goes deeper and deeper in the tree to build a complete tree. </a:t>
            </a:r>
            <a:r>
              <a:rPr lang="en-IN" dirty="0" smtClean="0"/>
              <a:t> If </a:t>
            </a:r>
            <a:r>
              <a:rPr lang="en-IN" dirty="0"/>
              <a:t>the tree shows the </a:t>
            </a:r>
            <a:r>
              <a:rPr lang="en-IN" dirty="0" err="1"/>
              <a:t>overfitting</a:t>
            </a:r>
            <a:r>
              <a:rPr lang="en-IN" dirty="0"/>
              <a:t> problem then pruning is done as a post-pruning step.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use a </a:t>
            </a:r>
            <a:r>
              <a:rPr lang="en-IN" b="1" dirty="0"/>
              <a:t>cross-validation data</a:t>
            </a:r>
            <a:r>
              <a:rPr lang="en-IN" dirty="0"/>
              <a:t> to check the effect of our pruning. Using cross-validation data, it tests whether expanding a node will make an improvement or not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If it shows an improvement, then we can continue by expanding that node. But if it shows a reduction in accuracy then it should not be expanded </a:t>
            </a:r>
            <a:r>
              <a:rPr lang="en-IN" dirty="0" err="1"/>
              <a:t>i.e</a:t>
            </a:r>
            <a:r>
              <a:rPr lang="en-IN" dirty="0"/>
              <a:t>, the node should be converted to a leaf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836713"/>
            <a:ext cx="8229600" cy="1224136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https://dataaspirant.com/2017/01/30/how-decision-tree-algorithm-works/</a:t>
            </a:r>
            <a:endParaRPr lang="en-IN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– Over fitting solution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Pankaj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0994" y="114301"/>
            <a:ext cx="8345462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Forest- Explanation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0994" y="876344"/>
            <a:ext cx="8993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A Random Forest is an </a:t>
            </a:r>
            <a:r>
              <a:rPr lang="en-US" dirty="0">
                <a:solidFill>
                  <a:srgbClr val="00B050"/>
                </a:solidFill>
                <a:latin typeface="medium-content-serif-font"/>
              </a:rPr>
              <a:t>ensemble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smtClean="0">
                <a:latin typeface="medium-content-serif-font"/>
              </a:rPr>
              <a:t>technique. </a:t>
            </a:r>
          </a:p>
          <a:p>
            <a:endParaRPr lang="en-US" dirty="0">
              <a:latin typeface="medium-content-serif-font"/>
            </a:endParaRPr>
          </a:p>
          <a:p>
            <a:r>
              <a:rPr lang="en-US" dirty="0" smtClean="0">
                <a:latin typeface="medium-content-serif-font"/>
              </a:rPr>
              <a:t>It is capable </a:t>
            </a:r>
            <a:r>
              <a:rPr lang="en-US" dirty="0">
                <a:latin typeface="medium-content-serif-font"/>
              </a:rPr>
              <a:t>of performing both </a:t>
            </a:r>
            <a:r>
              <a:rPr lang="en-US" dirty="0" smtClean="0">
                <a:latin typeface="medium-content-serif-font"/>
              </a:rPr>
              <a:t>tasks </a:t>
            </a:r>
            <a:r>
              <a:rPr lang="en-US" dirty="0">
                <a:latin typeface="medium-content-serif-font"/>
              </a:rPr>
              <a:t>with the use of multiple decision trees and a technique called </a:t>
            </a:r>
            <a:r>
              <a:rPr lang="en-US" b="1" dirty="0">
                <a:latin typeface="medium-content-serif-font"/>
              </a:rPr>
              <a:t>Bootstrap Aggregation</a:t>
            </a:r>
            <a:r>
              <a:rPr lang="en-US" dirty="0">
                <a:latin typeface="medium-content-serif-font"/>
              </a:rPr>
              <a:t>, commonly known</a:t>
            </a:r>
            <a:r>
              <a:rPr lang="en-US" b="1" dirty="0">
                <a:latin typeface="medium-content-serif-font"/>
              </a:rPr>
              <a:t> </a:t>
            </a:r>
            <a:r>
              <a:rPr lang="en-US" dirty="0" smtClean="0">
                <a:latin typeface="medium-content-serif-font"/>
              </a:rPr>
              <a:t>as </a:t>
            </a:r>
            <a:r>
              <a:rPr lang="en-US" b="1" dirty="0" smtClean="0">
                <a:latin typeface="medium-content-serif-font"/>
              </a:rPr>
              <a:t>bagging</a:t>
            </a:r>
            <a:r>
              <a:rPr lang="en-US" dirty="0">
                <a:latin typeface="medium-content-serif-font"/>
              </a:rPr>
              <a:t>. </a:t>
            </a:r>
            <a:endParaRPr lang="en-US" dirty="0" smtClean="0">
              <a:latin typeface="medium-content-serif-font"/>
            </a:endParaRPr>
          </a:p>
          <a:p>
            <a:endParaRPr lang="en-US" dirty="0">
              <a:latin typeface="medium-content-serif-font"/>
            </a:endParaRPr>
          </a:p>
          <a:p>
            <a:r>
              <a:rPr lang="en-US" dirty="0" smtClean="0">
                <a:latin typeface="medium-content-serif-font"/>
              </a:rPr>
              <a:t>What </a:t>
            </a:r>
            <a:r>
              <a:rPr lang="en-US" dirty="0">
                <a:latin typeface="medium-content-serif-font"/>
              </a:rPr>
              <a:t>is </a:t>
            </a:r>
            <a:r>
              <a:rPr lang="en-US" dirty="0" smtClean="0">
                <a:latin typeface="medium-content-serif-font"/>
              </a:rPr>
              <a:t>bagging? </a:t>
            </a:r>
          </a:p>
          <a:p>
            <a:r>
              <a:rPr lang="en-US" dirty="0" smtClean="0">
                <a:latin typeface="medium-content-serif-font"/>
              </a:rPr>
              <a:t>Bagging</a:t>
            </a:r>
            <a:r>
              <a:rPr lang="en-US" dirty="0">
                <a:latin typeface="medium-content-serif-font"/>
              </a:rPr>
              <a:t>, in the Random Forest method, involves training each decision tree on a different data sample where sampling is done with replacement.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3212976"/>
            <a:ext cx="4176464" cy="3235968"/>
            <a:chOff x="2123728" y="3068960"/>
            <a:chExt cx="4176464" cy="3307976"/>
          </a:xfrm>
        </p:grpSpPr>
        <p:pic>
          <p:nvPicPr>
            <p:cNvPr id="1026" name="Picture 2" descr="https://miro.medium.com/max/561/1*jEGFJCm4VSG0OzoqFUQJQg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068960"/>
              <a:ext cx="4176464" cy="330797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5292080" y="3645024"/>
              <a:ext cx="576064" cy="23762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580112" y="3861048"/>
              <a:ext cx="0" cy="1872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551712" y="3068960"/>
            <a:ext cx="2592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OOB (out of Box) </a:t>
            </a:r>
            <a:r>
              <a:rPr lang="en-US" dirty="0" smtClean="0"/>
              <a:t>The left-over dataset are used for validating</a:t>
            </a:r>
          </a:p>
          <a:p>
            <a:endParaRPr lang="en-US" dirty="0" smtClean="0"/>
          </a:p>
          <a:p>
            <a:r>
              <a:rPr lang="en-US" dirty="0" smtClean="0"/>
              <a:t>:: ::</a:t>
            </a:r>
          </a:p>
          <a:p>
            <a:r>
              <a:rPr lang="en-US" dirty="0" smtClean="0"/>
              <a:t>Error is known as OOB error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60032" y="472514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Majority Vote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- Explanation</a:t>
            </a:r>
            <a:endParaRPr lang="en-IN" sz="28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 r="25483" b="88261"/>
          <a:stretch>
            <a:fillRect/>
          </a:stretch>
        </p:blipFill>
        <p:spPr bwMode="auto">
          <a:xfrm>
            <a:off x="461963" y="1196752"/>
            <a:ext cx="73503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t="11739" r="21160" b="67131"/>
          <a:stretch>
            <a:fillRect/>
          </a:stretch>
        </p:blipFill>
        <p:spPr bwMode="auto">
          <a:xfrm>
            <a:off x="467544" y="1916832"/>
            <a:ext cx="79208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35217" b="41305"/>
          <a:stretch>
            <a:fillRect/>
          </a:stretch>
        </p:blipFill>
        <p:spPr bwMode="auto">
          <a:xfrm>
            <a:off x="467544" y="2924944"/>
            <a:ext cx="822007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 t="56347"/>
          <a:stretch>
            <a:fillRect/>
          </a:stretch>
        </p:blipFill>
        <p:spPr bwMode="auto">
          <a:xfrm>
            <a:off x="395536" y="4077072"/>
            <a:ext cx="822007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- Explanation</a:t>
            </a:r>
            <a:endParaRPr lang="en-IN" sz="2800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04988"/>
            <a:ext cx="59055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2388" y="1124744"/>
            <a:ext cx="14192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1800" y="184482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And Regression Tree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276872"/>
            <a:ext cx="2247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996952"/>
            <a:ext cx="3086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2996952"/>
            <a:ext cx="2495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– Application </a:t>
            </a:r>
            <a:endParaRPr lang="en-IN" sz="28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344816" cy="396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99592" y="11247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Microsoft – </a:t>
            </a:r>
            <a:r>
              <a:rPr lang="en-US" dirty="0" err="1" smtClean="0"/>
              <a:t>Kinnect</a:t>
            </a:r>
            <a:r>
              <a:rPr lang="en-US" dirty="0" smtClean="0"/>
              <a:t> device e.g. X-Box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– </a:t>
            </a:r>
            <a:r>
              <a:rPr lang="en-US" sz="2800" dirty="0" err="1" smtClean="0"/>
              <a:t>BodyPart</a:t>
            </a:r>
            <a:r>
              <a:rPr lang="en-US" sz="2800" dirty="0" smtClean="0"/>
              <a:t> Recognition</a:t>
            </a:r>
            <a:endParaRPr lang="en-IN" sz="2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8352928" cy="571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- </a:t>
            </a:r>
            <a:r>
              <a:rPr lang="en-US" sz="2800" dirty="0" err="1" smtClean="0"/>
              <a:t>BodyPart</a:t>
            </a:r>
            <a:r>
              <a:rPr lang="en-US" sz="2800" dirty="0" smtClean="0"/>
              <a:t> Recognition</a:t>
            </a:r>
            <a:endParaRPr lang="en-IN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400175"/>
            <a:ext cx="76771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Random Forest …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Microsoft Body Part Recognition.pdf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683568" y="20608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2"/>
              </a:rPr>
              <a:t>https://www.microsoft.com/en-us/research/wp-content/uploads/2016/02/BodyPartRecognition.pdf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1023261"/>
            <a:ext cx="756435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8101631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8067027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083636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8105422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Explanation</a:t>
            </a:r>
            <a:endParaRPr lang="en-I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054" y="1053256"/>
            <a:ext cx="8268418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sz="2800" dirty="0" smtClean="0"/>
              <a:t>Decision Trees - Assumption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611560" y="1124744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below are the some of the assumptions we make while using Decision tree</a:t>
            </a:r>
            <a:r>
              <a:rPr lang="en-IN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At the beginning, the whole training set is considered as the </a:t>
            </a:r>
            <a:r>
              <a:rPr lang="en-IN" b="1" dirty="0"/>
              <a:t>root</a:t>
            </a:r>
            <a:r>
              <a:rPr lang="en-IN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Feature values are preferred to be categorical. If the values are continuous then they are </a:t>
            </a:r>
            <a:r>
              <a:rPr lang="en-IN" dirty="0" err="1"/>
              <a:t>discretized</a:t>
            </a:r>
            <a:r>
              <a:rPr lang="en-IN" dirty="0"/>
              <a:t> prior to building the model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Records are </a:t>
            </a:r>
            <a:r>
              <a:rPr lang="en-IN" b="1" dirty="0"/>
              <a:t>distributed recursively</a:t>
            </a:r>
            <a:r>
              <a:rPr lang="en-IN" dirty="0"/>
              <a:t> on the basis of attribute values</a:t>
            </a:r>
            <a:r>
              <a:rPr lang="en-IN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Order to placing attributes as root or internal node of the tree is done by using some statistical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378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Decision Trees</vt:lpstr>
      <vt:lpstr>Decision Trees - Explanation</vt:lpstr>
      <vt:lpstr>Decision Trees - Explanation</vt:lpstr>
      <vt:lpstr>Decision Trees - Explanation</vt:lpstr>
      <vt:lpstr>Decision Trees - Explanation</vt:lpstr>
      <vt:lpstr>Decision Trees - Explanation</vt:lpstr>
      <vt:lpstr>Decision Trees - Explanation</vt:lpstr>
      <vt:lpstr>Decision Trees - Explanation</vt:lpstr>
      <vt:lpstr>Decision Trees - Assumption</vt:lpstr>
      <vt:lpstr>Decision Trees – Attribute Selection</vt:lpstr>
      <vt:lpstr>Decision Trees – Information Gain</vt:lpstr>
      <vt:lpstr>Decision Trees – Gini Index</vt:lpstr>
      <vt:lpstr>Decision Trees - Overfitting</vt:lpstr>
      <vt:lpstr>Decision Trees – Over fitting solution</vt:lpstr>
      <vt:lpstr>Decision Trees – Over fitting solution</vt:lpstr>
      <vt:lpstr>Random Forest</vt:lpstr>
      <vt:lpstr>Random Forest- Explanation</vt:lpstr>
      <vt:lpstr>Random Forest - Explanation</vt:lpstr>
      <vt:lpstr>Random Forest - Explanation</vt:lpstr>
      <vt:lpstr>Random Forest – Application </vt:lpstr>
      <vt:lpstr>Random Forest – BodyPart Recognition</vt:lpstr>
      <vt:lpstr>Random Forest - BodyPart Recognition</vt:lpstr>
      <vt:lpstr>Random Forest …  Microsoft Body Part Recognition.pdf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Sony</dc:creator>
  <cp:lastModifiedBy>Sony</cp:lastModifiedBy>
  <cp:revision>17</cp:revision>
  <dcterms:created xsi:type="dcterms:W3CDTF">2019-11-24T03:58:45Z</dcterms:created>
  <dcterms:modified xsi:type="dcterms:W3CDTF">2020-07-27T01:46:12Z</dcterms:modified>
</cp:coreProperties>
</file>