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307" r:id="rId9"/>
    <p:sldId id="282" r:id="rId10"/>
    <p:sldId id="311" r:id="rId11"/>
    <p:sldId id="316" r:id="rId12"/>
    <p:sldId id="317" r:id="rId13"/>
    <p:sldId id="318" r:id="rId14"/>
    <p:sldId id="319" r:id="rId15"/>
    <p:sldId id="320" r:id="rId16"/>
    <p:sldId id="312" r:id="rId17"/>
    <p:sldId id="321" r:id="rId18"/>
    <p:sldId id="322" r:id="rId19"/>
    <p:sldId id="313" r:id="rId20"/>
    <p:sldId id="323" r:id="rId21"/>
    <p:sldId id="324" r:id="rId22"/>
    <p:sldId id="327" r:id="rId23"/>
    <p:sldId id="328" r:id="rId24"/>
    <p:sldId id="326" r:id="rId25"/>
    <p:sldId id="329" r:id="rId26"/>
    <p:sldId id="325" r:id="rId27"/>
    <p:sldId id="330" r:id="rId28"/>
    <p:sldId id="314" r:id="rId29"/>
    <p:sldId id="331" r:id="rId30"/>
    <p:sldId id="332" r:id="rId31"/>
    <p:sldId id="315" r:id="rId32"/>
    <p:sldId id="333" r:id="rId33"/>
    <p:sldId id="334" r:id="rId34"/>
    <p:sldId id="308" r:id="rId35"/>
    <p:sldId id="259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8" r:id="rId44"/>
    <p:sldId id="299" r:id="rId45"/>
    <p:sldId id="290" r:id="rId46"/>
    <p:sldId id="291" r:id="rId47"/>
    <p:sldId id="293" r:id="rId48"/>
    <p:sldId id="294" r:id="rId49"/>
    <p:sldId id="295" r:id="rId50"/>
    <p:sldId id="292" r:id="rId51"/>
    <p:sldId id="296" r:id="rId52"/>
    <p:sldId id="297" r:id="rId53"/>
    <p:sldId id="30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10" r:id="rId62"/>
    <p:sldId id="27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EFF64-7437-4D09-919A-B7F97E4D62B0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45D56-CEBC-49C4-8BC7-F4233E30B1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89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92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59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34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26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26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4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51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03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5D56-CEBC-49C4-8BC7-F4233E30B1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52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25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8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1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7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74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0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6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11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13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98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8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C632-E003-48ED-9366-79282C0B905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65C3-0F34-4E08-8B48-DACB60447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24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3471" y="1413732"/>
            <a:ext cx="883902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Multiple Linear Regression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16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0" y="828735"/>
            <a:ext cx="1110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endParaRPr lang="en-IN" sz="2000" dirty="0"/>
          </a:p>
          <a:p>
            <a:r>
              <a:rPr lang="en-IN" sz="2000" dirty="0" smtClean="0"/>
              <a:t>	The relationship between the independent variables and dependent variables need to be linear.</a:t>
            </a:r>
          </a:p>
        </p:txBody>
      </p:sp>
    </p:spTree>
    <p:extLst>
      <p:ext uri="{BB962C8B-B14F-4D97-AF65-F5344CB8AC3E}">
        <p14:creationId xmlns:p14="http://schemas.microsoft.com/office/powerpoint/2010/main" xmlns="" val="40080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0" y="828735"/>
            <a:ext cx="1123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endParaRPr lang="en-IN" sz="2000" dirty="0"/>
          </a:p>
          <a:p>
            <a:r>
              <a:rPr lang="en-IN" sz="2000" dirty="0" smtClean="0"/>
              <a:t>	The relationship between the independent variables and dependent variables need to be linear.</a:t>
            </a:r>
          </a:p>
          <a:p>
            <a:endParaRPr lang="en-IN" sz="2000" dirty="0"/>
          </a:p>
          <a:p>
            <a:r>
              <a:rPr lang="en-IN" sz="2000" dirty="0" smtClean="0"/>
              <a:t>The linearity can be tested by using scatter plot:</a:t>
            </a:r>
          </a:p>
        </p:txBody>
      </p:sp>
      <p:pic>
        <p:nvPicPr>
          <p:cNvPr id="1026" name="Picture 2" descr="Image result for scatter plot of linear relationshi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9087" b="52114"/>
          <a:stretch/>
        </p:blipFill>
        <p:spPr bwMode="auto">
          <a:xfrm>
            <a:off x="4012335" y="3269085"/>
            <a:ext cx="325915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18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0" y="828735"/>
            <a:ext cx="1123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endParaRPr lang="en-IN" sz="2000" dirty="0"/>
          </a:p>
          <a:p>
            <a:r>
              <a:rPr lang="en-IN" sz="2000" dirty="0" smtClean="0"/>
              <a:t>	The relationship between the independent variables and dependent variables need to be linear.</a:t>
            </a:r>
          </a:p>
          <a:p>
            <a:endParaRPr lang="en-IN" sz="2000" dirty="0"/>
          </a:p>
          <a:p>
            <a:r>
              <a:rPr lang="en-IN" sz="2000" dirty="0" smtClean="0"/>
              <a:t>The linearity can be tested by using scatter plot:</a:t>
            </a:r>
          </a:p>
        </p:txBody>
      </p:sp>
      <p:pic>
        <p:nvPicPr>
          <p:cNvPr id="1026" name="Picture 2" descr="Image result for scatter plot of linear relationshi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484" b="51848"/>
          <a:stretch/>
        </p:blipFill>
        <p:spPr bwMode="auto">
          <a:xfrm>
            <a:off x="3780264" y="3262263"/>
            <a:ext cx="321586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96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0" y="828735"/>
            <a:ext cx="1123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endParaRPr lang="en-IN" sz="2000" dirty="0"/>
          </a:p>
          <a:p>
            <a:r>
              <a:rPr lang="en-IN" sz="2000" dirty="0" smtClean="0"/>
              <a:t>	The relationship between the independent variables and dependent variables need to be linear.</a:t>
            </a:r>
          </a:p>
          <a:p>
            <a:endParaRPr lang="en-IN" sz="2000" dirty="0"/>
          </a:p>
          <a:p>
            <a:r>
              <a:rPr lang="en-IN" sz="2000" dirty="0" smtClean="0"/>
              <a:t>The linearity can be tested by using scatter plot:</a:t>
            </a:r>
          </a:p>
        </p:txBody>
      </p:sp>
      <p:pic>
        <p:nvPicPr>
          <p:cNvPr id="1026" name="Picture 2" descr="Image result for scatter plot of linear relationshi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554" r="49563"/>
          <a:stretch/>
        </p:blipFill>
        <p:spPr bwMode="auto">
          <a:xfrm>
            <a:off x="3962405" y="3166943"/>
            <a:ext cx="28927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0" y="828735"/>
            <a:ext cx="1123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endParaRPr lang="en-IN" sz="2000" dirty="0"/>
          </a:p>
          <a:p>
            <a:r>
              <a:rPr lang="en-IN" sz="2000" dirty="0" smtClean="0"/>
              <a:t>	The relationship between the independent variables and dependent variables need to be linear.</a:t>
            </a:r>
          </a:p>
          <a:p>
            <a:endParaRPr lang="en-IN" sz="2000" dirty="0"/>
          </a:p>
          <a:p>
            <a:r>
              <a:rPr lang="en-IN" sz="2000" dirty="0" smtClean="0"/>
              <a:t>The linearity can be tested by using scatter plot:</a:t>
            </a:r>
          </a:p>
        </p:txBody>
      </p:sp>
      <p:pic>
        <p:nvPicPr>
          <p:cNvPr id="1026" name="Picture 2" descr="Image result for scatter plot of linear relationshi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913" t="46821"/>
          <a:stretch/>
        </p:blipFill>
        <p:spPr bwMode="auto">
          <a:xfrm>
            <a:off x="3757960" y="3189247"/>
            <a:ext cx="28294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8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0" y="828735"/>
            <a:ext cx="1123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endParaRPr lang="en-IN" sz="2000" dirty="0"/>
          </a:p>
          <a:p>
            <a:r>
              <a:rPr lang="en-IN" sz="2000" dirty="0" smtClean="0"/>
              <a:t>	The relationship between the independent variables and dependent variables need to be linear.</a:t>
            </a:r>
          </a:p>
          <a:p>
            <a:endParaRPr lang="en-IN" sz="2000" dirty="0"/>
          </a:p>
          <a:p>
            <a:r>
              <a:rPr lang="en-IN" sz="2000" dirty="0" smtClean="0"/>
              <a:t>The linearity can be tested by using scatter plot:</a:t>
            </a:r>
          </a:p>
        </p:txBody>
      </p:sp>
      <p:pic>
        <p:nvPicPr>
          <p:cNvPr id="1026" name="Picture 2" descr="Image result for scatter plot of linear relationsh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8728" y="2644617"/>
            <a:ext cx="4679789" cy="418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42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110896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3200" dirty="0" smtClean="0"/>
              <a:t>Homoscedasticity</a:t>
            </a:r>
          </a:p>
          <a:p>
            <a:endParaRPr lang="en-IN" sz="3200" dirty="0"/>
          </a:p>
          <a:p>
            <a:r>
              <a:rPr lang="en-US" i="1" dirty="0" smtClean="0"/>
              <a:t>	Residuals </a:t>
            </a:r>
            <a:r>
              <a:rPr lang="en-US" i="1" dirty="0"/>
              <a:t>should be constant or equal </a:t>
            </a:r>
            <a:r>
              <a:rPr lang="en-US" i="1" dirty="0" smtClean="0"/>
              <a:t>variance i.e. Homoscedasticity.</a:t>
            </a:r>
          </a:p>
          <a:p>
            <a:endParaRPr lang="en-US" i="1" dirty="0" smtClean="0"/>
          </a:p>
          <a:p>
            <a:r>
              <a:rPr lang="en-US" dirty="0"/>
              <a:t>If the variance is not constant across the error terms, then there is a case of heteroscedasticity. These non-constant variance across the error terms are due to the presence of outliers in the original data. These outliers influence the model to a huge extent.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98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436693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F0"/>
                </a:solidFill>
              </a:rPr>
              <a:t>NOTE: There </a:t>
            </a:r>
            <a:r>
              <a:rPr lang="en-US" dirty="0">
                <a:solidFill>
                  <a:srgbClr val="00B0F0"/>
                </a:solidFill>
              </a:rPr>
              <a:t>is no funnel shape distribution in the plot, this means, signs of homoscedasticity.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110896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3200" dirty="0" smtClean="0"/>
              <a:t>Homoscedasticity</a:t>
            </a:r>
          </a:p>
          <a:p>
            <a:endParaRPr lang="en-IN" sz="3200" dirty="0"/>
          </a:p>
          <a:p>
            <a:r>
              <a:rPr lang="en-US" i="1" dirty="0" smtClean="0"/>
              <a:t>	Residuals </a:t>
            </a:r>
            <a:r>
              <a:rPr lang="en-US" i="1" dirty="0"/>
              <a:t>should be constant or equal </a:t>
            </a:r>
            <a:r>
              <a:rPr lang="en-US" i="1" dirty="0" smtClean="0"/>
              <a:t>variance i.e. Homoscedasticity.</a:t>
            </a:r>
          </a:p>
          <a:p>
            <a:endParaRPr lang="en-US" i="1" dirty="0" smtClean="0"/>
          </a:p>
          <a:p>
            <a:r>
              <a:rPr lang="en-US" dirty="0"/>
              <a:t>If the variance is not constant across the error terms, then there is a case of heteroscedasticity. These non-constant variance across the error terms are due to the presence of outliers in the original data. These outliers influence the model to a huge extent. </a:t>
            </a:r>
            <a:endParaRPr lang="en-US" dirty="0" smtClean="0"/>
          </a:p>
          <a:p>
            <a:endParaRPr lang="en-IN" dirty="0"/>
          </a:p>
          <a:p>
            <a:r>
              <a:rPr lang="en-US" dirty="0"/>
              <a:t>Simple scatter plot of the residuals can highlight the presence of heteroscedasticity.</a:t>
            </a:r>
            <a:endParaRPr lang="en-IN" dirty="0"/>
          </a:p>
        </p:txBody>
      </p:sp>
      <p:pic>
        <p:nvPicPr>
          <p:cNvPr id="2050" name="Picture 2" descr="Image result for homoscedasticity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019" y="3789815"/>
            <a:ext cx="5172075" cy="25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4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188" y="6535833"/>
            <a:ext cx="1111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000" i="1" dirty="0" smtClean="0">
                <a:latin typeface="medium-content-serif-font"/>
              </a:rPr>
              <a:t>Other Test Homoscedasticity  </a:t>
            </a:r>
            <a:r>
              <a:rPr lang="en-US" sz="1000" i="1" dirty="0">
                <a:latin typeface="medium-content-serif-font"/>
              </a:rPr>
              <a:t>: </a:t>
            </a:r>
            <a:r>
              <a:rPr lang="en-US" sz="1000" i="1" dirty="0" err="1">
                <a:latin typeface="medium-content-serif-font"/>
              </a:rPr>
              <a:t>GoldFeld-Quandt</a:t>
            </a:r>
            <a:r>
              <a:rPr lang="en-US" sz="1000" i="1" dirty="0">
                <a:latin typeface="medium-content-serif-font"/>
              </a:rPr>
              <a:t> Test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110896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3200" dirty="0" smtClean="0"/>
              <a:t>Homoscedasticity</a:t>
            </a:r>
          </a:p>
          <a:p>
            <a:endParaRPr lang="en-IN" sz="3200" dirty="0"/>
          </a:p>
          <a:p>
            <a:r>
              <a:rPr lang="en-US" i="1" dirty="0" smtClean="0"/>
              <a:t>	Residuals </a:t>
            </a:r>
            <a:r>
              <a:rPr lang="en-US" i="1" dirty="0"/>
              <a:t>should be constant or equal </a:t>
            </a:r>
            <a:r>
              <a:rPr lang="en-US" i="1" dirty="0" smtClean="0"/>
              <a:t>variance i.e. Homoscedasticity.</a:t>
            </a:r>
          </a:p>
        </p:txBody>
      </p:sp>
      <p:pic>
        <p:nvPicPr>
          <p:cNvPr id="9218" name="Picture 2" descr="https://miro.medium.com/max/639/1*wCkistzZgl0KfRxhi_MKWQ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3321"/>
          <a:stretch/>
        </p:blipFill>
        <p:spPr bwMode="auto">
          <a:xfrm>
            <a:off x="2090062" y="2115095"/>
            <a:ext cx="6853218" cy="461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07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923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47887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06009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2898" y="1638637"/>
            <a:ext cx="2724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03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</p:txBody>
      </p:sp>
    </p:spTree>
    <p:extLst>
      <p:ext uri="{BB962C8B-B14F-4D97-AF65-F5344CB8AC3E}">
        <p14:creationId xmlns:p14="http://schemas.microsoft.com/office/powerpoint/2010/main" xmlns="" val="2138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Scatter plot between </a:t>
            </a:r>
            <a:r>
              <a:rPr lang="en-US" b="1" dirty="0" smtClean="0"/>
              <a:t>the independent </a:t>
            </a:r>
            <a:r>
              <a:rPr lang="en-US" b="1" dirty="0"/>
              <a:t>variables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5208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Scatter plot between the </a:t>
            </a:r>
            <a:r>
              <a:rPr lang="en-US" dirty="0" smtClean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Correlation </a:t>
            </a:r>
            <a:r>
              <a:rPr lang="en-US" b="1" dirty="0" smtClean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xmlns="" val="987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Scatter plot between the </a:t>
            </a:r>
            <a:r>
              <a:rPr lang="en-US" dirty="0" smtClean="0"/>
              <a:t>independent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Correlation </a:t>
            </a:r>
            <a:r>
              <a:rPr lang="en-US" b="1" dirty="0" smtClean="0"/>
              <a:t>matrix</a:t>
            </a:r>
          </a:p>
        </p:txBody>
      </p:sp>
      <p:pic>
        <p:nvPicPr>
          <p:cNvPr id="10242" name="Picture 2" descr="https://miro.medium.com/max/498/1*N04KTZXWyuNS3iZzDoTmyQ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9376" y="3062431"/>
            <a:ext cx="4125951" cy="36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41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Scatter plot between the </a:t>
            </a:r>
            <a:r>
              <a:rPr lang="en-US" dirty="0" smtClean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Correlation </a:t>
            </a:r>
            <a:r>
              <a:rPr lang="en-US" dirty="0" smtClean="0"/>
              <a:t>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Tolerance : </a:t>
            </a:r>
            <a:r>
              <a:rPr lang="en-US" dirty="0" smtClean="0"/>
              <a:t>Influence of 1 independent variable over the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28023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Scatter plot between the </a:t>
            </a:r>
            <a:r>
              <a:rPr lang="en-US" dirty="0" smtClean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Correlation </a:t>
            </a:r>
            <a:r>
              <a:rPr lang="en-US" dirty="0" smtClean="0"/>
              <a:t>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Tolerance : </a:t>
            </a:r>
            <a:r>
              <a:rPr lang="en-US" dirty="0" smtClean="0"/>
              <a:t>Influence of 1 independent variable over the </a:t>
            </a:r>
            <a:r>
              <a:rPr lang="en-US" smtClean="0"/>
              <a:t>other.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0773" y="5053302"/>
            <a:ext cx="5105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11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Scatter plot between the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Correlation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Tolerance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Variance </a:t>
            </a:r>
            <a:r>
              <a:rPr lang="en-US" b="1" dirty="0"/>
              <a:t>Inflation Factor (VIF</a:t>
            </a:r>
            <a:r>
              <a:rPr lang="en-US" b="1" dirty="0" smtClean="0"/>
              <a:t>) - </a:t>
            </a:r>
            <a:r>
              <a:rPr lang="en-US" dirty="0" smtClean="0"/>
              <a:t>VIF </a:t>
            </a:r>
            <a:r>
              <a:rPr lang="en-US" dirty="0"/>
              <a:t>is the ratio of variance in a model with multiple terms, divided by the variance of a model with one term alone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534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No Multi-collinearity in independent variable</a:t>
            </a:r>
          </a:p>
          <a:p>
            <a:pPr marL="514350" indent="-514350">
              <a:buFont typeface="+mj-lt"/>
              <a:buAutoNum type="arabicPeriod" startAt="3"/>
            </a:pPr>
            <a:endParaRPr lang="en-IN" sz="3200" dirty="0"/>
          </a:p>
          <a:p>
            <a:r>
              <a:rPr lang="en-US" dirty="0"/>
              <a:t>There should not be perfect linear relationship between the independent variables.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other words, there should be no or little multi-collinearity between the independent variables.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should always look for ways where we can minimize the linear relationship between the independent variables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Following are the ways to determine: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Scatter plot between the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Correlation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Tolerance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Variance </a:t>
            </a:r>
            <a:r>
              <a:rPr lang="en-US" b="1" dirty="0"/>
              <a:t>Inflation Factor (VIF</a:t>
            </a:r>
            <a:r>
              <a:rPr lang="en-US" b="1" dirty="0" smtClean="0"/>
              <a:t>) - </a:t>
            </a:r>
            <a:r>
              <a:rPr lang="en-US" dirty="0" smtClean="0"/>
              <a:t>VIF </a:t>
            </a:r>
            <a:r>
              <a:rPr lang="en-US" dirty="0"/>
              <a:t>is the ratio of variance in a model with multiple terms, divided by the variance of a model with one term alone</a:t>
            </a: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1243" y="5533339"/>
            <a:ext cx="2781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7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3200" dirty="0" smtClean="0"/>
              <a:t>No auto correlations of residuals</a:t>
            </a:r>
          </a:p>
          <a:p>
            <a:pPr marL="514350" indent="-514350">
              <a:buAutoNum type="arabicPeriod" startAt="4"/>
            </a:pPr>
            <a:endParaRPr lang="en-IN" sz="3200" dirty="0"/>
          </a:p>
          <a:p>
            <a:r>
              <a:rPr lang="en-US" dirty="0" smtClean="0"/>
              <a:t>Linear </a:t>
            </a:r>
            <a:r>
              <a:rPr lang="en-US" dirty="0"/>
              <a:t>Regression requires that the residuals are have very little or no auto-correlation in the data. </a:t>
            </a:r>
            <a:endParaRPr lang="en-US" dirty="0" smtClean="0"/>
          </a:p>
          <a:p>
            <a:r>
              <a:rPr lang="en-US" dirty="0" smtClean="0"/>
              <a:t>Auto-correlation </a:t>
            </a:r>
            <a:r>
              <a:rPr lang="en-US" dirty="0"/>
              <a:t>happens when the residuals are not independent of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Error(i+1</a:t>
            </a:r>
            <a:r>
              <a:rPr lang="en-US" dirty="0"/>
              <a:t>) term is not independent of Error(</a:t>
            </a:r>
            <a:r>
              <a:rPr lang="en-US" dirty="0" err="1"/>
              <a:t>i</a:t>
            </a:r>
            <a:r>
              <a:rPr lang="en-US" dirty="0"/>
              <a:t>) term. In other words, the current residual value is dependent on the previous residual value.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Presence </a:t>
            </a:r>
            <a:r>
              <a:rPr lang="en-US" dirty="0"/>
              <a:t>of auto-correlation drastically reduces the accuracy of the model.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9693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3200" dirty="0" smtClean="0"/>
              <a:t>No auto correlations of residuals</a:t>
            </a:r>
          </a:p>
          <a:p>
            <a:pPr marL="514350" indent="-514350">
              <a:buAutoNum type="arabicPeriod" startAt="4"/>
            </a:pPr>
            <a:endParaRPr lang="en-IN" sz="3200" dirty="0"/>
          </a:p>
          <a:p>
            <a:r>
              <a:rPr lang="en-US" dirty="0" smtClean="0"/>
              <a:t>Linear </a:t>
            </a:r>
            <a:r>
              <a:rPr lang="en-US" dirty="0"/>
              <a:t>Regression requires that the residuals are have very little or no auto-correlation in the data. </a:t>
            </a:r>
            <a:endParaRPr lang="en-US" dirty="0" smtClean="0"/>
          </a:p>
          <a:p>
            <a:r>
              <a:rPr lang="en-US" dirty="0" smtClean="0"/>
              <a:t>Auto-correlation </a:t>
            </a:r>
            <a:r>
              <a:rPr lang="en-US" dirty="0"/>
              <a:t>happens when the residuals are not independent of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Error(i+1</a:t>
            </a:r>
            <a:r>
              <a:rPr lang="en-US" dirty="0"/>
              <a:t>) term is not independent of Error(</a:t>
            </a:r>
            <a:r>
              <a:rPr lang="en-US" dirty="0" err="1"/>
              <a:t>i</a:t>
            </a:r>
            <a:r>
              <a:rPr lang="en-US" dirty="0"/>
              <a:t>) term. In other words, the current residual value is dependent on the previous residual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Presence </a:t>
            </a:r>
            <a:r>
              <a:rPr lang="en-US" dirty="0"/>
              <a:t>of auto-correlation drastically reduces the accuracy of the model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To check Auto-Correlation using </a:t>
            </a:r>
            <a:r>
              <a:rPr lang="en-US" b="1" dirty="0" smtClean="0">
                <a:solidFill>
                  <a:srgbClr val="00B0F0"/>
                </a:solidFill>
              </a:rPr>
              <a:t>ACF plot</a:t>
            </a:r>
            <a:r>
              <a:rPr lang="en-US" b="1" dirty="0" smtClean="0"/>
              <a:t>:</a:t>
            </a:r>
          </a:p>
        </p:txBody>
      </p:sp>
      <p:pic>
        <p:nvPicPr>
          <p:cNvPr id="11266" name="Picture 2" descr="https://miro.medium.com/max/773/1*XSY_0ho34RPPN_BR6zp7-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5027" y="4048534"/>
            <a:ext cx="5765723" cy="27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9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47887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06009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2898" y="1638637"/>
            <a:ext cx="272415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9577" y="4130937"/>
            <a:ext cx="6000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77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3200" dirty="0" smtClean="0"/>
              <a:t>No auto correlations of residuals</a:t>
            </a:r>
          </a:p>
          <a:p>
            <a:pPr marL="514350" indent="-514350">
              <a:buAutoNum type="arabicPeriod" startAt="4"/>
            </a:pPr>
            <a:endParaRPr lang="en-IN" sz="3200" dirty="0"/>
          </a:p>
          <a:p>
            <a:r>
              <a:rPr lang="en-US" dirty="0" smtClean="0"/>
              <a:t>Linear </a:t>
            </a:r>
            <a:r>
              <a:rPr lang="en-US" dirty="0"/>
              <a:t>Regression requires that the residuals are have very little or no auto-correlation in the data. </a:t>
            </a:r>
            <a:endParaRPr lang="en-US" dirty="0" smtClean="0"/>
          </a:p>
          <a:p>
            <a:r>
              <a:rPr lang="en-US" dirty="0" smtClean="0"/>
              <a:t>Auto-correlation </a:t>
            </a:r>
            <a:r>
              <a:rPr lang="en-US" dirty="0"/>
              <a:t>happens when the residuals are not independent of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Error(i+1</a:t>
            </a:r>
            <a:r>
              <a:rPr lang="en-US" dirty="0"/>
              <a:t>) term is not independent of Error(</a:t>
            </a:r>
            <a:r>
              <a:rPr lang="en-US" dirty="0" err="1"/>
              <a:t>i</a:t>
            </a:r>
            <a:r>
              <a:rPr lang="en-US" dirty="0"/>
              <a:t>) term. In other words, the current residual value is dependent on the previous residual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Presence </a:t>
            </a:r>
            <a:r>
              <a:rPr lang="en-US" dirty="0"/>
              <a:t>of auto-correlation drastically reduces the accuracy of the model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To check Auto-Correlation using </a:t>
            </a:r>
            <a:r>
              <a:rPr lang="en-US" b="1" dirty="0" smtClean="0">
                <a:solidFill>
                  <a:srgbClr val="00B0F0"/>
                </a:solidFill>
              </a:rPr>
              <a:t>Durbin-Watson test:</a:t>
            </a:r>
          </a:p>
        </p:txBody>
      </p:sp>
      <p:pic>
        <p:nvPicPr>
          <p:cNvPr id="13314" name="Picture 2" descr="https://miro.medium.com/max/765/1*xWbu2pY-5fSL7ZY-gDUtmA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6517" b="93570"/>
          <a:stretch/>
        </p:blipFill>
        <p:spPr bwMode="auto">
          <a:xfrm>
            <a:off x="1538324" y="4367935"/>
            <a:ext cx="6085486" cy="5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miro.medium.com/max/765/1*xWbu2pY-5fSL7ZY-gDUtmA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540"/>
          <a:stretch/>
        </p:blipFill>
        <p:spPr bwMode="auto">
          <a:xfrm>
            <a:off x="983445" y="4978372"/>
            <a:ext cx="8325275" cy="17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40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sz="3200" dirty="0" smtClean="0"/>
              <a:t>Residuals should be normally distributed</a:t>
            </a:r>
          </a:p>
          <a:p>
            <a:pPr marL="514350" indent="-514350">
              <a:buFont typeface="+mj-lt"/>
              <a:buAutoNum type="arabicPeriod" startAt="5"/>
            </a:pPr>
            <a:endParaRPr lang="en-IN" sz="3200" dirty="0"/>
          </a:p>
          <a:p>
            <a:r>
              <a:rPr lang="en-US" dirty="0"/>
              <a:t>In a linear regression model, the error terms are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04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671" y="828735"/>
            <a:ext cx="97403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sz="3200" dirty="0" smtClean="0"/>
              <a:t>Residuals should be normally distributed</a:t>
            </a:r>
          </a:p>
          <a:p>
            <a:pPr marL="514350" indent="-514350">
              <a:buFont typeface="+mj-lt"/>
              <a:buAutoNum type="arabicPeriod" startAt="5"/>
            </a:pPr>
            <a:endParaRPr lang="en-IN" sz="3200" dirty="0"/>
          </a:p>
          <a:p>
            <a:r>
              <a:rPr lang="en-US" dirty="0"/>
              <a:t>In a linear regression model, the error terms are normally distributed.</a:t>
            </a:r>
          </a:p>
        </p:txBody>
      </p:sp>
      <p:pic>
        <p:nvPicPr>
          <p:cNvPr id="6" name="Picture 2" descr="https://miro.medium.com/max/352/1*5H6rNzaW97BOsri-yJ3FN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6938" y="2880460"/>
            <a:ext cx="3723655" cy="34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67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b="82280"/>
          <a:stretch/>
        </p:blipFill>
        <p:spPr>
          <a:xfrm>
            <a:off x="1614711" y="1282794"/>
            <a:ext cx="8467725" cy="589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9652" y="2186609"/>
            <a:ext cx="97403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Homoscedasticity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Lack of Multicollinearity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No auto-correlations of residuals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sz="3200" dirty="0" smtClean="0"/>
              <a:t>Residuals should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xmlns="" val="35849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8869" y="1936730"/>
            <a:ext cx="871643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Dummy Variable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5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8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93426" b="-6311"/>
          <a:stretch/>
        </p:blipFill>
        <p:spPr>
          <a:xfrm>
            <a:off x="659299" y="4300122"/>
            <a:ext cx="553275" cy="7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19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89410" b="-513"/>
          <a:stretch/>
        </p:blipFill>
        <p:spPr>
          <a:xfrm>
            <a:off x="659299" y="4300121"/>
            <a:ext cx="891205" cy="6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22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81143" b="-513"/>
          <a:stretch/>
        </p:blipFill>
        <p:spPr>
          <a:xfrm>
            <a:off x="659299" y="4300121"/>
            <a:ext cx="1586944" cy="6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96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61065" b="-513"/>
          <a:stretch/>
        </p:blipFill>
        <p:spPr>
          <a:xfrm>
            <a:off x="659299" y="4300121"/>
            <a:ext cx="3276597" cy="6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8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47887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06009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2898" y="1638637"/>
            <a:ext cx="272415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9577" y="4130937"/>
            <a:ext cx="6000750" cy="63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67604" y="3078593"/>
            <a:ext cx="27324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Dependent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 flipV="1">
            <a:off x="5271247" y="2191087"/>
            <a:ext cx="462579" cy="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</p:cNvCxnSpPr>
          <p:nvPr/>
        </p:nvCxnSpPr>
        <p:spPr>
          <a:xfrm flipH="1">
            <a:off x="5378824" y="3444353"/>
            <a:ext cx="355002" cy="68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02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t="1" r="39098" b="-3412"/>
          <a:stretch/>
        </p:blipFill>
        <p:spPr>
          <a:xfrm>
            <a:off x="659299" y="4300122"/>
            <a:ext cx="5125275" cy="7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11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17603" b="5283"/>
          <a:stretch/>
        </p:blipFill>
        <p:spPr>
          <a:xfrm>
            <a:off x="659299" y="4300122"/>
            <a:ext cx="6934197" cy="6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4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36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8961120" y="1699708"/>
            <a:ext cx="957431" cy="451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074897" y="1780639"/>
            <a:ext cx="1897903" cy="814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33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8961120" y="1699708"/>
            <a:ext cx="957431" cy="451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74897" y="1780639"/>
            <a:ext cx="1897903" cy="814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69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endParaRPr lang="en-IN" sz="2800" dirty="0" smtClean="0"/>
          </a:p>
          <a:p>
            <a:pPr algn="ctr"/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endParaRPr lang="en-IN" sz="2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9074897" y="2130014"/>
            <a:ext cx="72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95121" y="3476513"/>
            <a:ext cx="72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26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3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800" dirty="0" smtClean="0"/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074897" y="2581835"/>
            <a:ext cx="1887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74897" y="3003177"/>
            <a:ext cx="1887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074897" y="3896061"/>
            <a:ext cx="1887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62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IN" sz="2800" dirty="0" smtClean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3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47887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06009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2898" y="1638637"/>
            <a:ext cx="272415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9577" y="4130937"/>
            <a:ext cx="6000750" cy="63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910" y="3090304"/>
            <a:ext cx="27324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Dependent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 flipV="1">
            <a:off x="5271247" y="2191087"/>
            <a:ext cx="462579" cy="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</p:cNvCxnSpPr>
          <p:nvPr/>
        </p:nvCxnSpPr>
        <p:spPr>
          <a:xfrm flipH="1">
            <a:off x="5378824" y="3444353"/>
            <a:ext cx="355002" cy="68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4724" y="3092210"/>
            <a:ext cx="27324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Independent Variable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7530353" y="2191087"/>
            <a:ext cx="1830593" cy="90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7530353" y="3457970"/>
            <a:ext cx="1830593" cy="7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8821271" y="3457970"/>
            <a:ext cx="539675" cy="7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9360946" y="3457970"/>
            <a:ext cx="170329" cy="7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9360946" y="3457970"/>
            <a:ext cx="1290918" cy="7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41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299" y="4300122"/>
            <a:ext cx="8415598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45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64756" y="4300122"/>
            <a:ext cx="1562100" cy="54292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57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64756" y="4300122"/>
            <a:ext cx="1562100" cy="54292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87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8869" y="1936730"/>
            <a:ext cx="871643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Dummy Variable </a:t>
            </a:r>
            <a:r>
              <a:rPr lang="en-U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TRAP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5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Trap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/>
          <a:srcRect r="48263" b="-9092"/>
          <a:stretch/>
        </p:blipFill>
        <p:spPr>
          <a:xfrm>
            <a:off x="9162220" y="4194631"/>
            <a:ext cx="1453742" cy="6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52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Trap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2219" y="4194631"/>
            <a:ext cx="2809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5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Trap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2219" y="4194631"/>
            <a:ext cx="2809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03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Trap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2219" y="4194631"/>
            <a:ext cx="2809875" cy="5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38758" y="2806155"/>
            <a:ext cx="8420857" cy="6862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can we think of Dummy Variable D1 and D2 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92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Trap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2219" y="4194631"/>
            <a:ext cx="2809875" cy="5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38758" y="2806155"/>
            <a:ext cx="8420857" cy="6862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D1 = 1 – D2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1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Trap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2219" y="4194631"/>
            <a:ext cx="2809875" cy="58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38758" y="2806155"/>
            <a:ext cx="8420857" cy="6862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D1 = 1 – D2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38758" y="3594523"/>
            <a:ext cx="8420857" cy="6862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D2 = 1 – D1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0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47887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06009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2898" y="1638637"/>
            <a:ext cx="272415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9577" y="4130937"/>
            <a:ext cx="6000750" cy="63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910" y="3090304"/>
            <a:ext cx="27324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Dependent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 flipV="1">
            <a:off x="5271247" y="2191087"/>
            <a:ext cx="462579" cy="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</p:cNvCxnSpPr>
          <p:nvPr/>
        </p:nvCxnSpPr>
        <p:spPr>
          <a:xfrm flipH="1">
            <a:off x="5378824" y="3444353"/>
            <a:ext cx="355002" cy="68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4724" y="3092210"/>
            <a:ext cx="27324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Independent Variable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7530353" y="2191087"/>
            <a:ext cx="1830593" cy="90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7530353" y="3457970"/>
            <a:ext cx="1830593" cy="7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8821271" y="3457970"/>
            <a:ext cx="539675" cy="7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9360946" y="3457970"/>
            <a:ext cx="170329" cy="7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9360946" y="3457970"/>
            <a:ext cx="1290918" cy="7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78824" y="5473738"/>
            <a:ext cx="122637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Constant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9" idx="0"/>
          </p:cNvCxnSpPr>
          <p:nvPr/>
        </p:nvCxnSpPr>
        <p:spPr>
          <a:xfrm flipV="1">
            <a:off x="5992010" y="4572000"/>
            <a:ext cx="129091" cy="9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33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Dummy Variable Trap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: Dummy Variable works as</a:t>
            </a:r>
            <a:r>
              <a:rPr lang="en-IN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 Switch – presence of 1 is absence of other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351" y="934277"/>
            <a:ext cx="8666920" cy="336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/>
          <a:srcRect r="17970" b="-2389"/>
          <a:stretch/>
        </p:blipFill>
        <p:spPr>
          <a:xfrm>
            <a:off x="659299" y="4300122"/>
            <a:ext cx="6903327" cy="70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3271" y="1032920"/>
            <a:ext cx="2484781" cy="89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43836" y="1928191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 smtClean="0"/>
              <a:t>0</a:t>
            </a:r>
            <a:endParaRPr lang="en-IN" sz="2800" dirty="0"/>
          </a:p>
          <a:p>
            <a:pPr algn="ctr"/>
            <a:r>
              <a:rPr lang="en-IN" sz="2800" dirty="0" smtClean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545944" y="1909248"/>
            <a:ext cx="1161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0</a:t>
            </a:r>
          </a:p>
          <a:p>
            <a:pPr algn="ctr"/>
            <a:r>
              <a:rPr lang="en-IN" sz="2800" dirty="0"/>
              <a:t>1</a:t>
            </a:r>
            <a:endParaRPr lang="en-IN" sz="2800" dirty="0" smtClean="0"/>
          </a:p>
          <a:p>
            <a:pPr algn="ctr"/>
            <a:r>
              <a:rPr lang="en-IN" sz="2800" dirty="0"/>
              <a:t>1</a:t>
            </a:r>
          </a:p>
          <a:p>
            <a:pPr algn="ctr"/>
            <a:r>
              <a:rPr lang="en-IN" sz="2800" dirty="0"/>
              <a:t>0</a:t>
            </a:r>
            <a:endParaRPr lang="en-IN" sz="2800" dirty="0" smtClean="0"/>
          </a:p>
          <a:p>
            <a:pPr algn="ctr"/>
            <a:r>
              <a:rPr lang="en-IN" sz="2800" dirty="0" smtClean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713233" y="1928191"/>
            <a:ext cx="1258645" cy="21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713233" y="1923514"/>
            <a:ext cx="1366221" cy="21428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714616" y="1947862"/>
            <a:ext cx="806824" cy="2086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73224" y="1923514"/>
            <a:ext cx="848216" cy="21428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/>
          <a:srcRect b="14638"/>
          <a:stretch/>
        </p:blipFill>
        <p:spPr>
          <a:xfrm>
            <a:off x="9309857" y="588163"/>
            <a:ext cx="2514600" cy="413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2219" y="4194631"/>
            <a:ext cx="2809875" cy="581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96886" y="4974498"/>
            <a:ext cx="2352675" cy="534699"/>
          </a:xfrm>
          <a:prstGeom prst="rect">
            <a:avLst/>
          </a:prstGeom>
        </p:spPr>
      </p:pic>
      <p:sp>
        <p:nvSpPr>
          <p:cNvPr id="19" name="Multiply 18"/>
          <p:cNvSpPr/>
          <p:nvPr/>
        </p:nvSpPr>
        <p:spPr>
          <a:xfrm>
            <a:off x="10862864" y="4080657"/>
            <a:ext cx="961593" cy="9516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8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8869" y="1936730"/>
            <a:ext cx="871643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P-Value ~ 0.05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8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535" y="956604"/>
            <a:ext cx="106773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Hypothesis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	Null Hypothesis – Independent Var1 is contributing towards the prediction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Alternate Hypotheses -   </a:t>
            </a:r>
            <a:r>
              <a:rPr lang="en-US" sz="2400" dirty="0" smtClean="0">
                <a:solidFill>
                  <a:srgbClr val="FF0000"/>
                </a:solidFill>
              </a:rPr>
              <a:t>Independent</a:t>
            </a:r>
            <a:r>
              <a:rPr lang="en-US" sz="2400" dirty="0" smtClean="0"/>
              <a:t> Var1 is not contributing towards the prediction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Equation</a:t>
            </a:r>
            <a:r>
              <a:rPr lang="en-US" sz="2400" dirty="0" smtClean="0"/>
              <a:t> – Linear Equation y = b0 + b1 X1 + b2X2 …… + </a:t>
            </a:r>
            <a:r>
              <a:rPr lang="en-US" sz="2400" dirty="0" err="1" smtClean="0"/>
              <a:t>bN</a:t>
            </a:r>
            <a:r>
              <a:rPr lang="en-US" sz="2400" dirty="0" smtClean="0"/>
              <a:t> XN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Probability of each independent variable getting used in Linear Equation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Test</a:t>
            </a:r>
            <a:r>
              <a:rPr lang="en-US" sz="2400" dirty="0" smtClean="0"/>
              <a:t> - When my </a:t>
            </a:r>
            <a:r>
              <a:rPr lang="en-US" sz="2400" dirty="0" err="1" smtClean="0"/>
              <a:t>probabillity</a:t>
            </a:r>
            <a:r>
              <a:rPr lang="en-US" sz="2400" dirty="0" smtClean="0"/>
              <a:t> value i.e. </a:t>
            </a:r>
            <a:r>
              <a:rPr lang="en-US" sz="2400" b="1" dirty="0" smtClean="0"/>
              <a:t>p-value &lt; 0.05</a:t>
            </a:r>
            <a:r>
              <a:rPr lang="en-US" sz="2400" dirty="0" smtClean="0"/>
              <a:t> I will reject the null hypotheses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522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47887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Linear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06009"/>
            <a:ext cx="2442882" cy="1387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Multiple 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2898" y="1638637"/>
            <a:ext cx="272415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9577" y="4130937"/>
            <a:ext cx="6000750" cy="63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910" y="3090304"/>
            <a:ext cx="27324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Dependent Variable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 flipV="1">
            <a:off x="5271247" y="2191087"/>
            <a:ext cx="462579" cy="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</p:cNvCxnSpPr>
          <p:nvPr/>
        </p:nvCxnSpPr>
        <p:spPr>
          <a:xfrm flipH="1">
            <a:off x="5378824" y="3444353"/>
            <a:ext cx="355002" cy="68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4724" y="3092210"/>
            <a:ext cx="27324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Independent Variable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1" idx="0"/>
          </p:cNvCxnSpPr>
          <p:nvPr/>
        </p:nvCxnSpPr>
        <p:spPr>
          <a:xfrm flipH="1" flipV="1">
            <a:off x="7530353" y="2191087"/>
            <a:ext cx="1830593" cy="90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7530353" y="3457970"/>
            <a:ext cx="1830593" cy="7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8821271" y="3457970"/>
            <a:ext cx="539675" cy="7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9360946" y="3457970"/>
            <a:ext cx="170329" cy="79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9360946" y="3457970"/>
            <a:ext cx="1290918" cy="7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78824" y="5473738"/>
            <a:ext cx="122637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Constant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9" idx="0"/>
          </p:cNvCxnSpPr>
          <p:nvPr/>
        </p:nvCxnSpPr>
        <p:spPr>
          <a:xfrm flipV="1">
            <a:off x="5992010" y="4572000"/>
            <a:ext cx="129091" cy="9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32029" y="5442079"/>
            <a:ext cx="145138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Coefficient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7067774" y="4615031"/>
            <a:ext cx="2489949" cy="8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0"/>
          </p:cNvCxnSpPr>
          <p:nvPr/>
        </p:nvCxnSpPr>
        <p:spPr>
          <a:xfrm flipH="1" flipV="1">
            <a:off x="8832029" y="4615031"/>
            <a:ext cx="725694" cy="8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0"/>
          </p:cNvCxnSpPr>
          <p:nvPr/>
        </p:nvCxnSpPr>
        <p:spPr>
          <a:xfrm flipV="1">
            <a:off x="9557723" y="4572000"/>
            <a:ext cx="0" cy="8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</p:cNvCxnSpPr>
          <p:nvPr/>
        </p:nvCxnSpPr>
        <p:spPr>
          <a:xfrm flipV="1">
            <a:off x="9557723" y="4615031"/>
            <a:ext cx="725693" cy="82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84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b="82280"/>
          <a:stretch/>
        </p:blipFill>
        <p:spPr>
          <a:xfrm>
            <a:off x="1570107" y="2499723"/>
            <a:ext cx="8467725" cy="12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40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31"/>
            <a:ext cx="11113546" cy="4416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Linear Regression -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Assumption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64132"/>
            <a:ext cx="111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Regression Technique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b="82280"/>
          <a:stretch/>
        </p:blipFill>
        <p:spPr>
          <a:xfrm>
            <a:off x="1614711" y="1282794"/>
            <a:ext cx="8467725" cy="589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9652" y="2186609"/>
            <a:ext cx="97403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Linearity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Homoscedasticity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Lack of Multicollinearity</a:t>
            </a:r>
          </a:p>
          <a:p>
            <a:pPr marL="514350" indent="-514350">
              <a:buAutoNum type="arabicPeriod"/>
            </a:pPr>
            <a:r>
              <a:rPr lang="en-IN" sz="3200" dirty="0" smtClean="0"/>
              <a:t>No auto-correlations of residuals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sz="3200" dirty="0" smtClean="0"/>
              <a:t>Residuals should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xmlns="" val="35849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1772</Words>
  <Application>Microsoft Office PowerPoint</Application>
  <PresentationFormat>Custom</PresentationFormat>
  <Paragraphs>471</Paragraphs>
  <Slides>62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Slide 1</vt:lpstr>
      <vt:lpstr>Multiple Linear Regression…</vt:lpstr>
      <vt:lpstr>Multiple Linear Regression…</vt:lpstr>
      <vt:lpstr>Multiple Linear Regression…</vt:lpstr>
      <vt:lpstr>Multiple Linear Regression…</vt:lpstr>
      <vt:lpstr>Multiple Linear Regression…</vt:lpstr>
      <vt:lpstr>Multiple Linear Regression…</vt:lpstr>
      <vt:lpstr>Multiple Linear Regression 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 - Assumption</vt:lpstr>
      <vt:lpstr>Multiple Linear Regression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Regression… - Dummy Variable </vt:lpstr>
      <vt:lpstr>Multiple Linear Regression</vt:lpstr>
      <vt:lpstr>Multiple Linear Regression… - Dummy Variable Trap</vt:lpstr>
      <vt:lpstr>Multiple Linear Regression… - Dummy Variable Trap</vt:lpstr>
      <vt:lpstr>Multiple Linear Regression… - Dummy Variable Trap</vt:lpstr>
      <vt:lpstr>Multiple Linear Regression… - Dummy Variable Trap</vt:lpstr>
      <vt:lpstr>Multiple Linear Regression… - Dummy Variable Trap</vt:lpstr>
      <vt:lpstr>Multiple Linear Regression… - Dummy Variable Trap</vt:lpstr>
      <vt:lpstr>Multiple Linear Regression… - Dummy Variable Trap</vt:lpstr>
      <vt:lpstr>Multiple Linear Regression</vt:lpstr>
      <vt:lpstr>Multiple Linear Regression…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 Vishwakarma</dc:creator>
  <cp:lastModifiedBy>Sony</cp:lastModifiedBy>
  <cp:revision>17</cp:revision>
  <dcterms:created xsi:type="dcterms:W3CDTF">2020-01-24T10:45:18Z</dcterms:created>
  <dcterms:modified xsi:type="dcterms:W3CDTF">2020-06-30T02:07:16Z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TECHMAHINDRA\PV00616389</vt:lpwstr>
  </property>
  <property fmtid="{D5CDD505-2E9C-101B-9397-08002B2CF9AE}" pid="4" name="DLPManualFileClassificationLastModificationDate">
    <vt:lpwstr>1579862724</vt:lpwstr>
  </property>
  <property fmtid="{D5CDD505-2E9C-101B-9397-08002B2CF9AE}" pid="5" name="DLPManualFileClassificationVersion">
    <vt:lpwstr>11.1.0.61</vt:lpwstr>
  </property>
</Properties>
</file>