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76" r:id="rId13"/>
    <p:sldId id="266" r:id="rId14"/>
    <p:sldId id="268" r:id="rId15"/>
    <p:sldId id="26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Decision Trees</a:t>
            </a:r>
            <a:r>
              <a:rPr lang="en-IN" sz="1600" dirty="0" smtClean="0"/>
              <a:t> - Regression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~ Pankaj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85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36" y="1187095"/>
            <a:ext cx="8086725" cy="450532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Decision Tree -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03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7801" y="2297661"/>
            <a:ext cx="7756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Internal Working of Decision Trees: </a:t>
            </a:r>
            <a:endParaRPr lang="en-US" dirty="0" smtClean="0"/>
          </a:p>
          <a:p>
            <a:pPr algn="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https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://www.saedsayad.com/decision_tree_reg.htm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Decision Tree -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402" y="17033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Con:</a:t>
            </a:r>
          </a:p>
          <a:p>
            <a:pPr>
              <a:buAutoNum type="arabicPeriod"/>
            </a:pPr>
            <a:r>
              <a:rPr lang="en-IN" dirty="0" smtClean="0"/>
              <a:t>Decision Trees– </a:t>
            </a:r>
            <a:r>
              <a:rPr lang="en-IN" dirty="0" smtClean="0">
                <a:solidFill>
                  <a:srgbClr val="FF0000"/>
                </a:solidFill>
              </a:rPr>
              <a:t>Bias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How to avoid the Bias on Decision Trees?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rgbClr val="00B050"/>
                </a:solidFill>
              </a:rPr>
              <a:t>Prunning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err="1" smtClean="0">
                <a:solidFill>
                  <a:srgbClr val="00B050"/>
                </a:solidFill>
              </a:rPr>
              <a:t>Techniue</a:t>
            </a:r>
            <a:r>
              <a:rPr lang="en-IN" dirty="0" smtClean="0">
                <a:solidFill>
                  <a:schemeClr val="tx1"/>
                </a:solidFill>
              </a:rPr>
              <a:t> –   Stopping to growth of tree.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Approach : </a:t>
            </a:r>
          </a:p>
          <a:p>
            <a:pPr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Top – Down</a:t>
            </a:r>
          </a:p>
          <a:p>
            <a:pPr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Bottom Up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1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Random Forest</a:t>
            </a:r>
            <a:r>
              <a:rPr lang="en-IN" sz="1600" dirty="0" smtClean="0"/>
              <a:t>- Regression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~ Pankaj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48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Random Forest- Explanation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1325" y="876344"/>
            <a:ext cx="90254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dium-content-serif-font"/>
              </a:rPr>
              <a:t>A Random Forest is an </a:t>
            </a:r>
            <a:r>
              <a:rPr lang="en-US" dirty="0">
                <a:solidFill>
                  <a:srgbClr val="00B050"/>
                </a:solidFill>
                <a:latin typeface="medium-content-serif-font"/>
              </a:rPr>
              <a:t>ensemble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smtClean="0">
                <a:latin typeface="medium-content-serif-font"/>
              </a:rPr>
              <a:t>technique. </a:t>
            </a:r>
          </a:p>
          <a:p>
            <a:endParaRPr lang="en-US" dirty="0">
              <a:latin typeface="medium-content-serif-font"/>
            </a:endParaRPr>
          </a:p>
          <a:p>
            <a:r>
              <a:rPr lang="en-US" dirty="0" smtClean="0">
                <a:latin typeface="medium-content-serif-font"/>
              </a:rPr>
              <a:t>It is capable </a:t>
            </a:r>
            <a:r>
              <a:rPr lang="en-US" dirty="0">
                <a:latin typeface="medium-content-serif-font"/>
              </a:rPr>
              <a:t>of performing both </a:t>
            </a:r>
            <a:r>
              <a:rPr lang="en-US" dirty="0" smtClean="0">
                <a:latin typeface="medium-content-serif-font"/>
              </a:rPr>
              <a:t>tasks </a:t>
            </a:r>
            <a:r>
              <a:rPr lang="en-US" dirty="0">
                <a:latin typeface="medium-content-serif-font"/>
              </a:rPr>
              <a:t>with the use of multiple decision trees and a technique called </a:t>
            </a:r>
            <a:r>
              <a:rPr lang="en-US" b="1" dirty="0">
                <a:latin typeface="medium-content-serif-font"/>
              </a:rPr>
              <a:t>Bootstrap Aggregation</a:t>
            </a:r>
            <a:r>
              <a:rPr lang="en-US" dirty="0">
                <a:latin typeface="medium-content-serif-font"/>
              </a:rPr>
              <a:t>, commonly known</a:t>
            </a:r>
            <a:r>
              <a:rPr lang="en-US" b="1" dirty="0">
                <a:latin typeface="medium-content-serif-font"/>
              </a:rPr>
              <a:t> </a:t>
            </a:r>
            <a:r>
              <a:rPr lang="en-US" dirty="0" smtClean="0">
                <a:latin typeface="medium-content-serif-font"/>
              </a:rPr>
              <a:t>as </a:t>
            </a:r>
            <a:r>
              <a:rPr lang="en-US" b="1" dirty="0" smtClean="0">
                <a:latin typeface="medium-content-serif-font"/>
              </a:rPr>
              <a:t>bagging</a:t>
            </a:r>
            <a:r>
              <a:rPr lang="en-US" dirty="0">
                <a:latin typeface="medium-content-serif-font"/>
              </a:rPr>
              <a:t>. </a:t>
            </a:r>
            <a:endParaRPr lang="en-US" dirty="0" smtClean="0">
              <a:latin typeface="medium-content-serif-font"/>
            </a:endParaRPr>
          </a:p>
          <a:p>
            <a:endParaRPr lang="en-US" dirty="0">
              <a:latin typeface="medium-content-serif-font"/>
            </a:endParaRPr>
          </a:p>
          <a:p>
            <a:r>
              <a:rPr lang="en-US" dirty="0" smtClean="0">
                <a:latin typeface="medium-content-serif-font"/>
              </a:rPr>
              <a:t>What </a:t>
            </a:r>
            <a:r>
              <a:rPr lang="en-US" dirty="0">
                <a:latin typeface="medium-content-serif-font"/>
              </a:rPr>
              <a:t>is </a:t>
            </a:r>
            <a:r>
              <a:rPr lang="en-US" dirty="0" smtClean="0">
                <a:latin typeface="medium-content-serif-font"/>
              </a:rPr>
              <a:t>bagging? </a:t>
            </a:r>
          </a:p>
          <a:p>
            <a:r>
              <a:rPr lang="en-US" dirty="0" smtClean="0">
                <a:latin typeface="medium-content-serif-font"/>
              </a:rPr>
              <a:t>Bagging</a:t>
            </a:r>
            <a:r>
              <a:rPr lang="en-US" dirty="0">
                <a:latin typeface="medium-content-serif-font"/>
              </a:rPr>
              <a:t>, in the Random Forest method, involves training each decision tree on a different data sample where sampling is done with replacement.</a:t>
            </a:r>
            <a:endParaRPr lang="en-US" dirty="0"/>
          </a:p>
        </p:txBody>
      </p:sp>
      <p:pic>
        <p:nvPicPr>
          <p:cNvPr id="1026" name="Picture 2" descr="https://miro.medium.com/max/561/1*jEGFJCm4VSG0OzoqFUQJQ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9533" y="3372523"/>
            <a:ext cx="4696123" cy="33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364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Random Forest- Explanation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1325" y="1020200"/>
            <a:ext cx="8667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dium-content-serif-font"/>
              </a:rPr>
              <a:t>The basic idea behind this is to combine multiple decision trees in determining the final output rather than relying on individual decision trees.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71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Random Forest- Explanation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6" y="1254330"/>
            <a:ext cx="8548314" cy="33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6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65" y="114747"/>
            <a:ext cx="8596668" cy="53071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Decision Tree - Explanation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544" y="2130014"/>
            <a:ext cx="3052868" cy="4231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0665" y="926070"/>
            <a:ext cx="8777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latin typeface="Roboto"/>
              </a:rPr>
              <a:t>Decision Tree</a:t>
            </a:r>
            <a:r>
              <a:rPr lang="en-US" dirty="0">
                <a:latin typeface="Roboto"/>
              </a:rPr>
              <a:t> is a decision-making tool that uses a flowchart-like tree structure or is a model of decisions and all of their possible results, including outcomes, input costs and utility</a:t>
            </a:r>
            <a:r>
              <a:rPr lang="en-US" dirty="0" smtClean="0"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248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65" y="114747"/>
            <a:ext cx="8596668" cy="53071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Decision Tree - Explanation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65" y="1330474"/>
            <a:ext cx="86582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11" y="1408635"/>
            <a:ext cx="6819900" cy="41052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Decision Tree -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4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03" y="1363475"/>
            <a:ext cx="7000875" cy="42386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36140" y="1363475"/>
            <a:ext cx="842684" cy="74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Decision Tree -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33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05" y="1327504"/>
            <a:ext cx="6600825" cy="418147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Decision Tree -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91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74" y="1304925"/>
            <a:ext cx="6724650" cy="42481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Decision Tree -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44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33" y="1214437"/>
            <a:ext cx="8420100" cy="442912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Decision Tree -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17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89" y="1368574"/>
            <a:ext cx="8201025" cy="44005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Decision Tree -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00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</TotalTime>
  <Words>154</Words>
  <Application>Microsoft Office PowerPoint</Application>
  <PresentationFormat>Custom</PresentationFormat>
  <Paragraphs>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Decision Trees - Regression</vt:lpstr>
      <vt:lpstr>Decision Tree - Explanation</vt:lpstr>
      <vt:lpstr>Decision Tree - Explanation</vt:lpstr>
      <vt:lpstr>Decision Tree - Explanation</vt:lpstr>
      <vt:lpstr>Decision Tree - Explanation</vt:lpstr>
      <vt:lpstr>Decision Tree - Explanation</vt:lpstr>
      <vt:lpstr>Decision Tree - Explanation</vt:lpstr>
      <vt:lpstr>Decision Tree - Explanation</vt:lpstr>
      <vt:lpstr>Decision Tree - Explanation</vt:lpstr>
      <vt:lpstr>Decision Tree - Explanation</vt:lpstr>
      <vt:lpstr>Decision Tree - Explanation</vt:lpstr>
      <vt:lpstr>Decision Trees</vt:lpstr>
      <vt:lpstr>Random Forest- Regression</vt:lpstr>
      <vt:lpstr>Random Forest- Explanation</vt:lpstr>
      <vt:lpstr>Random Forest- Explanation</vt:lpstr>
      <vt:lpstr>Random Forest- Explanation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Kumar Vishwakarma</dc:creator>
  <cp:lastModifiedBy>Sony</cp:lastModifiedBy>
  <cp:revision>19</cp:revision>
  <dcterms:created xsi:type="dcterms:W3CDTF">2019-11-01T07:42:18Z</dcterms:created>
  <dcterms:modified xsi:type="dcterms:W3CDTF">2020-07-19T02:13:58Z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TECHMAHINDRA\PV00616389</vt:lpwstr>
  </property>
  <property fmtid="{D5CDD505-2E9C-101B-9397-08002B2CF9AE}" pid="4" name="DLPManualFileClassificationLastModificationDate">
    <vt:lpwstr>1572604810</vt:lpwstr>
  </property>
  <property fmtid="{D5CDD505-2E9C-101B-9397-08002B2CF9AE}" pid="5" name="DLPManualFileClassificationVersion">
    <vt:lpwstr>11.1.0.61</vt:lpwstr>
  </property>
</Properties>
</file>