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ra SemiBold"/>
      <p:regular r:id="rId17"/>
      <p:bold r:id="rId18"/>
      <p:italic r:id="rId19"/>
      <p:boldItalic r:id="rId20"/>
    </p:embeddedFont>
    <p:embeddedFont>
      <p:font typeface="Lora"/>
      <p:regular r:id="rId21"/>
      <p:bold r:id="rId22"/>
      <p:italic r:id="rId23"/>
      <p:boldItalic r:id="rId24"/>
    </p:embeddedFont>
    <p:embeddedFont>
      <p:font typeface="Oswald SemiBold"/>
      <p:regular r:id="rId25"/>
      <p:bold r:id="rId26"/>
    </p:embeddedFont>
    <p:embeddedFont>
      <p:font typeface="Merriweather Black"/>
      <p:bold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SemiBold-boldItalic.fntdata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SemiBold-bold.fntdata"/><Relationship Id="rId25" Type="http://schemas.openxmlformats.org/officeDocument/2006/relationships/font" Target="fonts/OswaldSemiBold-regular.fntdata"/><Relationship Id="rId28" Type="http://schemas.openxmlformats.org/officeDocument/2006/relationships/font" Target="fonts/MerriweatherBlack-boldItalic.fntdata"/><Relationship Id="rId27" Type="http://schemas.openxmlformats.org/officeDocument/2006/relationships/font" Target="fonts/Merriweather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ra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LoraSemiBold-italic.fntdata"/><Relationship Id="rId18" Type="http://schemas.openxmlformats.org/officeDocument/2006/relationships/font" Target="fonts/Lora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e819ce3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e819ce3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e84f5ab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e84f5ab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b2550c0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b2550c0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e84f5ab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e84f5ab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e84f5ab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e84f5ab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819ce35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819ce3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2550c0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2550c0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b2550c0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b2550c0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819ce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e819ce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e819ce3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e819ce3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tatista.com/statistics/379046/worldwide-retail-e-commerce-sales/" TargetMode="External"/><Relationship Id="rId4" Type="http://schemas.openxmlformats.org/officeDocument/2006/relationships/hyperlink" Target="https://optimoroute.com/in-house-deliver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5" y="28650"/>
            <a:ext cx="3375575" cy="12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1775" y="28650"/>
            <a:ext cx="1081650" cy="108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 flipH="1" rot="10800000">
            <a:off x="30625" y="1222550"/>
            <a:ext cx="8842800" cy="2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>
            <a:off x="428625" y="112250"/>
            <a:ext cx="10200" cy="49395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632725" y="1336900"/>
            <a:ext cx="82407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Database Applications  Laboratory with Mini Project [19IS5DLDBM]</a:t>
            </a:r>
            <a:endParaRPr sz="1800">
              <a:solidFill>
                <a:srgbClr val="C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00000"/>
                </a:solidFill>
                <a:latin typeface="Lora"/>
                <a:ea typeface="Lora"/>
                <a:cs typeface="Lora"/>
                <a:sym typeface="Lora"/>
              </a:rPr>
              <a:t>Presentation on</a:t>
            </a:r>
            <a:endParaRPr b="1" sz="1500">
              <a:solidFill>
                <a:srgbClr val="C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D7D31"/>
                </a:solidFill>
                <a:latin typeface="Merriweather"/>
                <a:ea typeface="Merriweather"/>
                <a:cs typeface="Merriweather"/>
                <a:sym typeface="Merriweather"/>
              </a:rPr>
              <a:t>“ Courier Management System ”</a:t>
            </a:r>
            <a:endParaRPr b="1" sz="1600">
              <a:solidFill>
                <a:srgbClr val="ED7D3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8235"/>
                </a:solidFill>
                <a:latin typeface="Lora SemiBold"/>
                <a:ea typeface="Lora SemiBold"/>
                <a:cs typeface="Lora SemiBold"/>
                <a:sym typeface="Lora SemiBold"/>
              </a:rPr>
              <a:t>Presented By :  </a:t>
            </a:r>
            <a:r>
              <a:rPr lang="en">
                <a:solidFill>
                  <a:srgbClr val="548235"/>
                </a:solidFill>
              </a:rPr>
              <a:t>                                                                                                </a:t>
            </a:r>
            <a:r>
              <a:rPr lang="en">
                <a:solidFill>
                  <a:srgbClr val="548235"/>
                </a:solidFill>
                <a:latin typeface="Lora SemiBold"/>
                <a:ea typeface="Lora SemiBold"/>
                <a:cs typeface="Lora SemiBold"/>
                <a:sym typeface="Lora SemiBold"/>
              </a:rPr>
              <a:t>LAB IN-CHARGE :</a:t>
            </a:r>
            <a:endParaRPr>
              <a:solidFill>
                <a:srgbClr val="548235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5597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Pankaj Garg (1DS19IS066)                                                                              			Mrs. Bhavani K</a:t>
            </a:r>
            <a:endParaRPr>
              <a:solidFill>
                <a:srgbClr val="2F5597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5597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Saquib Ameer Khan (1DS19IS089)                          	                                       			Mrs. Rashmi S                </a:t>
            </a:r>
            <a:r>
              <a:rPr lang="en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         </a:t>
            </a:r>
            <a:endParaRPr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                                                            		Department of ISE, DSCE</a:t>
            </a:r>
            <a:r>
              <a:rPr lang="en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                                                                      </a:t>
            </a:r>
            <a:endParaRPr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5" y="136725"/>
            <a:ext cx="8103125" cy="48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875" y="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95975" y="1234175"/>
            <a:ext cx="36777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1. Introduction</a:t>
            </a:r>
            <a:endParaRPr b="1"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2. Requirements</a:t>
            </a:r>
            <a:endParaRPr b="1"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3. ER Diagram</a:t>
            </a:r>
            <a:endParaRPr b="1"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4. Schema Diagram</a:t>
            </a:r>
            <a:endParaRPr b="1"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5. Queries used</a:t>
            </a:r>
            <a:br>
              <a:rPr b="1" lang="en" sz="2500"/>
            </a:br>
            <a:r>
              <a:rPr b="1" lang="en" sz="2500"/>
              <a:t>6. Report analysis</a:t>
            </a:r>
            <a:endParaRPr b="1" sz="2500"/>
          </a:p>
        </p:txBody>
      </p:sp>
      <p:sp>
        <p:nvSpPr>
          <p:cNvPr id="64" name="Google Shape;64;p14"/>
          <p:cNvSpPr txBox="1"/>
          <p:nvPr/>
        </p:nvSpPr>
        <p:spPr>
          <a:xfrm>
            <a:off x="3072000" y="1632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200" u="sng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4200" u="sng">
              <a:solidFill>
                <a:srgbClr val="2E75B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99800" y="280950"/>
            <a:ext cx="8547300" cy="46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B5394"/>
                </a:solidFill>
              </a:rPr>
              <a:t>Introduction:</a:t>
            </a:r>
            <a:endParaRPr u="sng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 u="sng"/>
          </a:p>
          <a:p>
            <a:pPr indent="-36829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444"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Ecommerce is growing</a:t>
            </a:r>
            <a:r>
              <a:rPr lang="en" sz="244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at a rapid pace, and it’s making parcel delivery a major concern for companies of all sizes. Large corporations and small businesses alike are wading into the waters of </a:t>
            </a:r>
            <a:r>
              <a:rPr lang="en" sz="2444"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in-house delivery</a:t>
            </a:r>
            <a:r>
              <a:rPr lang="en" sz="244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reduce shipping costs and maintain control over their customer experience.</a:t>
            </a:r>
            <a:endParaRPr sz="2444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29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44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In-house courier delivery can be extremely beneficial if you do it well. You’d be hard-pressed to find a third-party courier service that cares more about </a:t>
            </a:r>
            <a:r>
              <a:rPr i="1" lang="en" sz="244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your</a:t>
            </a:r>
            <a:r>
              <a:rPr lang="en" sz="244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products and </a:t>
            </a:r>
            <a:r>
              <a:rPr i="1" lang="en" sz="244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your</a:t>
            </a:r>
            <a:r>
              <a:rPr lang="en" sz="244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customers than you do.</a:t>
            </a:r>
            <a:endParaRPr sz="2444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29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444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courier management system, is business software that simplifies courier management and routing.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94500" y="151275"/>
            <a:ext cx="8720100" cy="48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>
                <a:solidFill>
                  <a:srgbClr val="38761D"/>
                </a:solidFill>
              </a:rPr>
              <a:t>Requirements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Hardware Requirements: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PROCESSOR          	:      Intel dual Core, i3/ i5/ i7 @1.0+ GHz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RAM  				:      min 1 GB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HARD DISK            	: 	min 5 GB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Software Requirements: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OPERATING SYSTEM	:      Windows</a:t>
            </a:r>
            <a:r>
              <a:rPr lang="en" sz="2000"/>
              <a:t> 8 / 9/ 10/ 11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FRONT END              	 	:      PHP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SERVER SIDE SCRIPT    : 	PHP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DATABASE                	 	 : 	MySQL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975" y="60725"/>
            <a:ext cx="6041401" cy="50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072000" y="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>
              <a:solidFill>
                <a:srgbClr val="ED7D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5" y="23500"/>
            <a:ext cx="9065948" cy="50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3371375" y="648350"/>
            <a:ext cx="184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38761D"/>
                </a:solidFill>
                <a:highlight>
                  <a:schemeClr val="lt1"/>
                </a:highlight>
              </a:rPr>
              <a:t>ER DIAGRAM</a:t>
            </a:r>
            <a:endParaRPr b="1" sz="1900" u="sng">
              <a:solidFill>
                <a:srgbClr val="38761D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3072000" y="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Diagram</a:t>
            </a:r>
            <a:endParaRPr b="1" sz="2200">
              <a:solidFill>
                <a:srgbClr val="ED7D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75" y="453850"/>
            <a:ext cx="8367401" cy="45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80950"/>
            <a:ext cx="8520600" cy="4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	</a:t>
            </a:r>
            <a:r>
              <a:rPr b="1" lang="en" u="sng">
                <a:solidFill>
                  <a:srgbClr val="274E13"/>
                </a:solidFill>
              </a:rPr>
              <a:t>Queries used:</a:t>
            </a:r>
            <a:endParaRPr b="1" u="sng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274E1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Insert -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is 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used to add new rows of data to a table in the database.</a:t>
            </a:r>
            <a:endParaRPr sz="2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used to update 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existing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rows of data in the database.</a:t>
            </a:r>
            <a:endParaRPr sz="2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Delete -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DELETE statement is used to delete existing records in a table.</a:t>
            </a:r>
            <a:endParaRPr sz="2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1"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Triggers- 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automatically runs when an event occurs in the database server.</a:t>
            </a:r>
            <a:endParaRPr sz="2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Stored procedure-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stored procedure is a prepared SQL code that you can save, so the code can be reused over and over again.</a:t>
            </a:r>
            <a:endParaRPr sz="2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rgbClr val="38761D"/>
                </a:solidFill>
              </a:rPr>
              <a:t>Report Analysis</a:t>
            </a:r>
            <a:r>
              <a:rPr b="1" lang="en" sz="2920"/>
              <a:t> </a:t>
            </a:r>
            <a:endParaRPr b="1" sz="292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325" y="1364625"/>
            <a:ext cx="6052825" cy="33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