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0" r:id="rId8"/>
    <p:sldId id="261" r:id="rId9"/>
    <p:sldId id="267" r:id="rId10"/>
    <p:sldId id="268" r:id="rId11"/>
    <p:sldId id="262" r:id="rId12"/>
    <p:sldId id="263" r:id="rId13"/>
    <p:sldId id="264" r:id="rId14"/>
    <p:sldId id="265" r:id="rId15"/>
    <p:sldId id="266" r:id="rId16"/>
    <p:sldId id="271" r:id="rId17"/>
    <p:sldId id="272" r:id="rId18"/>
    <p:sldId id="273" r:id="rId19"/>
    <p:sldId id="274" r:id="rId20"/>
    <p:sldId id="275" r:id="rId21"/>
    <p:sldId id="287" r:id="rId22"/>
    <p:sldId id="276" r:id="rId23"/>
    <p:sldId id="277" r:id="rId24"/>
    <p:sldId id="279" r:id="rId25"/>
    <p:sldId id="278" r:id="rId26"/>
    <p:sldId id="280" r:id="rId27"/>
    <p:sldId id="281" r:id="rId28"/>
    <p:sldId id="282" r:id="rId29"/>
    <p:sldId id="283" r:id="rId30"/>
    <p:sldId id="285" r:id="rId31"/>
    <p:sldId id="284" r:id="rId32"/>
    <p:sldId id="304" r:id="rId33"/>
    <p:sldId id="286" r:id="rId34"/>
    <p:sldId id="291" r:id="rId35"/>
    <p:sldId id="305" r:id="rId36"/>
    <p:sldId id="295" r:id="rId37"/>
    <p:sldId id="290" r:id="rId38"/>
    <p:sldId id="288" r:id="rId39"/>
    <p:sldId id="289" r:id="rId40"/>
    <p:sldId id="297" r:id="rId41"/>
    <p:sldId id="298" r:id="rId42"/>
    <p:sldId id="292" r:id="rId43"/>
    <p:sldId id="293" r:id="rId44"/>
    <p:sldId id="299" r:id="rId45"/>
    <p:sldId id="300" r:id="rId46"/>
    <p:sldId id="301" r:id="rId47"/>
    <p:sldId id="302" r:id="rId48"/>
    <p:sldId id="303" r:id="rId49"/>
    <p:sldId id="30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10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6648D56-E34D-424B-997B-72C7EBF71C76}" type="datetimeFigureOut">
              <a:rPr lang="en-IN" smtClean="0"/>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21C72-0E4E-429E-AEA7-A86BEDA4E8FD}" type="slidenum">
              <a:rPr lang="en-IN" smtClean="0"/>
              <a:t>‹#›</a:t>
            </a:fld>
            <a:endParaRPr lang="en-IN"/>
          </a:p>
        </p:txBody>
      </p:sp>
    </p:spTree>
    <p:extLst>
      <p:ext uri="{BB962C8B-B14F-4D97-AF65-F5344CB8AC3E}">
        <p14:creationId xmlns:p14="http://schemas.microsoft.com/office/powerpoint/2010/main" val="335284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648D56-E34D-424B-997B-72C7EBF71C76}" type="datetimeFigureOut">
              <a:rPr lang="en-IN" smtClean="0"/>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21C72-0E4E-429E-AEA7-A86BEDA4E8FD}" type="slidenum">
              <a:rPr lang="en-IN" smtClean="0"/>
              <a:t>‹#›</a:t>
            </a:fld>
            <a:endParaRPr lang="en-IN"/>
          </a:p>
        </p:txBody>
      </p:sp>
    </p:spTree>
    <p:extLst>
      <p:ext uri="{BB962C8B-B14F-4D97-AF65-F5344CB8AC3E}">
        <p14:creationId xmlns:p14="http://schemas.microsoft.com/office/powerpoint/2010/main" val="424900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648D56-E34D-424B-997B-72C7EBF71C76}" type="datetimeFigureOut">
              <a:rPr lang="en-IN" smtClean="0"/>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21C72-0E4E-429E-AEA7-A86BEDA4E8FD}" type="slidenum">
              <a:rPr lang="en-IN" smtClean="0"/>
              <a:t>‹#›</a:t>
            </a:fld>
            <a:endParaRPr lang="en-IN"/>
          </a:p>
        </p:txBody>
      </p:sp>
    </p:spTree>
    <p:extLst>
      <p:ext uri="{BB962C8B-B14F-4D97-AF65-F5344CB8AC3E}">
        <p14:creationId xmlns:p14="http://schemas.microsoft.com/office/powerpoint/2010/main" val="3120300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648D56-E34D-424B-997B-72C7EBF71C76}" type="datetimeFigureOut">
              <a:rPr lang="en-IN" smtClean="0"/>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21C72-0E4E-429E-AEA7-A86BEDA4E8FD}" type="slidenum">
              <a:rPr lang="en-IN" smtClean="0"/>
              <a:t>‹#›</a:t>
            </a:fld>
            <a:endParaRPr lang="en-IN"/>
          </a:p>
        </p:txBody>
      </p:sp>
    </p:spTree>
    <p:extLst>
      <p:ext uri="{BB962C8B-B14F-4D97-AF65-F5344CB8AC3E}">
        <p14:creationId xmlns:p14="http://schemas.microsoft.com/office/powerpoint/2010/main" val="276808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48D56-E34D-424B-997B-72C7EBF71C76}" type="datetimeFigureOut">
              <a:rPr lang="en-IN" smtClean="0"/>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21C72-0E4E-429E-AEA7-A86BEDA4E8FD}" type="slidenum">
              <a:rPr lang="en-IN" smtClean="0"/>
              <a:t>‹#›</a:t>
            </a:fld>
            <a:endParaRPr lang="en-IN"/>
          </a:p>
        </p:txBody>
      </p:sp>
    </p:spTree>
    <p:extLst>
      <p:ext uri="{BB962C8B-B14F-4D97-AF65-F5344CB8AC3E}">
        <p14:creationId xmlns:p14="http://schemas.microsoft.com/office/powerpoint/2010/main" val="390350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6648D56-E34D-424B-997B-72C7EBF71C76}" type="datetimeFigureOut">
              <a:rPr lang="en-IN" smtClean="0"/>
              <a:t>13-02-2020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21C72-0E4E-429E-AEA7-A86BEDA4E8FD}" type="slidenum">
              <a:rPr lang="en-IN" smtClean="0"/>
              <a:t>‹#›</a:t>
            </a:fld>
            <a:endParaRPr lang="en-IN"/>
          </a:p>
        </p:txBody>
      </p:sp>
    </p:spTree>
    <p:extLst>
      <p:ext uri="{BB962C8B-B14F-4D97-AF65-F5344CB8AC3E}">
        <p14:creationId xmlns:p14="http://schemas.microsoft.com/office/powerpoint/2010/main" val="208384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6648D56-E34D-424B-997B-72C7EBF71C76}" type="datetimeFigureOut">
              <a:rPr lang="en-IN" smtClean="0"/>
              <a:t>13-02-2020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721C72-0E4E-429E-AEA7-A86BEDA4E8FD}" type="slidenum">
              <a:rPr lang="en-IN" smtClean="0"/>
              <a:t>‹#›</a:t>
            </a:fld>
            <a:endParaRPr lang="en-IN"/>
          </a:p>
        </p:txBody>
      </p:sp>
    </p:spTree>
    <p:extLst>
      <p:ext uri="{BB962C8B-B14F-4D97-AF65-F5344CB8AC3E}">
        <p14:creationId xmlns:p14="http://schemas.microsoft.com/office/powerpoint/2010/main" val="416814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6648D56-E34D-424B-997B-72C7EBF71C76}" type="datetimeFigureOut">
              <a:rPr lang="en-IN" smtClean="0"/>
              <a:t>13-02-2020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721C72-0E4E-429E-AEA7-A86BEDA4E8FD}" type="slidenum">
              <a:rPr lang="en-IN" smtClean="0"/>
              <a:t>‹#›</a:t>
            </a:fld>
            <a:endParaRPr lang="en-IN"/>
          </a:p>
        </p:txBody>
      </p:sp>
    </p:spTree>
    <p:extLst>
      <p:ext uri="{BB962C8B-B14F-4D97-AF65-F5344CB8AC3E}">
        <p14:creationId xmlns:p14="http://schemas.microsoft.com/office/powerpoint/2010/main" val="249539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48D56-E34D-424B-997B-72C7EBF71C76}" type="datetimeFigureOut">
              <a:rPr lang="en-IN" smtClean="0"/>
              <a:t>13-02-2020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721C72-0E4E-429E-AEA7-A86BEDA4E8FD}" type="slidenum">
              <a:rPr lang="en-IN" smtClean="0"/>
              <a:t>‹#›</a:t>
            </a:fld>
            <a:endParaRPr lang="en-IN"/>
          </a:p>
        </p:txBody>
      </p:sp>
    </p:spTree>
    <p:extLst>
      <p:ext uri="{BB962C8B-B14F-4D97-AF65-F5344CB8AC3E}">
        <p14:creationId xmlns:p14="http://schemas.microsoft.com/office/powerpoint/2010/main" val="1677797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648D56-E34D-424B-997B-72C7EBF71C76}" type="datetimeFigureOut">
              <a:rPr lang="en-IN" smtClean="0"/>
              <a:t>13-02-2020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21C72-0E4E-429E-AEA7-A86BEDA4E8FD}" type="slidenum">
              <a:rPr lang="en-IN" smtClean="0"/>
              <a:t>‹#›</a:t>
            </a:fld>
            <a:endParaRPr lang="en-IN"/>
          </a:p>
        </p:txBody>
      </p:sp>
    </p:spTree>
    <p:extLst>
      <p:ext uri="{BB962C8B-B14F-4D97-AF65-F5344CB8AC3E}">
        <p14:creationId xmlns:p14="http://schemas.microsoft.com/office/powerpoint/2010/main" val="407930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648D56-E34D-424B-997B-72C7EBF71C76}" type="datetimeFigureOut">
              <a:rPr lang="en-IN" smtClean="0"/>
              <a:t>13-02-2020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21C72-0E4E-429E-AEA7-A86BEDA4E8FD}" type="slidenum">
              <a:rPr lang="en-IN" smtClean="0"/>
              <a:t>‹#›</a:t>
            </a:fld>
            <a:endParaRPr lang="en-IN"/>
          </a:p>
        </p:txBody>
      </p:sp>
    </p:spTree>
    <p:extLst>
      <p:ext uri="{BB962C8B-B14F-4D97-AF65-F5344CB8AC3E}">
        <p14:creationId xmlns:p14="http://schemas.microsoft.com/office/powerpoint/2010/main" val="162009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48D56-E34D-424B-997B-72C7EBF71C76}" type="datetimeFigureOut">
              <a:rPr lang="en-IN" smtClean="0"/>
              <a:t>13-02-2020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21C72-0E4E-429E-AEA7-A86BEDA4E8FD}" type="slidenum">
              <a:rPr lang="en-IN" smtClean="0"/>
              <a:t>‹#›</a:t>
            </a:fld>
            <a:endParaRPr lang="en-IN"/>
          </a:p>
        </p:txBody>
      </p:sp>
    </p:spTree>
    <p:extLst>
      <p:ext uri="{BB962C8B-B14F-4D97-AF65-F5344CB8AC3E}">
        <p14:creationId xmlns:p14="http://schemas.microsoft.com/office/powerpoint/2010/main" val="1470829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professionalqa.com/test-proces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Unit Testing</a:t>
            </a:r>
          </a:p>
        </p:txBody>
      </p:sp>
      <p:sp>
        <p:nvSpPr>
          <p:cNvPr id="3" name="Subtitle 2"/>
          <p:cNvSpPr>
            <a:spLocks noGrp="1"/>
          </p:cNvSpPr>
          <p:nvPr>
            <p:ph type="subTitle" idx="1"/>
          </p:nvPr>
        </p:nvSpPr>
        <p:spPr/>
        <p:txBody>
          <a:bodyPr/>
          <a:lstStyle/>
          <a:p>
            <a:r>
              <a:rPr lang="en-IN" dirty="0"/>
              <a:t>Unit 3 </a:t>
            </a:r>
          </a:p>
          <a:p>
            <a:r>
              <a:rPr lang="en-IN" dirty="0"/>
              <a:t>Software Quality Assurance</a:t>
            </a:r>
          </a:p>
        </p:txBody>
      </p:sp>
    </p:spTree>
    <p:extLst>
      <p:ext uri="{BB962C8B-B14F-4D97-AF65-F5344CB8AC3E}">
        <p14:creationId xmlns:p14="http://schemas.microsoft.com/office/powerpoint/2010/main" val="1670341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6C896-4F3B-46C5-A956-D183BC05BF44}"/>
              </a:ext>
            </a:extLst>
          </p:cNvPr>
          <p:cNvSpPr>
            <a:spLocks noGrp="1"/>
          </p:cNvSpPr>
          <p:nvPr>
            <p:ph type="title"/>
          </p:nvPr>
        </p:nvSpPr>
        <p:spPr>
          <a:xfrm>
            <a:off x="838200" y="409369"/>
            <a:ext cx="10515600" cy="1325563"/>
          </a:xfrm>
        </p:spPr>
        <p:txBody>
          <a:bodyPr/>
          <a:lstStyle/>
          <a:p>
            <a:r>
              <a:rPr lang="en-US" b="1" dirty="0" smtClean="0"/>
              <a:t>Disadvantages </a:t>
            </a:r>
            <a:r>
              <a:rPr lang="en-US" b="1" dirty="0"/>
              <a:t>of boundary value analysis</a:t>
            </a:r>
            <a:br>
              <a:rPr lang="en-US" b="1" dirty="0"/>
            </a:br>
            <a:endParaRPr lang="en-IN" dirty="0"/>
          </a:p>
        </p:txBody>
      </p:sp>
      <p:sp>
        <p:nvSpPr>
          <p:cNvPr id="3" name="Content Placeholder 2">
            <a:extLst>
              <a:ext uri="{FF2B5EF4-FFF2-40B4-BE49-F238E27FC236}">
                <a16:creationId xmlns:a16="http://schemas.microsoft.com/office/drawing/2014/main" xmlns="" id="{39E6B235-E809-461D-9D4B-61C1A18F6CED}"/>
              </a:ext>
            </a:extLst>
          </p:cNvPr>
          <p:cNvSpPr>
            <a:spLocks noGrp="1"/>
          </p:cNvSpPr>
          <p:nvPr>
            <p:ph idx="1"/>
          </p:nvPr>
        </p:nvSpPr>
        <p:spPr/>
        <p:txBody>
          <a:bodyPr/>
          <a:lstStyle/>
          <a:p>
            <a:r>
              <a:rPr lang="en-US" dirty="0"/>
              <a:t>The success of the testing using boundary value analysis depends on the equivalence classes identified, which further depends on the expertise of the tester and his </a:t>
            </a:r>
            <a:r>
              <a:rPr lang="en-US" dirty="0" err="1"/>
              <a:t>knowldege</a:t>
            </a:r>
            <a:r>
              <a:rPr lang="en-US" dirty="0"/>
              <a:t> of application. Hence, incorrect identification of equivalence classes leads to incorrect boundary </a:t>
            </a:r>
            <a:r>
              <a:rPr lang="en-US" dirty="0" err="1"/>
              <a:t>vlaue</a:t>
            </a:r>
            <a:r>
              <a:rPr lang="en-US" dirty="0"/>
              <a:t> testing.</a:t>
            </a:r>
          </a:p>
          <a:p>
            <a:r>
              <a:rPr lang="en-US" dirty="0"/>
              <a:t>For application with open boundaries or application not having one dimensional boundaries are not suitable for boundary value analysis. In those cases, other black-box techniques like "Domain Analysis" are used.</a:t>
            </a:r>
          </a:p>
          <a:p>
            <a:endParaRPr lang="en-IN" dirty="0"/>
          </a:p>
        </p:txBody>
      </p:sp>
    </p:spTree>
    <p:extLst>
      <p:ext uri="{BB962C8B-B14F-4D97-AF65-F5344CB8AC3E}">
        <p14:creationId xmlns:p14="http://schemas.microsoft.com/office/powerpoint/2010/main" val="3300497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621"/>
            <a:ext cx="10515600" cy="1325563"/>
          </a:xfrm>
        </p:spPr>
        <p:txBody>
          <a:bodyPr/>
          <a:lstStyle/>
          <a:p>
            <a:r>
              <a:rPr lang="en-IN" dirty="0"/>
              <a:t>Robust Boundary Value Testing</a:t>
            </a:r>
          </a:p>
        </p:txBody>
      </p:sp>
      <p:sp>
        <p:nvSpPr>
          <p:cNvPr id="3" name="Content Placeholder 2"/>
          <p:cNvSpPr>
            <a:spLocks noGrp="1"/>
          </p:cNvSpPr>
          <p:nvPr>
            <p:ph idx="1"/>
          </p:nvPr>
        </p:nvSpPr>
        <p:spPr/>
        <p:txBody>
          <a:bodyPr/>
          <a:lstStyle/>
          <a:p>
            <a:r>
              <a:rPr lang="en-US" dirty="0"/>
              <a:t>Robust BVT technique like BVT technique , but this technique is extend negative case in boundary and still focus on Mind, Mid and Max.</a:t>
            </a:r>
          </a:p>
          <a:p>
            <a:r>
              <a:rPr lang="en-US" dirty="0"/>
              <a:t>In this technique s/w is tested by giving invalid input or data.</a:t>
            </a:r>
          </a:p>
          <a:p>
            <a:r>
              <a:rPr lang="en-US" dirty="0"/>
              <a:t>Robustness testing is usually done to test exception handling.</a:t>
            </a:r>
          </a:p>
          <a:p>
            <a:r>
              <a:rPr lang="en-US" dirty="0"/>
              <a:t>In this techniques we make combinations in such a way that some of the invalid values are also tested as input.</a:t>
            </a:r>
          </a:p>
          <a:p>
            <a:endParaRPr lang="en-IN" dirty="0"/>
          </a:p>
        </p:txBody>
      </p:sp>
    </p:spTree>
    <p:extLst>
      <p:ext uri="{BB962C8B-B14F-4D97-AF65-F5344CB8AC3E}">
        <p14:creationId xmlns:p14="http://schemas.microsoft.com/office/powerpoint/2010/main" val="285196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Worst-case Boundary Value Testing</a:t>
            </a:r>
          </a:p>
        </p:txBody>
      </p:sp>
      <p:sp>
        <p:nvSpPr>
          <p:cNvPr id="3" name="Content Placeholder 2"/>
          <p:cNvSpPr>
            <a:spLocks noGrp="1"/>
          </p:cNvSpPr>
          <p:nvPr>
            <p:ph idx="1"/>
          </p:nvPr>
        </p:nvSpPr>
        <p:spPr/>
        <p:txBody>
          <a:bodyPr/>
          <a:lstStyle/>
          <a:p>
            <a:r>
              <a:rPr lang="en-IN" dirty="0"/>
              <a:t>Boundary Value analysis uses the critical fault assumption and therefore only tests for a single variable at a time assuming its extreme values</a:t>
            </a:r>
            <a:r>
              <a:rPr lang="en-IN" dirty="0" smtClean="0"/>
              <a:t>.</a:t>
            </a:r>
          </a:p>
          <a:p>
            <a:r>
              <a:rPr lang="en-IN" dirty="0" smtClean="0"/>
              <a:t> </a:t>
            </a:r>
            <a:r>
              <a:rPr lang="en-IN" dirty="0"/>
              <a:t>By disregarding this assumption we are able to test the outcome if more than one variable were to assume its extreme value</a:t>
            </a:r>
            <a:r>
              <a:rPr lang="en-IN" dirty="0" smtClean="0"/>
              <a:t>.</a:t>
            </a:r>
          </a:p>
          <a:p>
            <a:r>
              <a:rPr lang="en-IN" dirty="0" smtClean="0"/>
              <a:t> </a:t>
            </a:r>
            <a:r>
              <a:rPr lang="en-IN" dirty="0"/>
              <a:t>In an electronic circuit this is called Worst Case Analysis. </a:t>
            </a:r>
            <a:endParaRPr lang="en-IN" dirty="0" smtClean="0"/>
          </a:p>
          <a:p>
            <a:r>
              <a:rPr lang="en-IN" dirty="0" smtClean="0"/>
              <a:t>In </a:t>
            </a:r>
            <a:r>
              <a:rPr lang="en-IN" dirty="0"/>
              <a:t>Worst-Case testing we use this idea to create test cases. </a:t>
            </a:r>
          </a:p>
        </p:txBody>
      </p:sp>
    </p:spTree>
    <p:extLst>
      <p:ext uri="{BB962C8B-B14F-4D97-AF65-F5344CB8AC3E}">
        <p14:creationId xmlns:p14="http://schemas.microsoft.com/office/powerpoint/2010/main" val="3522270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Robust Worst-case Boundary Value Testing</a:t>
            </a:r>
          </a:p>
        </p:txBody>
      </p:sp>
      <p:sp>
        <p:nvSpPr>
          <p:cNvPr id="3" name="Content Placeholder 2"/>
          <p:cNvSpPr>
            <a:spLocks noGrp="1"/>
          </p:cNvSpPr>
          <p:nvPr>
            <p:ph idx="1"/>
          </p:nvPr>
        </p:nvSpPr>
        <p:spPr/>
        <p:txBody>
          <a:bodyPr/>
          <a:lstStyle/>
          <a:p>
            <a:r>
              <a:rPr lang="en-IN" dirty="0"/>
              <a:t>If the function under test were to be of the greatest importance we could use a method named Robust Worst-Case testing which as the name suggests draws it attributes from Robust and Worst-Case testing. </a:t>
            </a:r>
            <a:endParaRPr lang="en-IN" dirty="0" smtClean="0"/>
          </a:p>
          <a:p>
            <a:r>
              <a:rPr lang="en-IN" dirty="0"/>
              <a:t> for increase more and more chance to find defect, the testing add +1 in max and -1 in </a:t>
            </a:r>
            <a:r>
              <a:rPr lang="en-IN" dirty="0" smtClean="0"/>
              <a:t>min.</a:t>
            </a:r>
          </a:p>
          <a:p>
            <a:r>
              <a:rPr lang="en-IN" dirty="0"/>
              <a:t>F</a:t>
            </a:r>
            <a:r>
              <a:rPr lang="en-IN" dirty="0" smtClean="0"/>
              <a:t>ocus </a:t>
            </a:r>
            <a:r>
              <a:rPr lang="en-IN" dirty="0"/>
              <a:t>on worst-case robust boundary of the input space to identify test cases</a:t>
            </a:r>
            <a:r>
              <a:rPr lang="en-IN" dirty="0" smtClean="0"/>
              <a:t>.</a:t>
            </a:r>
          </a:p>
          <a:p>
            <a:r>
              <a:rPr lang="en-IN" dirty="0" smtClean="0"/>
              <a:t>Obviously </a:t>
            </a:r>
            <a:r>
              <a:rPr lang="en-IN" dirty="0"/>
              <a:t>this results in the largest set of test results we have seen so far and requires the most effort to produce. </a:t>
            </a:r>
          </a:p>
        </p:txBody>
      </p:sp>
    </p:spTree>
    <p:extLst>
      <p:ext uri="{BB962C8B-B14F-4D97-AF65-F5344CB8AC3E}">
        <p14:creationId xmlns:p14="http://schemas.microsoft.com/office/powerpoint/2010/main" val="1998100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Special Value Testing</a:t>
            </a:r>
          </a:p>
        </p:txBody>
      </p:sp>
      <p:sp>
        <p:nvSpPr>
          <p:cNvPr id="3" name="Content Placeholder 2"/>
          <p:cNvSpPr>
            <a:spLocks noGrp="1"/>
          </p:cNvSpPr>
          <p:nvPr>
            <p:ph idx="1"/>
          </p:nvPr>
        </p:nvSpPr>
        <p:spPr>
          <a:xfrm>
            <a:off x="838200" y="1390918"/>
            <a:ext cx="10515600" cy="4786045"/>
          </a:xfrm>
        </p:spPr>
        <p:txBody>
          <a:bodyPr/>
          <a:lstStyle/>
          <a:p>
            <a:r>
              <a:rPr lang="en-IN" dirty="0"/>
              <a:t>Special Value is defined and applied form of Functional Testing, which is a type of testing that verifies whether each function of the software application operates in conformance with the required specification.</a:t>
            </a:r>
          </a:p>
          <a:p>
            <a:r>
              <a:rPr lang="en-IN" dirty="0"/>
              <a:t>Special value testing is probably the most extensively practiced form of functional testing which is most intuitive and least uniform.</a:t>
            </a:r>
          </a:p>
          <a:p>
            <a:r>
              <a:rPr lang="en-IN" dirty="0"/>
              <a:t>This technique is performed by experienced professionals who are experts in this field and have profound knowledge about the test and data required for it.</a:t>
            </a:r>
          </a:p>
          <a:p>
            <a:r>
              <a:rPr lang="en-IN" dirty="0"/>
              <a:t>They continuously participate and apply tremendous efforts to deliver appropriate test results to suit the client’s requested demand.</a:t>
            </a:r>
          </a:p>
        </p:txBody>
      </p:sp>
    </p:spTree>
    <p:extLst>
      <p:ext uri="{BB962C8B-B14F-4D97-AF65-F5344CB8AC3E}">
        <p14:creationId xmlns:p14="http://schemas.microsoft.com/office/powerpoint/2010/main" val="1751281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Special Value Testing</a:t>
            </a:r>
          </a:p>
        </p:txBody>
      </p:sp>
      <p:sp>
        <p:nvSpPr>
          <p:cNvPr id="3" name="Content Placeholder 2"/>
          <p:cNvSpPr>
            <a:spLocks noGrp="1"/>
          </p:cNvSpPr>
          <p:nvPr>
            <p:ph idx="1"/>
          </p:nvPr>
        </p:nvSpPr>
        <p:spPr/>
        <p:txBody>
          <a:bodyPr>
            <a:normAutofit fontScale="92500" lnSpcReduction="10000"/>
          </a:bodyPr>
          <a:lstStyle/>
          <a:p>
            <a:r>
              <a:rPr lang="en-IN" dirty="0"/>
              <a:t>The testing executed by Special Value Testing technique is based on past experiences, which validates that no bugs or defects are left undetected.</a:t>
            </a:r>
          </a:p>
          <a:p>
            <a:r>
              <a:rPr lang="en-IN" dirty="0"/>
              <a:t>The testers are extremely knowledgeable about the industry and use this information while performing Special Value Testing.</a:t>
            </a:r>
          </a:p>
          <a:p>
            <a:r>
              <a:rPr lang="en-IN" dirty="0"/>
              <a:t>Another benefits of opting Special Value Testing technique is that it is ad-hoc in nature</a:t>
            </a:r>
          </a:p>
          <a:p>
            <a:r>
              <a:rPr lang="en-IN" dirty="0"/>
              <a:t>There are no guidelines used by the testers other that their “Best engineering judgment”.</a:t>
            </a:r>
          </a:p>
          <a:p>
            <a:r>
              <a:rPr lang="en-IN" dirty="0"/>
              <a:t>The most important aspect of this testing is that, it has had some very valuable inputs and success in finding bugs and errors while testing </a:t>
            </a:r>
            <a:r>
              <a:rPr lang="en-IN"/>
              <a:t>a software.  </a:t>
            </a:r>
            <a:endParaRPr lang="en-IN" dirty="0"/>
          </a:p>
        </p:txBody>
      </p:sp>
    </p:spTree>
    <p:extLst>
      <p:ext uri="{BB962C8B-B14F-4D97-AF65-F5344CB8AC3E}">
        <p14:creationId xmlns:p14="http://schemas.microsoft.com/office/powerpoint/2010/main" val="1868162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Testing</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Random testing</a:t>
            </a:r>
            <a:r>
              <a:rPr lang="en-IN" dirty="0"/>
              <a:t> is a black-box software testing technique where programs are tested by generating random, independent inputs. </a:t>
            </a:r>
            <a:endParaRPr lang="en-IN" dirty="0" smtClean="0"/>
          </a:p>
          <a:p>
            <a:r>
              <a:rPr lang="en-IN" dirty="0" smtClean="0"/>
              <a:t>Results </a:t>
            </a:r>
            <a:r>
              <a:rPr lang="en-IN" dirty="0"/>
              <a:t>of the output are compared against software specifications to verify that the test output is pass or fail</a:t>
            </a:r>
            <a:r>
              <a:rPr lang="en-IN" dirty="0" smtClean="0"/>
              <a:t>.</a:t>
            </a:r>
            <a:endParaRPr lang="en-IN" baseline="30000" dirty="0"/>
          </a:p>
          <a:p>
            <a:r>
              <a:rPr lang="en-IN" dirty="0" smtClean="0"/>
              <a:t>In </a:t>
            </a:r>
            <a:r>
              <a:rPr lang="en-IN" dirty="0"/>
              <a:t>case of absence of specifications the exceptions of the language are used which means if an exception arises during test execution then it means there is a fault in the program, it is also used as way to avoid biased testing</a:t>
            </a:r>
            <a:r>
              <a:rPr lang="en-IN" dirty="0" smtClean="0"/>
              <a:t>.</a:t>
            </a:r>
          </a:p>
          <a:p>
            <a:r>
              <a:rPr lang="en-IN" dirty="0" err="1"/>
              <a:t>andom</a:t>
            </a:r>
            <a:r>
              <a:rPr lang="en-IN" dirty="0"/>
              <a:t> testing is performed where the defects are NOT identified in regular intervals.</a:t>
            </a:r>
          </a:p>
          <a:p>
            <a:r>
              <a:rPr lang="en-IN" dirty="0"/>
              <a:t>Random input is used to test the system's reliability and performance.</a:t>
            </a:r>
          </a:p>
          <a:p>
            <a:r>
              <a:rPr lang="en-IN" dirty="0"/>
              <a:t>Saves time and effort than actual test efforts.</a:t>
            </a:r>
          </a:p>
          <a:p>
            <a:r>
              <a:rPr lang="en-IN" dirty="0"/>
              <a:t>Other Testing methods Cannot be used to.</a:t>
            </a:r>
          </a:p>
          <a:p>
            <a:endParaRPr lang="en-IN" dirty="0"/>
          </a:p>
        </p:txBody>
      </p:sp>
    </p:spTree>
    <p:extLst>
      <p:ext uri="{BB962C8B-B14F-4D97-AF65-F5344CB8AC3E}">
        <p14:creationId xmlns:p14="http://schemas.microsoft.com/office/powerpoint/2010/main" val="2086718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Monkey Testing </a:t>
            </a:r>
            <a:endParaRPr lang="en-IN" dirty="0"/>
          </a:p>
        </p:txBody>
      </p:sp>
      <p:sp>
        <p:nvSpPr>
          <p:cNvPr id="3" name="Content Placeholder 2"/>
          <p:cNvSpPr>
            <a:spLocks noGrp="1"/>
          </p:cNvSpPr>
          <p:nvPr>
            <p:ph idx="1"/>
          </p:nvPr>
        </p:nvSpPr>
        <p:spPr/>
        <p:txBody>
          <a:bodyPr>
            <a:normAutofit fontScale="85000" lnSpcReduction="20000"/>
          </a:bodyPr>
          <a:lstStyle/>
          <a:p>
            <a:r>
              <a:rPr lang="en-IN" dirty="0"/>
              <a:t>Monkey testing is a software testing technique in which the testing is performed on the system under test randomly. </a:t>
            </a:r>
            <a:endParaRPr lang="en-IN" dirty="0" smtClean="0"/>
          </a:p>
          <a:p>
            <a:r>
              <a:rPr lang="en-IN" dirty="0"/>
              <a:t>In Monkey Testing the tester (sometimes developer too) is considered as the 'Monkey'</a:t>
            </a:r>
          </a:p>
          <a:p>
            <a:r>
              <a:rPr lang="en-IN" dirty="0"/>
              <a:t>If a monkey uses a computer he will randomly perform any task on the system out of his understanding</a:t>
            </a:r>
          </a:p>
          <a:p>
            <a:r>
              <a:rPr lang="en-IN" dirty="0"/>
              <a:t>Just like the tester will apply random test cases on the system under test to find bugs/errors without predefining any test case</a:t>
            </a:r>
          </a:p>
          <a:p>
            <a:r>
              <a:rPr lang="en-IN" dirty="0"/>
              <a:t>In some cases, Monkey Testing is dedicated to </a:t>
            </a:r>
            <a:r>
              <a:rPr lang="en-IN" dirty="0" smtClean="0"/>
              <a:t>unit testing</a:t>
            </a:r>
            <a:r>
              <a:rPr lang="en-IN" dirty="0"/>
              <a:t/>
            </a:r>
            <a:br>
              <a:rPr lang="en-IN" dirty="0"/>
            </a:br>
            <a:r>
              <a:rPr lang="en-IN" dirty="0"/>
              <a:t>This testing is so random that the tester may not be able to reproduce the error/defect.</a:t>
            </a:r>
          </a:p>
          <a:p>
            <a:r>
              <a:rPr lang="en-IN" dirty="0"/>
              <a:t>The scenario may NOT be definable and may NOT be the correct business case.</a:t>
            </a:r>
          </a:p>
          <a:p>
            <a:r>
              <a:rPr lang="en-IN" dirty="0"/>
              <a:t>Monkey Testing needs testers with very good domain and technical expertise.</a:t>
            </a:r>
          </a:p>
          <a:p>
            <a:endParaRPr lang="en-IN" dirty="0"/>
          </a:p>
        </p:txBody>
      </p:sp>
    </p:spTree>
    <p:extLst>
      <p:ext uri="{BB962C8B-B14F-4D97-AF65-F5344CB8AC3E}">
        <p14:creationId xmlns:p14="http://schemas.microsoft.com/office/powerpoint/2010/main" val="22493038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advantages of Monkey testing:</a:t>
            </a:r>
            <a:br>
              <a:rPr lang="en-IN" dirty="0"/>
            </a:br>
            <a:endParaRPr lang="en-IN" dirty="0"/>
          </a:p>
        </p:txBody>
      </p:sp>
      <p:sp>
        <p:nvSpPr>
          <p:cNvPr id="3" name="Content Placeholder 2"/>
          <p:cNvSpPr>
            <a:spLocks noGrp="1"/>
          </p:cNvSpPr>
          <p:nvPr>
            <p:ph idx="1"/>
          </p:nvPr>
        </p:nvSpPr>
        <p:spPr/>
        <p:txBody>
          <a:bodyPr/>
          <a:lstStyle/>
          <a:p>
            <a:r>
              <a:rPr lang="en-IN" dirty="0" smtClean="0"/>
              <a:t>As </a:t>
            </a:r>
            <a:r>
              <a:rPr lang="en-IN" dirty="0"/>
              <a:t>the scenarios that are tested are </a:t>
            </a:r>
            <a:r>
              <a:rPr lang="en-IN" dirty="0" err="1"/>
              <a:t>adhoc</a:t>
            </a:r>
            <a:r>
              <a:rPr lang="en-IN" dirty="0"/>
              <a:t>, system might be under stress so that we can also check for the server responses.</a:t>
            </a:r>
          </a:p>
          <a:p>
            <a:r>
              <a:rPr lang="en-IN" dirty="0"/>
              <a:t>This testing is adopted to complete the testing, in particular if there is a resource/time crunch</a:t>
            </a:r>
            <a:r>
              <a:rPr lang="en-IN" dirty="0" smtClean="0"/>
              <a:t>.</a:t>
            </a:r>
            <a:r>
              <a:rPr lang="en-IN" dirty="0"/>
              <a:t/>
            </a:r>
            <a:br>
              <a:rPr lang="en-IN" dirty="0"/>
            </a:br>
            <a:endParaRPr lang="en-IN" dirty="0"/>
          </a:p>
        </p:txBody>
      </p:sp>
    </p:spTree>
    <p:extLst>
      <p:ext uri="{BB962C8B-B14F-4D97-AF65-F5344CB8AC3E}">
        <p14:creationId xmlns:p14="http://schemas.microsoft.com/office/powerpoint/2010/main" val="324110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dirty="0" smtClean="0"/>
              <a:t>Disadvantages </a:t>
            </a:r>
            <a:r>
              <a:rPr lang="en-IN" dirty="0"/>
              <a:t>of Monkey testing</a:t>
            </a:r>
          </a:p>
        </p:txBody>
      </p:sp>
      <p:sp>
        <p:nvSpPr>
          <p:cNvPr id="3" name="Content Placeholder 2"/>
          <p:cNvSpPr>
            <a:spLocks noGrp="1"/>
          </p:cNvSpPr>
          <p:nvPr>
            <p:ph idx="1"/>
          </p:nvPr>
        </p:nvSpPr>
        <p:spPr/>
        <p:txBody>
          <a:bodyPr/>
          <a:lstStyle/>
          <a:p>
            <a:r>
              <a:rPr lang="en-IN" dirty="0"/>
              <a:t>No bug can be reproduced: As tester performs tests randomly with random data reproducing any bug or error may not be possible.</a:t>
            </a:r>
          </a:p>
          <a:p>
            <a:r>
              <a:rPr lang="en-IN" dirty="0"/>
              <a:t>Less Accuracy: Tester cannot define exact test scenario and even cannot guarantee the accuracy of test cases</a:t>
            </a:r>
          </a:p>
          <a:p>
            <a:r>
              <a:rPr lang="en-IN" dirty="0"/>
              <a:t>Requires very good technical expertise: It is not worth always to compromise with accuracy, so to make test cases more accurate testers must have good technical knowledge of the domain</a:t>
            </a:r>
          </a:p>
          <a:p>
            <a:r>
              <a:rPr lang="en-IN" dirty="0"/>
              <a:t>Fewer bugs and time consuming: This testing can go longer as there is no predefined tests and can find less number of bugs which may cause loopholes in the system</a:t>
            </a:r>
          </a:p>
          <a:p>
            <a:endParaRPr lang="en-IN" dirty="0"/>
          </a:p>
        </p:txBody>
      </p:sp>
    </p:spTree>
    <p:extLst>
      <p:ext uri="{BB962C8B-B14F-4D97-AF65-F5344CB8AC3E}">
        <p14:creationId xmlns:p14="http://schemas.microsoft.com/office/powerpoint/2010/main" val="1453097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Testing</a:t>
            </a:r>
          </a:p>
        </p:txBody>
      </p:sp>
      <p:sp>
        <p:nvSpPr>
          <p:cNvPr id="3" name="Content Placeholder 2"/>
          <p:cNvSpPr>
            <a:spLocks noGrp="1"/>
          </p:cNvSpPr>
          <p:nvPr>
            <p:ph idx="1"/>
          </p:nvPr>
        </p:nvSpPr>
        <p:spPr/>
        <p:txBody>
          <a:bodyPr>
            <a:normAutofit fontScale="92500" lnSpcReduction="10000"/>
          </a:bodyPr>
          <a:lstStyle/>
          <a:p>
            <a:r>
              <a:rPr lang="en-IN" dirty="0"/>
              <a:t>It is a method by which individual units of source code are tested to determine if they are fit for use.</a:t>
            </a:r>
          </a:p>
          <a:p>
            <a:r>
              <a:rPr lang="en-IN" dirty="0"/>
              <a:t>A unit is the smallest testable part of an application like functions/procedures, classes, interfaces.</a:t>
            </a:r>
          </a:p>
          <a:p>
            <a:r>
              <a:rPr lang="en-IN" dirty="0"/>
              <a:t>Unit test are typically written and run by s/w developers to ensure that code meets its design and behaves as intended.</a:t>
            </a:r>
          </a:p>
          <a:p>
            <a:r>
              <a:rPr lang="en-IN" dirty="0"/>
              <a:t>The goal of UT is to isolate each part of the program and show that the individual parts are correct.</a:t>
            </a:r>
          </a:p>
          <a:p>
            <a:r>
              <a:rPr lang="en-IN" dirty="0"/>
              <a:t>It provides a strict, written contract that the piece of code must satisfy.</a:t>
            </a:r>
          </a:p>
          <a:p>
            <a:r>
              <a:rPr lang="en-IN" dirty="0"/>
              <a:t>As a result, it affords several benefits</a:t>
            </a:r>
          </a:p>
          <a:p>
            <a:r>
              <a:rPr lang="en-IN" dirty="0"/>
              <a:t>UT finds problems early in the development cycle.</a:t>
            </a:r>
          </a:p>
        </p:txBody>
      </p:sp>
    </p:spTree>
    <p:extLst>
      <p:ext uri="{BB962C8B-B14F-4D97-AF65-F5344CB8AC3E}">
        <p14:creationId xmlns:p14="http://schemas.microsoft.com/office/powerpoint/2010/main" val="3558035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Equivalence Class Testing</a:t>
            </a:r>
            <a:endParaRPr lang="en-IN" dirty="0"/>
          </a:p>
        </p:txBody>
      </p:sp>
      <p:sp>
        <p:nvSpPr>
          <p:cNvPr id="3" name="Content Placeholder 2"/>
          <p:cNvSpPr>
            <a:spLocks noGrp="1"/>
          </p:cNvSpPr>
          <p:nvPr>
            <p:ph idx="1"/>
          </p:nvPr>
        </p:nvSpPr>
        <p:spPr/>
        <p:txBody>
          <a:bodyPr>
            <a:normAutofit lnSpcReduction="10000"/>
          </a:bodyPr>
          <a:lstStyle/>
          <a:p>
            <a:r>
              <a:rPr lang="en-IN" dirty="0" smtClean="0"/>
              <a:t>Equivalence </a:t>
            </a:r>
            <a:r>
              <a:rPr lang="en-IN" dirty="0"/>
              <a:t>Partitioning also called as equivalence class partitioning</a:t>
            </a:r>
            <a:r>
              <a:rPr lang="en-IN" dirty="0" smtClean="0"/>
              <a:t>.</a:t>
            </a:r>
          </a:p>
          <a:p>
            <a:r>
              <a:rPr lang="en-IN" dirty="0" smtClean="0"/>
              <a:t> </a:t>
            </a:r>
            <a:r>
              <a:rPr lang="en-IN" dirty="0"/>
              <a:t>It is abbreviated as ECP. </a:t>
            </a:r>
            <a:endParaRPr lang="en-IN" dirty="0" smtClean="0"/>
          </a:p>
          <a:p>
            <a:r>
              <a:rPr lang="en-IN" dirty="0" smtClean="0"/>
              <a:t>This </a:t>
            </a:r>
            <a:r>
              <a:rPr lang="en-IN" dirty="0"/>
              <a:t> technique used by the team of testers for grouping and partitioning of the test input data, which is then used for the purpose of testing the software product into a number of different classes.</a:t>
            </a:r>
            <a:endParaRPr lang="en-IN" dirty="0" smtClean="0"/>
          </a:p>
          <a:p>
            <a:r>
              <a:rPr lang="en-IN" dirty="0" smtClean="0"/>
              <a:t>It </a:t>
            </a:r>
            <a:r>
              <a:rPr lang="en-IN" dirty="0"/>
              <a:t>is a software testing technique that divides the input test data of the application under test into each partition at least once of equivalent data from which test cases can be derived.</a:t>
            </a:r>
          </a:p>
          <a:p>
            <a:r>
              <a:rPr lang="en-IN" dirty="0"/>
              <a:t>An advantage of this approach is it reduces the time required for performing testing of a software due to less number of test cases.</a:t>
            </a:r>
          </a:p>
          <a:p>
            <a:endParaRPr lang="en-IN" dirty="0"/>
          </a:p>
        </p:txBody>
      </p:sp>
    </p:spTree>
    <p:extLst>
      <p:ext uri="{BB962C8B-B14F-4D97-AF65-F5344CB8AC3E}">
        <p14:creationId xmlns:p14="http://schemas.microsoft.com/office/powerpoint/2010/main" val="1801978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Guidelines for Equivalence Class Testing</a:t>
            </a:r>
            <a:r>
              <a:rPr lang="en-IN" dirty="0" smtClean="0"/>
              <a:t>:</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By </a:t>
            </a:r>
            <a:r>
              <a:rPr lang="en-IN" dirty="0"/>
              <a:t>following a set of guidelines while implementing the </a:t>
            </a:r>
            <a:r>
              <a:rPr lang="en-IN" b="1" u="sng" dirty="0">
                <a:hlinkClick r:id="rId2"/>
              </a:rPr>
              <a:t>process of testing</a:t>
            </a:r>
            <a:r>
              <a:rPr lang="en-IN" dirty="0"/>
              <a:t>, the team of testers can ensure better outputs from the tests and make sure all scenarios are being tested accurately. Therefore, listed below are some tips/guidelines for equivalence class testing:</a:t>
            </a:r>
          </a:p>
          <a:p>
            <a:r>
              <a:rPr lang="en-IN" dirty="0"/>
              <a:t>Use robust forms if the error conditions in the software product are of high priority.</a:t>
            </a:r>
          </a:p>
          <a:p>
            <a:r>
              <a:rPr lang="en-IN" dirty="0"/>
              <a:t>It can be used by the team in projects where the program function is complex.</a:t>
            </a:r>
          </a:p>
          <a:p>
            <a:r>
              <a:rPr lang="en-IN" dirty="0"/>
              <a:t>To ensure the accuracy and precision of equivalence class testing, define the input data in terms of intervals and sets of discrete values.</a:t>
            </a:r>
          </a:p>
          <a:p>
            <a:r>
              <a:rPr lang="en-IN" dirty="0"/>
              <a:t>Use of robust from is redundant of the implemented language is strongly types and when invalid values cause runtime errors in the system.</a:t>
            </a:r>
          </a:p>
          <a:p>
            <a:r>
              <a:rPr lang="en-IN" dirty="0"/>
              <a:t>The team needs to select one valid and one invalid input value each, if the input conditions are broken or not stated accurately.</a:t>
            </a:r>
          </a:p>
          <a:p>
            <a:r>
              <a:rPr lang="en-IN" dirty="0"/>
              <a:t>Establishing proper equivalence relation might require several tries and extra efforts of the team.</a:t>
            </a:r>
          </a:p>
          <a:p>
            <a:endParaRPr lang="en-IN" dirty="0"/>
          </a:p>
        </p:txBody>
      </p:sp>
    </p:spTree>
    <p:extLst>
      <p:ext uri="{BB962C8B-B14F-4D97-AF65-F5344CB8AC3E}">
        <p14:creationId xmlns:p14="http://schemas.microsoft.com/office/powerpoint/2010/main" val="2840164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t>
            </a:r>
            <a:r>
              <a:rPr lang="en-IN" dirty="0"/>
              <a:t>Equivalence </a:t>
            </a:r>
            <a:r>
              <a:rPr lang="en-IN" dirty="0" smtClean="0"/>
              <a:t>Class Testing </a:t>
            </a:r>
            <a:endParaRPr lang="en-IN" dirty="0"/>
          </a:p>
        </p:txBody>
      </p:sp>
      <p:sp>
        <p:nvSpPr>
          <p:cNvPr id="3" name="Content Placeholder 2"/>
          <p:cNvSpPr>
            <a:spLocks noGrp="1"/>
          </p:cNvSpPr>
          <p:nvPr>
            <p:ph idx="1"/>
          </p:nvPr>
        </p:nvSpPr>
        <p:spPr/>
        <p:txBody>
          <a:bodyPr>
            <a:normAutofit lnSpcReduction="10000"/>
          </a:bodyPr>
          <a:lstStyle/>
          <a:p>
            <a:r>
              <a:rPr lang="en-IN" dirty="0" smtClean="0"/>
              <a:t>It helps reduce the number of test cases, without compromising the test coverage.</a:t>
            </a:r>
          </a:p>
          <a:p>
            <a:r>
              <a:rPr lang="en-IN" dirty="0" smtClean="0"/>
              <a:t>Reduces the overall test execution time as it minimizes the set of test data</a:t>
            </a:r>
          </a:p>
          <a:p>
            <a:r>
              <a:rPr lang="en-IN" dirty="0" smtClean="0"/>
              <a:t>It can be applied to all levels of testing, such as unit testing, integration testing, system testing etc.</a:t>
            </a:r>
          </a:p>
          <a:p>
            <a:r>
              <a:rPr lang="en-IN" dirty="0" smtClean="0"/>
              <a:t>Enables the testers to focus on smaller data sets, which increases the probability to uncovering more defects in the software product.</a:t>
            </a:r>
          </a:p>
          <a:p>
            <a:r>
              <a:rPr lang="en-IN" dirty="0" smtClean="0"/>
              <a:t>It is used in </a:t>
            </a:r>
            <a:r>
              <a:rPr lang="en-IN" dirty="0" err="1" smtClean="0"/>
              <a:t>cses</a:t>
            </a:r>
            <a:r>
              <a:rPr lang="en-IN" dirty="0" smtClean="0"/>
              <a:t> where performing exhaustive testing is difficult but at the same time maintaining good coverage is required.</a:t>
            </a:r>
            <a:endParaRPr lang="en-IN" dirty="0"/>
          </a:p>
        </p:txBody>
      </p:sp>
    </p:spTree>
    <p:extLst>
      <p:ext uri="{BB962C8B-B14F-4D97-AF65-F5344CB8AC3E}">
        <p14:creationId xmlns:p14="http://schemas.microsoft.com/office/powerpoint/2010/main" val="211806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a:t>
            </a:r>
            <a:r>
              <a:rPr lang="en-IN" dirty="0"/>
              <a:t>Equivalence Testing </a:t>
            </a:r>
          </a:p>
        </p:txBody>
      </p:sp>
      <p:sp>
        <p:nvSpPr>
          <p:cNvPr id="3" name="Content Placeholder 2"/>
          <p:cNvSpPr>
            <a:spLocks noGrp="1"/>
          </p:cNvSpPr>
          <p:nvPr>
            <p:ph idx="1"/>
          </p:nvPr>
        </p:nvSpPr>
        <p:spPr/>
        <p:txBody>
          <a:bodyPr/>
          <a:lstStyle/>
          <a:p>
            <a:r>
              <a:rPr lang="en-IN" dirty="0" smtClean="0"/>
              <a:t>It does not consider the conditions for boundary value.</a:t>
            </a:r>
          </a:p>
          <a:p>
            <a:r>
              <a:rPr lang="en-IN" dirty="0" smtClean="0"/>
              <a:t>The identification of equivalence classes relies heavily on the expertise of testers.</a:t>
            </a:r>
          </a:p>
          <a:p>
            <a:r>
              <a:rPr lang="en-IN" dirty="0" smtClean="0"/>
              <a:t>Testers might assume that the o/p for all </a:t>
            </a:r>
            <a:r>
              <a:rPr lang="en-IN" dirty="0" err="1" smtClean="0"/>
              <a:t>i</a:t>
            </a:r>
            <a:r>
              <a:rPr lang="en-IN" dirty="0" smtClean="0"/>
              <a:t>/p data set are correct, which can become a great hurdle in testing.</a:t>
            </a:r>
            <a:endParaRPr lang="en-IN" dirty="0"/>
          </a:p>
        </p:txBody>
      </p:sp>
    </p:spTree>
    <p:extLst>
      <p:ext uri="{BB962C8B-B14F-4D97-AF65-F5344CB8AC3E}">
        <p14:creationId xmlns:p14="http://schemas.microsoft.com/office/powerpoint/2010/main" val="3247304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Traditional Equivalence Class Testing</a:t>
            </a:r>
            <a:endParaRPr lang="en-IN" dirty="0"/>
          </a:p>
        </p:txBody>
      </p:sp>
      <p:sp>
        <p:nvSpPr>
          <p:cNvPr id="3" name="Content Placeholder 2"/>
          <p:cNvSpPr>
            <a:spLocks noGrp="1"/>
          </p:cNvSpPr>
          <p:nvPr>
            <p:ph idx="1"/>
          </p:nvPr>
        </p:nvSpPr>
        <p:spPr/>
        <p:txBody>
          <a:bodyPr/>
          <a:lstStyle/>
          <a:p>
            <a:r>
              <a:rPr lang="en-IN" dirty="0"/>
              <a:t>Programmer arrogance: – in the 1960s and 1970s, programmers often had very detailed input data requirements. – if input data didn’t comply, it was the user’s fault – the popular phrase—Garbage In, Garbage Out (GIGO) </a:t>
            </a:r>
            <a:endParaRPr lang="en-IN" dirty="0" smtClean="0"/>
          </a:p>
          <a:p>
            <a:pPr marL="0" indent="0">
              <a:buNone/>
            </a:pPr>
            <a:r>
              <a:rPr lang="en-IN" dirty="0" smtClean="0"/>
              <a:t>• </a:t>
            </a:r>
            <a:r>
              <a:rPr lang="en-IN" dirty="0"/>
              <a:t>Programs from this era soon developed </a:t>
            </a:r>
            <a:r>
              <a:rPr lang="en-IN" dirty="0" smtClean="0"/>
              <a:t>defences </a:t>
            </a:r>
            <a:r>
              <a:rPr lang="en-IN" dirty="0"/>
              <a:t>– (many of these programs are STILL legacy software) – as much as 75% of code verified input formats and values </a:t>
            </a:r>
            <a:endParaRPr lang="en-IN" dirty="0" smtClean="0"/>
          </a:p>
          <a:p>
            <a:pPr marL="0" indent="0">
              <a:buNone/>
            </a:pPr>
            <a:r>
              <a:rPr lang="en-IN" dirty="0" smtClean="0"/>
              <a:t>• </a:t>
            </a:r>
            <a:r>
              <a:rPr lang="en-IN" dirty="0"/>
              <a:t>“Traditional” equivalence class testing focuses on detecting invalid input. – (almost the same as our “weak robust equivalence class testing”)</a:t>
            </a:r>
          </a:p>
        </p:txBody>
      </p:sp>
    </p:spTree>
    <p:extLst>
      <p:ext uri="{BB962C8B-B14F-4D97-AF65-F5344CB8AC3E}">
        <p14:creationId xmlns:p14="http://schemas.microsoft.com/office/powerpoint/2010/main" val="1734678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Equivalence Class Testing</a:t>
            </a:r>
            <a:endParaRPr lang="en-IN" dirty="0"/>
          </a:p>
        </p:txBody>
      </p:sp>
      <p:sp>
        <p:nvSpPr>
          <p:cNvPr id="3" name="Content Placeholder 2"/>
          <p:cNvSpPr>
            <a:spLocks noGrp="1"/>
          </p:cNvSpPr>
          <p:nvPr>
            <p:ph idx="1"/>
          </p:nvPr>
        </p:nvSpPr>
        <p:spPr>
          <a:xfrm>
            <a:off x="206063" y="1506828"/>
            <a:ext cx="11642500" cy="4670135"/>
          </a:xfrm>
        </p:spPr>
        <p:txBody>
          <a:bodyPr/>
          <a:lstStyle/>
          <a:p>
            <a:r>
              <a:rPr lang="en-IN" dirty="0" smtClean="0"/>
              <a:t>Weak normal equivalence class testing: Uses one valid input variable from every single </a:t>
            </a:r>
            <a:r>
              <a:rPr lang="en-IN" dirty="0"/>
              <a:t>equivalence </a:t>
            </a:r>
            <a:r>
              <a:rPr lang="en-IN" dirty="0" smtClean="0"/>
              <a:t>class for a test case &amp; follows the single fault assumption</a:t>
            </a:r>
          </a:p>
          <a:p>
            <a:r>
              <a:rPr lang="en-IN" dirty="0" smtClean="0"/>
              <a:t>Strong normal </a:t>
            </a:r>
            <a:r>
              <a:rPr lang="en-IN" dirty="0"/>
              <a:t>equivalence class </a:t>
            </a:r>
            <a:r>
              <a:rPr lang="en-IN" dirty="0" smtClean="0"/>
              <a:t>testing: Uses the Cartesian product of the </a:t>
            </a:r>
            <a:r>
              <a:rPr lang="en-IN" dirty="0"/>
              <a:t>equivalence </a:t>
            </a:r>
            <a:r>
              <a:rPr lang="en-IN" dirty="0" smtClean="0"/>
              <a:t>classes of each valid input variables to obtain the test </a:t>
            </a:r>
            <a:r>
              <a:rPr lang="en-IN" dirty="0"/>
              <a:t>case &amp; follows the </a:t>
            </a:r>
            <a:r>
              <a:rPr lang="en-IN" dirty="0" smtClean="0"/>
              <a:t>multiple </a:t>
            </a:r>
            <a:r>
              <a:rPr lang="en-IN" dirty="0"/>
              <a:t>fault assumption</a:t>
            </a:r>
            <a:r>
              <a:rPr lang="en-IN" dirty="0" smtClean="0"/>
              <a:t> </a:t>
            </a:r>
          </a:p>
          <a:p>
            <a:r>
              <a:rPr lang="en-IN" dirty="0" smtClean="0"/>
              <a:t>Weak robust </a:t>
            </a:r>
            <a:r>
              <a:rPr lang="en-IN" dirty="0"/>
              <a:t>equivalence class </a:t>
            </a:r>
            <a:r>
              <a:rPr lang="en-IN" dirty="0" smtClean="0"/>
              <a:t>testing: Defines </a:t>
            </a:r>
            <a:r>
              <a:rPr lang="en-IN" dirty="0"/>
              <a:t>equivalence </a:t>
            </a:r>
            <a:r>
              <a:rPr lang="en-IN" dirty="0" smtClean="0"/>
              <a:t>class in terms of the class of valid inputs </a:t>
            </a:r>
            <a:r>
              <a:rPr lang="en-IN" dirty="0"/>
              <a:t>&amp; </a:t>
            </a:r>
            <a:r>
              <a:rPr lang="en-IN" dirty="0" smtClean="0"/>
              <a:t>class of invalid inputs for test case.</a:t>
            </a:r>
          </a:p>
          <a:p>
            <a:r>
              <a:rPr lang="en-IN" dirty="0" smtClean="0"/>
              <a:t>Strong robust </a:t>
            </a:r>
            <a:r>
              <a:rPr lang="en-IN" dirty="0"/>
              <a:t>equivalence class </a:t>
            </a:r>
            <a:r>
              <a:rPr lang="en-IN" dirty="0" smtClean="0"/>
              <a:t>testing: Uses every single element of Cartesian product of all the equivalence classes to acquire </a:t>
            </a:r>
            <a:r>
              <a:rPr lang="en-IN" smtClean="0"/>
              <a:t>test cases.</a:t>
            </a:r>
            <a:endParaRPr lang="en-IN" dirty="0"/>
          </a:p>
        </p:txBody>
      </p:sp>
    </p:spTree>
    <p:extLst>
      <p:ext uri="{BB962C8B-B14F-4D97-AF65-F5344CB8AC3E}">
        <p14:creationId xmlns:p14="http://schemas.microsoft.com/office/powerpoint/2010/main" val="3400798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Strong Normal Equivalence Class Testing</a:t>
            </a:r>
          </a:p>
        </p:txBody>
      </p:sp>
      <p:sp>
        <p:nvSpPr>
          <p:cNvPr id="3" name="Content Placeholder 2"/>
          <p:cNvSpPr>
            <a:spLocks noGrp="1"/>
          </p:cNvSpPr>
          <p:nvPr>
            <p:ph idx="1"/>
          </p:nvPr>
        </p:nvSpPr>
        <p:spPr/>
        <p:txBody>
          <a:bodyPr/>
          <a:lstStyle/>
          <a:p>
            <a:pPr marL="0" indent="0">
              <a:buNone/>
            </a:pPr>
            <a:r>
              <a:rPr lang="en-IN" dirty="0" smtClean="0"/>
              <a:t>• </a:t>
            </a:r>
            <a:r>
              <a:rPr lang="en-IN" dirty="0"/>
              <a:t>Identify equivalence classes of valid values. </a:t>
            </a:r>
            <a:endParaRPr lang="en-IN" dirty="0" smtClean="0"/>
          </a:p>
          <a:p>
            <a:pPr marL="0" indent="0">
              <a:buNone/>
            </a:pPr>
            <a:r>
              <a:rPr lang="en-IN" dirty="0" smtClean="0"/>
              <a:t>• </a:t>
            </a:r>
            <a:r>
              <a:rPr lang="en-IN" dirty="0"/>
              <a:t>Test cases from Cartesian Product of valid values</a:t>
            </a:r>
            <a:r>
              <a:rPr lang="en-IN" dirty="0" smtClean="0"/>
              <a:t>.</a:t>
            </a:r>
          </a:p>
          <a:p>
            <a:pPr marL="0" indent="0">
              <a:buNone/>
            </a:pPr>
            <a:r>
              <a:rPr lang="en-IN" dirty="0" smtClean="0"/>
              <a:t> </a:t>
            </a:r>
            <a:r>
              <a:rPr lang="en-IN" dirty="0"/>
              <a:t>• Detects faults due to interactions with valid values of any number of variables. </a:t>
            </a:r>
            <a:endParaRPr lang="en-IN" dirty="0" smtClean="0"/>
          </a:p>
          <a:p>
            <a:pPr marL="0" indent="0">
              <a:buNone/>
            </a:pPr>
            <a:r>
              <a:rPr lang="en-IN" dirty="0" smtClean="0"/>
              <a:t>• </a:t>
            </a:r>
            <a:r>
              <a:rPr lang="en-IN" dirty="0"/>
              <a:t>OK for regression testing, better for progression testing. </a:t>
            </a:r>
          </a:p>
        </p:txBody>
      </p:sp>
    </p:spTree>
    <p:extLst>
      <p:ext uri="{BB962C8B-B14F-4D97-AF65-F5344CB8AC3E}">
        <p14:creationId xmlns:p14="http://schemas.microsoft.com/office/powerpoint/2010/main" val="2418978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Weak Robust Equivalence Class Testing</a:t>
            </a:r>
          </a:p>
        </p:txBody>
      </p:sp>
      <p:sp>
        <p:nvSpPr>
          <p:cNvPr id="3" name="Content Placeholder 2"/>
          <p:cNvSpPr>
            <a:spLocks noGrp="1"/>
          </p:cNvSpPr>
          <p:nvPr>
            <p:ph idx="1"/>
          </p:nvPr>
        </p:nvSpPr>
        <p:spPr/>
        <p:txBody>
          <a:bodyPr/>
          <a:lstStyle/>
          <a:p>
            <a:pPr marL="0" indent="0">
              <a:buNone/>
            </a:pPr>
            <a:r>
              <a:rPr lang="en-IN" dirty="0" smtClean="0"/>
              <a:t>• </a:t>
            </a:r>
            <a:r>
              <a:rPr lang="en-IN" dirty="0"/>
              <a:t>Identify equivalence classes of valid and invalid values. </a:t>
            </a:r>
            <a:endParaRPr lang="en-IN" dirty="0" smtClean="0"/>
          </a:p>
          <a:p>
            <a:pPr marL="0" indent="0">
              <a:buNone/>
            </a:pPr>
            <a:r>
              <a:rPr lang="en-IN" dirty="0" smtClean="0"/>
              <a:t>• </a:t>
            </a:r>
            <a:r>
              <a:rPr lang="en-IN" dirty="0"/>
              <a:t>Test cases have all valid values except one invalid value</a:t>
            </a:r>
            <a:r>
              <a:rPr lang="en-IN" dirty="0" smtClean="0"/>
              <a:t>.</a:t>
            </a:r>
          </a:p>
          <a:p>
            <a:pPr marL="0" indent="0">
              <a:buNone/>
            </a:pPr>
            <a:r>
              <a:rPr lang="en-IN" dirty="0" smtClean="0"/>
              <a:t> </a:t>
            </a:r>
            <a:r>
              <a:rPr lang="en-IN" dirty="0"/>
              <a:t>• Detects faults due to calculations with valid values of a single variable. </a:t>
            </a:r>
            <a:endParaRPr lang="en-IN" dirty="0" smtClean="0"/>
          </a:p>
          <a:p>
            <a:pPr marL="0" indent="0">
              <a:buNone/>
            </a:pPr>
            <a:r>
              <a:rPr lang="en-IN" dirty="0" smtClean="0"/>
              <a:t>• </a:t>
            </a:r>
            <a:r>
              <a:rPr lang="en-IN" dirty="0"/>
              <a:t>Detects faults due to invalid values of a single variable. </a:t>
            </a:r>
            <a:endParaRPr lang="en-IN" dirty="0" smtClean="0"/>
          </a:p>
          <a:p>
            <a:pPr marL="0" indent="0">
              <a:buNone/>
            </a:pPr>
            <a:r>
              <a:rPr lang="en-IN" dirty="0" smtClean="0"/>
              <a:t>• </a:t>
            </a:r>
            <a:r>
              <a:rPr lang="en-IN" dirty="0"/>
              <a:t>OK for regression testing</a:t>
            </a:r>
          </a:p>
        </p:txBody>
      </p:sp>
    </p:spTree>
    <p:extLst>
      <p:ext uri="{BB962C8B-B14F-4D97-AF65-F5344CB8AC3E}">
        <p14:creationId xmlns:p14="http://schemas.microsoft.com/office/powerpoint/2010/main" val="2906680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Weak Normal Equivalence Class Testing</a:t>
            </a:r>
          </a:p>
        </p:txBody>
      </p:sp>
      <p:sp>
        <p:nvSpPr>
          <p:cNvPr id="3" name="Content Placeholder 2"/>
          <p:cNvSpPr>
            <a:spLocks noGrp="1"/>
          </p:cNvSpPr>
          <p:nvPr>
            <p:ph idx="1"/>
          </p:nvPr>
        </p:nvSpPr>
        <p:spPr/>
        <p:txBody>
          <a:bodyPr/>
          <a:lstStyle/>
          <a:p>
            <a:pPr marL="0" indent="0">
              <a:buNone/>
            </a:pPr>
            <a:r>
              <a:rPr lang="en-IN" dirty="0" smtClean="0"/>
              <a:t>• </a:t>
            </a:r>
            <a:r>
              <a:rPr lang="en-IN" dirty="0"/>
              <a:t>Identify equivalence classes of valid values. </a:t>
            </a:r>
            <a:endParaRPr lang="en-IN" dirty="0" smtClean="0"/>
          </a:p>
          <a:p>
            <a:pPr marL="0" indent="0">
              <a:buNone/>
            </a:pPr>
            <a:r>
              <a:rPr lang="en-IN" dirty="0" smtClean="0"/>
              <a:t>• </a:t>
            </a:r>
            <a:r>
              <a:rPr lang="en-IN" dirty="0"/>
              <a:t>Test cases have all valid values. </a:t>
            </a:r>
            <a:endParaRPr lang="en-IN" dirty="0" smtClean="0"/>
          </a:p>
          <a:p>
            <a:pPr marL="0" indent="0">
              <a:buNone/>
            </a:pPr>
            <a:r>
              <a:rPr lang="en-IN" dirty="0" smtClean="0"/>
              <a:t>• </a:t>
            </a:r>
            <a:r>
              <a:rPr lang="en-IN" dirty="0"/>
              <a:t>Detects faults due to calculations with valid values of a single variable</a:t>
            </a:r>
            <a:r>
              <a:rPr lang="en-IN" dirty="0" smtClean="0"/>
              <a:t>.</a:t>
            </a:r>
          </a:p>
          <a:p>
            <a:pPr marL="0" indent="0">
              <a:buNone/>
            </a:pPr>
            <a:r>
              <a:rPr lang="en-IN" dirty="0" smtClean="0"/>
              <a:t> </a:t>
            </a:r>
            <a:r>
              <a:rPr lang="en-IN" dirty="0"/>
              <a:t>• OK for regression testing</a:t>
            </a:r>
            <a:r>
              <a:rPr lang="en-IN" dirty="0" smtClean="0"/>
              <a:t>.</a:t>
            </a:r>
          </a:p>
          <a:p>
            <a:pPr marL="0" indent="0">
              <a:buNone/>
            </a:pPr>
            <a:r>
              <a:rPr lang="en-IN" dirty="0" smtClean="0"/>
              <a:t> </a:t>
            </a:r>
            <a:r>
              <a:rPr lang="en-IN" dirty="0"/>
              <a:t>• Need an expanded set of valid classes</a:t>
            </a:r>
          </a:p>
        </p:txBody>
      </p:sp>
    </p:spTree>
    <p:extLst>
      <p:ext uri="{BB962C8B-B14F-4D97-AF65-F5344CB8AC3E}">
        <p14:creationId xmlns:p14="http://schemas.microsoft.com/office/powerpoint/2010/main" val="3070758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Strong Normal Equivalence Class Testing</a:t>
            </a:r>
          </a:p>
        </p:txBody>
      </p:sp>
      <p:sp>
        <p:nvSpPr>
          <p:cNvPr id="3" name="Content Placeholder 2"/>
          <p:cNvSpPr>
            <a:spLocks noGrp="1"/>
          </p:cNvSpPr>
          <p:nvPr>
            <p:ph idx="1"/>
          </p:nvPr>
        </p:nvSpPr>
        <p:spPr/>
        <p:txBody>
          <a:bodyPr/>
          <a:lstStyle/>
          <a:p>
            <a:pPr marL="0" indent="0">
              <a:buNone/>
            </a:pPr>
            <a:r>
              <a:rPr lang="en-IN" dirty="0" smtClean="0"/>
              <a:t>• </a:t>
            </a:r>
            <a:r>
              <a:rPr lang="en-IN" dirty="0"/>
              <a:t>Identify equivalence classes of valid values. </a:t>
            </a:r>
            <a:endParaRPr lang="en-IN" dirty="0" smtClean="0"/>
          </a:p>
          <a:p>
            <a:pPr marL="0" indent="0">
              <a:buNone/>
            </a:pPr>
            <a:r>
              <a:rPr lang="en-IN" dirty="0" smtClean="0"/>
              <a:t>• </a:t>
            </a:r>
            <a:r>
              <a:rPr lang="en-IN" dirty="0"/>
              <a:t>Test cases from Cartesian Product of valid values</a:t>
            </a:r>
            <a:r>
              <a:rPr lang="en-IN" dirty="0" smtClean="0"/>
              <a:t>.</a:t>
            </a:r>
          </a:p>
          <a:p>
            <a:pPr marL="0" indent="0">
              <a:buNone/>
            </a:pPr>
            <a:r>
              <a:rPr lang="en-IN" dirty="0" smtClean="0"/>
              <a:t> </a:t>
            </a:r>
            <a:r>
              <a:rPr lang="en-IN" dirty="0"/>
              <a:t>• Detects faults due to interactions with valid values of any number of variables</a:t>
            </a:r>
            <a:r>
              <a:rPr lang="en-IN" dirty="0" smtClean="0"/>
              <a:t>.</a:t>
            </a:r>
          </a:p>
          <a:p>
            <a:pPr marL="0" indent="0">
              <a:buNone/>
            </a:pPr>
            <a:r>
              <a:rPr lang="en-IN" dirty="0" smtClean="0"/>
              <a:t> </a:t>
            </a:r>
            <a:r>
              <a:rPr lang="en-IN" dirty="0"/>
              <a:t>• OK for regression testing, better for progression testing.</a:t>
            </a:r>
          </a:p>
        </p:txBody>
      </p:sp>
    </p:spTree>
    <p:extLst>
      <p:ext uri="{BB962C8B-B14F-4D97-AF65-F5344CB8AC3E}">
        <p14:creationId xmlns:p14="http://schemas.microsoft.com/office/powerpoint/2010/main" val="283025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Test Procedures</a:t>
            </a:r>
          </a:p>
        </p:txBody>
      </p:sp>
      <p:sp>
        <p:nvSpPr>
          <p:cNvPr id="3" name="Content Placeholder 2"/>
          <p:cNvSpPr>
            <a:spLocks noGrp="1"/>
          </p:cNvSpPr>
          <p:nvPr>
            <p:ph idx="1"/>
          </p:nvPr>
        </p:nvSpPr>
        <p:spPr/>
        <p:txBody>
          <a:bodyPr>
            <a:normAutofit lnSpcReduction="10000"/>
          </a:bodyPr>
          <a:lstStyle/>
          <a:p>
            <a:r>
              <a:rPr lang="en-IN" dirty="0"/>
              <a:t>Each test case should be combined with a set of expected results</a:t>
            </a:r>
          </a:p>
          <a:p>
            <a:r>
              <a:rPr lang="en-IN" dirty="0"/>
              <a:t>Because a component is not a stand alone program, driver and/or stub s/w must be developed for each unit test.</a:t>
            </a:r>
          </a:p>
          <a:p>
            <a:r>
              <a:rPr lang="en-IN" dirty="0"/>
              <a:t>A driver is nothing more that a “main program” that accepts test case data, passes such data to the component and prints relevant results.</a:t>
            </a:r>
          </a:p>
          <a:p>
            <a:r>
              <a:rPr lang="en-IN" dirty="0"/>
              <a:t>Stubs replace modules that are subordinate the component to be tested.</a:t>
            </a:r>
          </a:p>
          <a:p>
            <a:r>
              <a:rPr lang="en-IN" dirty="0"/>
              <a:t>A stub(Dummy Program) uses the subordinates modules interface, my do minimal data manipulation, prints verification of entry, and returns control to the module undergoing testing.</a:t>
            </a:r>
          </a:p>
        </p:txBody>
      </p:sp>
    </p:spTree>
    <p:extLst>
      <p:ext uri="{BB962C8B-B14F-4D97-AF65-F5344CB8AC3E}">
        <p14:creationId xmlns:p14="http://schemas.microsoft.com/office/powerpoint/2010/main" val="3505045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Improved Equivalence Class Testing</a:t>
            </a:r>
            <a:endParaRPr lang="en-IN" dirty="0"/>
          </a:p>
        </p:txBody>
      </p:sp>
      <p:sp>
        <p:nvSpPr>
          <p:cNvPr id="3" name="Content Placeholder 2"/>
          <p:cNvSpPr>
            <a:spLocks noGrp="1"/>
          </p:cNvSpPr>
          <p:nvPr>
            <p:ph idx="1"/>
          </p:nvPr>
        </p:nvSpPr>
        <p:spPr/>
        <p:txBody>
          <a:bodyPr/>
          <a:lstStyle/>
          <a:p>
            <a:r>
              <a:rPr lang="en-IN" dirty="0" smtClean="0"/>
              <a:t>There are two main properties that underpin the methods used in functional testing.</a:t>
            </a:r>
          </a:p>
          <a:p>
            <a:r>
              <a:rPr lang="en-IN" dirty="0" smtClean="0"/>
              <a:t>These two properties lead to two different types of equivalence class testing, weak and strong.</a:t>
            </a:r>
          </a:p>
          <a:p>
            <a:r>
              <a:rPr lang="en-IN" dirty="0" smtClean="0"/>
              <a:t>However if one decide to test for invalid </a:t>
            </a:r>
            <a:r>
              <a:rPr lang="en-IN" dirty="0" err="1" smtClean="0"/>
              <a:t>i</a:t>
            </a:r>
            <a:r>
              <a:rPr lang="en-IN" dirty="0" smtClean="0"/>
              <a:t>/p or o/p as well as valid </a:t>
            </a:r>
            <a:r>
              <a:rPr lang="en-IN" dirty="0" err="1" smtClean="0"/>
              <a:t>i</a:t>
            </a:r>
            <a:r>
              <a:rPr lang="en-IN" dirty="0" smtClean="0"/>
              <a:t>/p or o/p  we can produce another two different types of equivalence class testing, normal and robust.</a:t>
            </a:r>
          </a:p>
          <a:p>
            <a:r>
              <a:rPr lang="en-IN" dirty="0" smtClean="0"/>
              <a:t>Robust </a:t>
            </a:r>
            <a:r>
              <a:rPr lang="en-IN" dirty="0"/>
              <a:t>equivalence class </a:t>
            </a:r>
            <a:r>
              <a:rPr lang="en-IN" dirty="0" smtClean="0"/>
              <a:t>testing takes into consideration the testing of invalid values, whereas normal does not.</a:t>
            </a:r>
          </a:p>
          <a:p>
            <a:endParaRPr lang="en-IN" dirty="0"/>
          </a:p>
        </p:txBody>
      </p:sp>
    </p:spTree>
    <p:extLst>
      <p:ext uri="{BB962C8B-B14F-4D97-AF65-F5344CB8AC3E}">
        <p14:creationId xmlns:p14="http://schemas.microsoft.com/office/powerpoint/2010/main" val="2719857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Edge Testing</a:t>
            </a:r>
            <a:endParaRPr lang="en-IN" dirty="0"/>
          </a:p>
        </p:txBody>
      </p:sp>
      <p:sp>
        <p:nvSpPr>
          <p:cNvPr id="3" name="Content Placeholder 2"/>
          <p:cNvSpPr>
            <a:spLocks noGrp="1"/>
          </p:cNvSpPr>
          <p:nvPr>
            <p:ph idx="1"/>
          </p:nvPr>
        </p:nvSpPr>
        <p:spPr>
          <a:xfrm>
            <a:off x="721217" y="1416676"/>
            <a:ext cx="10632583" cy="4760287"/>
          </a:xfrm>
        </p:spPr>
        <p:txBody>
          <a:bodyPr>
            <a:normAutofit fontScale="92500" lnSpcReduction="20000"/>
          </a:bodyPr>
          <a:lstStyle/>
          <a:p>
            <a:r>
              <a:rPr lang="en-IN" dirty="0" smtClean="0"/>
              <a:t>A hybrid of BVT and Equivalence Class Testing forms the name “</a:t>
            </a:r>
            <a:r>
              <a:rPr lang="en-IN" dirty="0"/>
              <a:t>Edge </a:t>
            </a:r>
            <a:r>
              <a:rPr lang="en-IN" dirty="0" smtClean="0"/>
              <a:t>Testing.”</a:t>
            </a:r>
          </a:p>
          <a:p>
            <a:r>
              <a:rPr lang="en-IN" dirty="0" smtClean="0"/>
              <a:t>It is used when contiguous ranges of a particular variable constitute equivalence classes of valid values.</a:t>
            </a:r>
          </a:p>
          <a:p>
            <a:r>
              <a:rPr lang="en-IN" dirty="0" smtClean="0"/>
              <a:t>When a programmer makes an error, which results in a defect in the s/w source code.</a:t>
            </a:r>
          </a:p>
          <a:p>
            <a:r>
              <a:rPr lang="en-IN" dirty="0" smtClean="0"/>
              <a:t>If this defect is executed, system will produce wrong results, causing a failure.</a:t>
            </a:r>
          </a:p>
          <a:p>
            <a:r>
              <a:rPr lang="en-IN" dirty="0" smtClean="0"/>
              <a:t>A defect can be called fault or bug.</a:t>
            </a:r>
          </a:p>
          <a:p>
            <a:r>
              <a:rPr lang="en-IN" dirty="0" smtClean="0"/>
              <a:t>Once the set of edge values are determined, edge testing can follow any of the four forms of equivalence class testing</a:t>
            </a:r>
          </a:p>
          <a:p>
            <a:r>
              <a:rPr lang="en-IN" dirty="0" smtClean="0"/>
              <a:t>The number of test cases obviously increase as with the variations of BV and ECT</a:t>
            </a:r>
          </a:p>
          <a:p>
            <a:pPr marL="0" indent="0">
              <a:buNone/>
            </a:pPr>
            <a:endParaRPr lang="en-IN" dirty="0"/>
          </a:p>
        </p:txBody>
      </p:sp>
    </p:spTree>
    <p:extLst>
      <p:ext uri="{BB962C8B-B14F-4D97-AF65-F5344CB8AC3E}">
        <p14:creationId xmlns:p14="http://schemas.microsoft.com/office/powerpoint/2010/main" val="3944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Difference between ECT and BVT</a:t>
            </a:r>
            <a:endParaRPr lang="en-IN" dirty="0"/>
          </a:p>
        </p:txBody>
      </p:sp>
      <p:sp>
        <p:nvSpPr>
          <p:cNvPr id="5" name="Text Placeholder 4"/>
          <p:cNvSpPr>
            <a:spLocks noGrp="1"/>
          </p:cNvSpPr>
          <p:nvPr>
            <p:ph type="body" idx="1"/>
          </p:nvPr>
        </p:nvSpPr>
        <p:spPr/>
        <p:txBody>
          <a:bodyPr/>
          <a:lstStyle/>
          <a:p>
            <a:pPr algn="ctr"/>
            <a:r>
              <a:rPr lang="en-IN" sz="4400" dirty="0" smtClean="0"/>
              <a:t>ECT</a:t>
            </a:r>
            <a:endParaRPr lang="en-IN" dirty="0"/>
          </a:p>
        </p:txBody>
      </p:sp>
      <p:sp>
        <p:nvSpPr>
          <p:cNvPr id="6" name="Content Placeholder 5"/>
          <p:cNvSpPr>
            <a:spLocks noGrp="1"/>
          </p:cNvSpPr>
          <p:nvPr>
            <p:ph sz="half" idx="2"/>
          </p:nvPr>
        </p:nvSpPr>
        <p:spPr>
          <a:xfrm>
            <a:off x="502276" y="2505074"/>
            <a:ext cx="5495299" cy="4050271"/>
          </a:xfrm>
        </p:spPr>
        <p:txBody>
          <a:bodyPr>
            <a:normAutofit lnSpcReduction="10000"/>
          </a:bodyPr>
          <a:lstStyle/>
          <a:p>
            <a:r>
              <a:rPr lang="en-IN" dirty="0" smtClean="0"/>
              <a:t>It’s a type of black box testing</a:t>
            </a:r>
          </a:p>
          <a:p>
            <a:r>
              <a:rPr lang="en-IN" dirty="0" smtClean="0"/>
              <a:t>It can be applied to any level of testing like unit, integration etc.</a:t>
            </a:r>
          </a:p>
          <a:p>
            <a:r>
              <a:rPr lang="en-IN" dirty="0" smtClean="0"/>
              <a:t>A test case design technique used to divide input data into different equivalence classes	</a:t>
            </a:r>
          </a:p>
          <a:p>
            <a:r>
              <a:rPr lang="en-IN" dirty="0" smtClean="0"/>
              <a:t>Reduces the time of testing</a:t>
            </a:r>
          </a:p>
          <a:p>
            <a:r>
              <a:rPr lang="en-IN" dirty="0" smtClean="0"/>
              <a:t>Tests only one from each partition of the equivalence classes 	</a:t>
            </a:r>
            <a:endParaRPr lang="en-IN" dirty="0"/>
          </a:p>
        </p:txBody>
      </p:sp>
      <p:sp>
        <p:nvSpPr>
          <p:cNvPr id="7" name="Text Placeholder 6"/>
          <p:cNvSpPr>
            <a:spLocks noGrp="1"/>
          </p:cNvSpPr>
          <p:nvPr>
            <p:ph type="body" sz="quarter" idx="3"/>
          </p:nvPr>
        </p:nvSpPr>
        <p:spPr/>
        <p:txBody>
          <a:bodyPr>
            <a:normAutofit/>
          </a:bodyPr>
          <a:lstStyle/>
          <a:p>
            <a:pPr algn="ctr"/>
            <a:r>
              <a:rPr lang="en-IN" sz="4400" dirty="0"/>
              <a:t>BVT</a:t>
            </a:r>
          </a:p>
        </p:txBody>
      </p:sp>
      <p:sp>
        <p:nvSpPr>
          <p:cNvPr id="8" name="Content Placeholder 7"/>
          <p:cNvSpPr>
            <a:spLocks noGrp="1"/>
          </p:cNvSpPr>
          <p:nvPr>
            <p:ph sz="quarter" idx="4"/>
          </p:nvPr>
        </p:nvSpPr>
        <p:spPr>
          <a:xfrm>
            <a:off x="6172199" y="2505075"/>
            <a:ext cx="5843790" cy="4050270"/>
          </a:xfrm>
        </p:spPr>
        <p:txBody>
          <a:bodyPr>
            <a:normAutofit lnSpcReduction="10000"/>
          </a:bodyPr>
          <a:lstStyle/>
          <a:p>
            <a:r>
              <a:rPr lang="en-IN" dirty="0" smtClean="0"/>
              <a:t>Next part of Equivalence class testing</a:t>
            </a:r>
          </a:p>
          <a:p>
            <a:r>
              <a:rPr lang="en-IN" dirty="0" smtClean="0"/>
              <a:t>BV A is usually a part of stress and negative testing</a:t>
            </a:r>
          </a:p>
          <a:p>
            <a:r>
              <a:rPr lang="en-IN" dirty="0" smtClean="0"/>
              <a:t>This test case design technique used to test boundary value b/w partitions</a:t>
            </a:r>
          </a:p>
          <a:p>
            <a:r>
              <a:rPr lang="en-IN" dirty="0" smtClean="0"/>
              <a:t>Reduces the overall time of test execution, while making defect detection faster and easy</a:t>
            </a:r>
          </a:p>
          <a:p>
            <a:r>
              <a:rPr lang="en-IN" dirty="0" smtClean="0"/>
              <a:t>Selects test cases from the edges of the equivalence classes.</a:t>
            </a:r>
          </a:p>
          <a:p>
            <a:endParaRPr lang="en-IN" dirty="0" smtClean="0"/>
          </a:p>
          <a:p>
            <a:endParaRPr lang="en-IN" dirty="0"/>
          </a:p>
        </p:txBody>
      </p:sp>
    </p:spTree>
    <p:extLst>
      <p:ext uri="{BB962C8B-B14F-4D97-AF65-F5344CB8AC3E}">
        <p14:creationId xmlns:p14="http://schemas.microsoft.com/office/powerpoint/2010/main" val="1794063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Table</a:t>
            </a:r>
            <a:endParaRPr lang="en-IN" dirty="0"/>
          </a:p>
        </p:txBody>
      </p:sp>
      <p:sp>
        <p:nvSpPr>
          <p:cNvPr id="3" name="Content Placeholder 2"/>
          <p:cNvSpPr>
            <a:spLocks noGrp="1"/>
          </p:cNvSpPr>
          <p:nvPr>
            <p:ph idx="1"/>
          </p:nvPr>
        </p:nvSpPr>
        <p:spPr/>
        <p:txBody>
          <a:bodyPr>
            <a:normAutofit fontScale="85000" lnSpcReduction="10000"/>
          </a:bodyPr>
          <a:lstStyle/>
          <a:p>
            <a:r>
              <a:rPr lang="en-IN" dirty="0"/>
              <a:t>A </a:t>
            </a:r>
            <a:r>
              <a:rPr lang="en-IN" b="1" i="1" dirty="0"/>
              <a:t>Decision Table Testing </a:t>
            </a:r>
            <a:r>
              <a:rPr lang="en-IN" dirty="0"/>
              <a:t> is a good way to deal with different combination of inputs which produce different results. It is also called </a:t>
            </a:r>
            <a:r>
              <a:rPr lang="en-IN" b="1" i="1" dirty="0"/>
              <a:t>Cause-Effect Table</a:t>
            </a:r>
            <a:r>
              <a:rPr lang="en-IN" dirty="0"/>
              <a:t>. </a:t>
            </a:r>
            <a:endParaRPr lang="en-IN" dirty="0" smtClean="0"/>
          </a:p>
          <a:p>
            <a:r>
              <a:rPr lang="en-IN" dirty="0" smtClean="0"/>
              <a:t>It </a:t>
            </a:r>
            <a:r>
              <a:rPr lang="en-IN" dirty="0"/>
              <a:t>provides a systematic way of stating complex business rules, which is useful for developers as well as for testers</a:t>
            </a:r>
            <a:r>
              <a:rPr lang="en-IN" dirty="0" smtClean="0"/>
              <a:t>.</a:t>
            </a:r>
          </a:p>
          <a:p>
            <a:r>
              <a:rPr lang="en-IN" dirty="0" smtClean="0"/>
              <a:t>Decision </a:t>
            </a:r>
            <a:r>
              <a:rPr lang="en-IN" dirty="0"/>
              <a:t>tables can be used in test design as they help testers to explore the effects of combinations of different inputs.</a:t>
            </a:r>
          </a:p>
          <a:p>
            <a:r>
              <a:rPr lang="en-IN" dirty="0"/>
              <a:t>Decision tables are precise and compact way to model complicated logic</a:t>
            </a:r>
            <a:r>
              <a:rPr lang="en-IN" dirty="0" smtClean="0"/>
              <a:t>.</a:t>
            </a:r>
          </a:p>
          <a:p>
            <a:r>
              <a:rPr lang="en-IN" dirty="0" smtClean="0"/>
              <a:t> </a:t>
            </a:r>
            <a:r>
              <a:rPr lang="en-IN" dirty="0"/>
              <a:t>It helps the developers to do a better job and can also lead to better relationships with them. </a:t>
            </a:r>
            <a:endParaRPr lang="en-IN" dirty="0" smtClean="0"/>
          </a:p>
          <a:p>
            <a:r>
              <a:rPr lang="en-IN" dirty="0" smtClean="0"/>
              <a:t>It </a:t>
            </a:r>
            <a:r>
              <a:rPr lang="en-IN" dirty="0"/>
              <a:t>may be not be possible to test all combinations as the number of combinations can be huge. It is better to deal with large numbers of conditions by dividing them into subsets and dealing with the subsets one at a time. </a:t>
            </a:r>
          </a:p>
        </p:txBody>
      </p:sp>
    </p:spTree>
    <p:extLst>
      <p:ext uri="{BB962C8B-B14F-4D97-AF65-F5344CB8AC3E}">
        <p14:creationId xmlns:p14="http://schemas.microsoft.com/office/powerpoint/2010/main" val="445528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Table Technique</a:t>
            </a:r>
            <a:endParaRPr lang="en-IN" dirty="0"/>
          </a:p>
        </p:txBody>
      </p:sp>
      <p:sp>
        <p:nvSpPr>
          <p:cNvPr id="3" name="Content Placeholder 2"/>
          <p:cNvSpPr>
            <a:spLocks noGrp="1"/>
          </p:cNvSpPr>
          <p:nvPr>
            <p:ph idx="1"/>
          </p:nvPr>
        </p:nvSpPr>
        <p:spPr/>
        <p:txBody>
          <a:bodyPr/>
          <a:lstStyle/>
          <a:p>
            <a:r>
              <a:rPr lang="en-IN" dirty="0"/>
              <a:t>A decision table is basically an outstanding technique used in both testing and requirements management. </a:t>
            </a:r>
            <a:endParaRPr lang="en-IN" dirty="0" smtClean="0"/>
          </a:p>
          <a:p>
            <a:r>
              <a:rPr lang="en-IN" dirty="0" smtClean="0"/>
              <a:t>It </a:t>
            </a:r>
            <a:r>
              <a:rPr lang="en-IN" dirty="0"/>
              <a:t>is a structured exercise to prepare requirements when dealing with complex business rules. </a:t>
            </a:r>
            <a:endParaRPr lang="en-IN" dirty="0" smtClean="0"/>
          </a:p>
          <a:p>
            <a:r>
              <a:rPr lang="en-IN" dirty="0" smtClean="0"/>
              <a:t>Also</a:t>
            </a:r>
            <a:r>
              <a:rPr lang="en-IN" dirty="0"/>
              <a:t>, used in model complicated logic Decision tables are precise and compact way to model complicated logic. </a:t>
            </a:r>
            <a:endParaRPr lang="en-IN" dirty="0" smtClean="0"/>
          </a:p>
          <a:p>
            <a:r>
              <a:rPr lang="en-IN" dirty="0" smtClean="0"/>
              <a:t>They </a:t>
            </a:r>
            <a:r>
              <a:rPr lang="en-IN" dirty="0"/>
              <a:t>are ideal for describing situations in which a number of combinations of actions are taken under varying sets of conditions.</a:t>
            </a:r>
          </a:p>
        </p:txBody>
      </p:sp>
    </p:spTree>
    <p:extLst>
      <p:ext uri="{BB962C8B-B14F-4D97-AF65-F5344CB8AC3E}">
        <p14:creationId xmlns:p14="http://schemas.microsoft.com/office/powerpoint/2010/main" val="2790649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1791309" y="622702"/>
            <a:ext cx="8241333" cy="6181000"/>
          </a:xfrm>
          <a:prstGeom prst="rect">
            <a:avLst/>
          </a:prstGeom>
        </p:spPr>
      </p:pic>
    </p:spTree>
    <p:extLst>
      <p:ext uri="{BB962C8B-B14F-4D97-AF65-F5344CB8AC3E}">
        <p14:creationId xmlns:p14="http://schemas.microsoft.com/office/powerpoint/2010/main" val="2396161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smtClean="0"/>
              <a:t>A decision table has following four portions</a:t>
            </a:r>
            <a:endParaRPr lang="en-IN" dirty="0"/>
          </a:p>
        </p:txBody>
      </p:sp>
      <p:sp>
        <p:nvSpPr>
          <p:cNvPr id="3" name="Content Placeholder 2"/>
          <p:cNvSpPr>
            <a:spLocks noGrp="1"/>
          </p:cNvSpPr>
          <p:nvPr>
            <p:ph idx="1"/>
          </p:nvPr>
        </p:nvSpPr>
        <p:spPr/>
        <p:txBody>
          <a:bodyPr/>
          <a:lstStyle/>
          <a:p>
            <a:pPr marL="0" indent="0" fontAlgn="base">
              <a:buNone/>
            </a:pPr>
            <a:r>
              <a:rPr lang="en-IN" dirty="0" smtClean="0"/>
              <a:t>(</a:t>
            </a:r>
            <a:r>
              <a:rPr lang="en-IN" dirty="0"/>
              <a:t>a) </a:t>
            </a:r>
            <a:r>
              <a:rPr lang="en-IN" dirty="0" smtClean="0"/>
              <a:t>Condition Stub : all the conditions are represented in the upper left section of the DT. These conditions are used to determine a particular action or set of actions.</a:t>
            </a:r>
            <a:r>
              <a:rPr lang="en-IN" dirty="0"/>
              <a:t/>
            </a:r>
            <a:br>
              <a:rPr lang="en-IN" dirty="0"/>
            </a:br>
            <a:r>
              <a:rPr lang="en-IN" dirty="0"/>
              <a:t>(b) </a:t>
            </a:r>
            <a:r>
              <a:rPr lang="en-IN" dirty="0" smtClean="0"/>
              <a:t>Action Stub: All possible actions are listed in this lower left portion of the DT. </a:t>
            </a:r>
            <a:r>
              <a:rPr lang="en-IN" dirty="0"/>
              <a:t/>
            </a:r>
            <a:br>
              <a:rPr lang="en-IN" dirty="0"/>
            </a:br>
            <a:r>
              <a:rPr lang="en-IN" dirty="0"/>
              <a:t>(c) </a:t>
            </a:r>
            <a:r>
              <a:rPr lang="en-IN" dirty="0" smtClean="0"/>
              <a:t>Condition Entries: In this condition entries portion of the DT. Values entered in this upper right portion of the table are known as inputs.</a:t>
            </a:r>
            <a:r>
              <a:rPr lang="en-IN" dirty="0"/>
              <a:t/>
            </a:r>
            <a:br>
              <a:rPr lang="en-IN" dirty="0"/>
            </a:br>
            <a:r>
              <a:rPr lang="en-IN" dirty="0"/>
              <a:t>(d) Action </a:t>
            </a:r>
            <a:r>
              <a:rPr lang="en-IN" dirty="0" smtClean="0"/>
              <a:t>Entries: each entry in the action entries portion has some associated action or set of actions in this lower right portion of the table are known as outputs. They are dependent upon the functionality of the program.</a:t>
            </a:r>
            <a:endParaRPr lang="en-IN" dirty="0"/>
          </a:p>
        </p:txBody>
      </p:sp>
    </p:spTree>
    <p:extLst>
      <p:ext uri="{BB962C8B-B14F-4D97-AF65-F5344CB8AC3E}">
        <p14:creationId xmlns:p14="http://schemas.microsoft.com/office/powerpoint/2010/main" val="3082069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is Decision Table Testing is important</a:t>
            </a:r>
            <a:r>
              <a:rPr lang="en-IN" b="1" dirty="0" smtClean="0"/>
              <a:t>?</a:t>
            </a:r>
            <a:endParaRPr lang="en-IN" dirty="0"/>
          </a:p>
        </p:txBody>
      </p:sp>
      <p:sp>
        <p:nvSpPr>
          <p:cNvPr id="3" name="Content Placeholder 2"/>
          <p:cNvSpPr>
            <a:spLocks noGrp="1"/>
          </p:cNvSpPr>
          <p:nvPr>
            <p:ph idx="1"/>
          </p:nvPr>
        </p:nvSpPr>
        <p:spPr>
          <a:xfrm>
            <a:off x="386366" y="1838503"/>
            <a:ext cx="10967434" cy="4922905"/>
          </a:xfrm>
        </p:spPr>
        <p:txBody>
          <a:bodyPr>
            <a:normAutofit fontScale="92500" lnSpcReduction="10000"/>
          </a:bodyPr>
          <a:lstStyle/>
          <a:p>
            <a:r>
              <a:rPr lang="en-IN" dirty="0" smtClean="0"/>
              <a:t>This </a:t>
            </a:r>
            <a:r>
              <a:rPr lang="en-IN" dirty="0"/>
              <a:t>testing technique becomes important when it is required to test different combination. It also helps in better test coverage for complex business logic.</a:t>
            </a:r>
          </a:p>
          <a:p>
            <a:r>
              <a:rPr lang="en-IN" dirty="0"/>
              <a:t>In Software Engineering, boundary value and equivalent partition are other similar techniques used to ensure better coverage. They are used if the system shows the </a:t>
            </a:r>
            <a:r>
              <a:rPr lang="en-IN" b="1" dirty="0"/>
              <a:t>same </a:t>
            </a:r>
            <a:r>
              <a:rPr lang="en-IN" dirty="0" smtClean="0"/>
              <a:t>behaviour </a:t>
            </a:r>
            <a:r>
              <a:rPr lang="en-IN" dirty="0"/>
              <a:t>for a large set of inputs. However, in a system where for each set of input values the system </a:t>
            </a:r>
            <a:r>
              <a:rPr lang="en-IN" dirty="0" smtClean="0"/>
              <a:t>behaviour </a:t>
            </a:r>
            <a:r>
              <a:rPr lang="en-IN" dirty="0"/>
              <a:t>is </a:t>
            </a:r>
            <a:r>
              <a:rPr lang="en-IN" b="1" dirty="0"/>
              <a:t>different</a:t>
            </a:r>
            <a:r>
              <a:rPr lang="en-IN" dirty="0"/>
              <a:t>, boundary value and equivalent partitioning technique are not effective in ensuring good test coverage.</a:t>
            </a:r>
          </a:p>
          <a:p>
            <a:r>
              <a:rPr lang="en-IN" dirty="0"/>
              <a:t>In this case, decision table testing is a good option. This technique can make sure of good coverage, and the representation is simple so that it is easy to interpret and use.</a:t>
            </a:r>
          </a:p>
          <a:p>
            <a:r>
              <a:rPr lang="en-IN" dirty="0"/>
              <a:t>This table can be used as the reference for the requirement and for the functionality development since it is easy to understand and cover all the combinations.</a:t>
            </a:r>
          </a:p>
          <a:p>
            <a:endParaRPr lang="en-IN" dirty="0"/>
          </a:p>
        </p:txBody>
      </p:sp>
    </p:spTree>
    <p:extLst>
      <p:ext uri="{BB962C8B-B14F-4D97-AF65-F5344CB8AC3E}">
        <p14:creationId xmlns:p14="http://schemas.microsoft.com/office/powerpoint/2010/main" val="3632040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10515600" cy="5795963"/>
          </a:xfrm>
        </p:spPr>
        <p:txBody>
          <a:bodyPr>
            <a:normAutofit fontScale="92500" lnSpcReduction="10000"/>
          </a:bodyPr>
          <a:lstStyle/>
          <a:p>
            <a:pPr>
              <a:buFont typeface="Wingdings" panose="05000000000000000000" pitchFamily="2" charset="2"/>
              <a:buChar char="v"/>
            </a:pPr>
            <a:r>
              <a:rPr lang="en-IN" b="1" dirty="0"/>
              <a:t>Advantages of Decision Table Testing</a:t>
            </a:r>
          </a:p>
          <a:p>
            <a:r>
              <a:rPr lang="en-IN" dirty="0"/>
              <a:t>When the system </a:t>
            </a:r>
            <a:r>
              <a:rPr lang="en-IN" dirty="0" smtClean="0"/>
              <a:t>behaviour </a:t>
            </a:r>
            <a:r>
              <a:rPr lang="en-IN" dirty="0"/>
              <a:t>is different for different input and not same for a range of inputs, both equivalent partitioning, and boundary value analysis won't help, but decision table can be used.</a:t>
            </a:r>
          </a:p>
          <a:p>
            <a:r>
              <a:rPr lang="en-IN" dirty="0"/>
              <a:t>The representation is simple so that it can be easily interpreted and is used for development and business as well.</a:t>
            </a:r>
          </a:p>
          <a:p>
            <a:r>
              <a:rPr lang="en-IN" dirty="0"/>
              <a:t>This table will help to make effective combinations and can ensure a better coverage for testing</a:t>
            </a:r>
          </a:p>
          <a:p>
            <a:r>
              <a:rPr lang="en-IN" dirty="0"/>
              <a:t>Any complex business conditions can be easily turned into decision tables</a:t>
            </a:r>
          </a:p>
          <a:p>
            <a:r>
              <a:rPr lang="en-IN" dirty="0"/>
              <a:t>In a case we are going for 100% coverage typically when the input combinations are low, this technique can ensure the coverage.</a:t>
            </a:r>
          </a:p>
          <a:p>
            <a:pPr>
              <a:buFont typeface="Wingdings" panose="05000000000000000000" pitchFamily="2" charset="2"/>
              <a:buChar char="v"/>
            </a:pPr>
            <a:r>
              <a:rPr lang="en-IN" b="1" dirty="0"/>
              <a:t>Disadvantages of Decision Table Testing</a:t>
            </a:r>
          </a:p>
          <a:p>
            <a:r>
              <a:rPr lang="en-IN" dirty="0"/>
              <a:t>The main disadvantage is that when the number of input increases the table will become more complex</a:t>
            </a:r>
          </a:p>
          <a:p>
            <a:endParaRPr lang="en-IN" dirty="0"/>
          </a:p>
        </p:txBody>
      </p:sp>
    </p:spTree>
    <p:extLst>
      <p:ext uri="{BB962C8B-B14F-4D97-AF65-F5344CB8AC3E}">
        <p14:creationId xmlns:p14="http://schemas.microsoft.com/office/powerpoint/2010/main" val="978947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Cause Effect Graphing</a:t>
            </a:r>
            <a:endParaRPr lang="en-IN" dirty="0"/>
          </a:p>
        </p:txBody>
      </p:sp>
      <p:sp>
        <p:nvSpPr>
          <p:cNvPr id="3" name="Content Placeholder 2"/>
          <p:cNvSpPr>
            <a:spLocks noGrp="1"/>
          </p:cNvSpPr>
          <p:nvPr>
            <p:ph idx="1"/>
          </p:nvPr>
        </p:nvSpPr>
        <p:spPr>
          <a:xfrm>
            <a:off x="838200" y="1346200"/>
            <a:ext cx="10515600" cy="4830763"/>
          </a:xfrm>
        </p:spPr>
        <p:txBody>
          <a:bodyPr/>
          <a:lstStyle/>
          <a:p>
            <a:r>
              <a:rPr lang="en-IN" dirty="0"/>
              <a:t>Cause Effect Graph is a black box testing technique that graphically illustrates the relationship between a given outcome and all the factors that influence the outcome.</a:t>
            </a:r>
          </a:p>
          <a:p>
            <a:r>
              <a:rPr lang="en-IN" dirty="0"/>
              <a:t>It is also known as Ishikawa diagram as it was invented by Kaoru Ishikawa or fish bone diagram because of the way it looks.</a:t>
            </a:r>
          </a:p>
          <a:p>
            <a:r>
              <a:rPr lang="en-IN" dirty="0"/>
              <a:t>Cause Effect - Flow Diagram</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542" y="4123396"/>
            <a:ext cx="5690658" cy="2637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712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Boundary Value Testing</a:t>
            </a:r>
          </a:p>
        </p:txBody>
      </p:sp>
      <p:sp>
        <p:nvSpPr>
          <p:cNvPr id="3" name="Content Placeholder 2"/>
          <p:cNvSpPr>
            <a:spLocks noGrp="1"/>
          </p:cNvSpPr>
          <p:nvPr>
            <p:ph idx="1"/>
          </p:nvPr>
        </p:nvSpPr>
        <p:spPr/>
        <p:txBody>
          <a:bodyPr/>
          <a:lstStyle/>
          <a:p>
            <a:r>
              <a:rPr lang="en-IN" dirty="0"/>
              <a:t>In ST the Boundary Value Testing is a black box test design technique based on test cases.</a:t>
            </a:r>
          </a:p>
          <a:p>
            <a:r>
              <a:rPr lang="en-IN" dirty="0"/>
              <a:t>Input domain testing is also known as “BVT” is the best-known best-specification testing technique.</a:t>
            </a:r>
          </a:p>
          <a:p>
            <a:r>
              <a:rPr lang="en-IN" dirty="0"/>
              <a:t>Normal BVT is concerned only with valid value of the input variables.</a:t>
            </a:r>
          </a:p>
          <a:p>
            <a:r>
              <a:rPr lang="en-IN" dirty="0"/>
              <a:t> Robust boundary value testing considers invalid and valid variable values.</a:t>
            </a:r>
          </a:p>
          <a:p>
            <a:endParaRPr lang="en-IN" dirty="0"/>
          </a:p>
        </p:txBody>
      </p:sp>
    </p:spTree>
    <p:extLst>
      <p:ext uri="{BB962C8B-B14F-4D97-AF65-F5344CB8AC3E}">
        <p14:creationId xmlns:p14="http://schemas.microsoft.com/office/powerpoint/2010/main" val="1955681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for drawing cause-Effect Diagram:</a:t>
            </a:r>
            <a:endParaRPr lang="en-IN" dirty="0"/>
          </a:p>
        </p:txBody>
      </p:sp>
      <p:sp>
        <p:nvSpPr>
          <p:cNvPr id="3" name="Content Placeholder 2"/>
          <p:cNvSpPr>
            <a:spLocks noGrp="1"/>
          </p:cNvSpPr>
          <p:nvPr>
            <p:ph idx="1"/>
          </p:nvPr>
        </p:nvSpPr>
        <p:spPr/>
        <p:txBody>
          <a:bodyPr>
            <a:normAutofit/>
          </a:bodyPr>
          <a:lstStyle/>
          <a:p>
            <a:r>
              <a:rPr lang="en-IN" b="1" dirty="0" smtClean="0"/>
              <a:t>Step </a:t>
            </a:r>
            <a:r>
              <a:rPr lang="en-IN" b="1" dirty="0"/>
              <a:t>1 : </a:t>
            </a:r>
            <a:r>
              <a:rPr lang="en-IN" dirty="0"/>
              <a:t>Identify and Define the Effect</a:t>
            </a:r>
          </a:p>
          <a:p>
            <a:r>
              <a:rPr lang="en-IN" b="1" dirty="0"/>
              <a:t>Step 2 : </a:t>
            </a:r>
            <a:r>
              <a:rPr lang="en-IN" dirty="0"/>
              <a:t>Fill in the Effect Box and Draw the Spine</a:t>
            </a:r>
          </a:p>
          <a:p>
            <a:r>
              <a:rPr lang="en-IN" b="1" dirty="0"/>
              <a:t>Step 3: </a:t>
            </a:r>
            <a:r>
              <a:rPr lang="en-IN" dirty="0"/>
              <a:t>Identify the main causes contributing to the effect being studied.</a:t>
            </a:r>
          </a:p>
          <a:p>
            <a:r>
              <a:rPr lang="en-IN" b="1" dirty="0"/>
              <a:t>Step 4 : </a:t>
            </a:r>
            <a:r>
              <a:rPr lang="en-IN" dirty="0"/>
              <a:t>For each major branch, identify other specific factors which may be the causes of the EFFECT.</a:t>
            </a:r>
          </a:p>
          <a:p>
            <a:r>
              <a:rPr lang="en-IN" b="1" dirty="0"/>
              <a:t>Step 5 : </a:t>
            </a:r>
            <a:r>
              <a:rPr lang="en-IN" dirty="0"/>
              <a:t>Categorize relative causes and provide detailed levels of causes</a:t>
            </a:r>
            <a:r>
              <a:rPr lang="en-IN" dirty="0" smtClean="0"/>
              <a:t>.</a:t>
            </a:r>
            <a:br>
              <a:rPr lang="en-IN" dirty="0" smtClean="0"/>
            </a:br>
            <a:endParaRPr lang="en-IN" dirty="0"/>
          </a:p>
        </p:txBody>
      </p:sp>
    </p:spTree>
    <p:extLst>
      <p:ext uri="{BB962C8B-B14F-4D97-AF65-F5344CB8AC3E}">
        <p14:creationId xmlns:p14="http://schemas.microsoft.com/office/powerpoint/2010/main" val="66094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a:t>
            </a:r>
            <a:endParaRPr lang="en-IN" dirty="0"/>
          </a:p>
        </p:txBody>
      </p:sp>
      <p:sp>
        <p:nvSpPr>
          <p:cNvPr id="3" name="Content Placeholder 2"/>
          <p:cNvSpPr>
            <a:spLocks noGrp="1"/>
          </p:cNvSpPr>
          <p:nvPr>
            <p:ph idx="1"/>
          </p:nvPr>
        </p:nvSpPr>
        <p:spPr/>
        <p:txBody>
          <a:bodyPr>
            <a:normAutofit lnSpcReduction="10000"/>
          </a:bodyPr>
          <a:lstStyle/>
          <a:p>
            <a:r>
              <a:rPr lang="en-IN" dirty="0" smtClean="0"/>
              <a:t>It </a:t>
            </a:r>
            <a:r>
              <a:rPr lang="en-IN" dirty="0"/>
              <a:t>Helps us to determine the root causes of a problem or quality using a structured approach.</a:t>
            </a:r>
          </a:p>
          <a:p>
            <a:r>
              <a:rPr lang="en-IN" dirty="0"/>
              <a:t>It Uses an orderly, easy-to-read format to diagram cause-and-effect relationships.</a:t>
            </a:r>
          </a:p>
          <a:p>
            <a:r>
              <a:rPr lang="en-IN" dirty="0"/>
              <a:t>It Indicates possible causes of variation in a process.</a:t>
            </a:r>
          </a:p>
          <a:p>
            <a:r>
              <a:rPr lang="en-IN" dirty="0"/>
              <a:t>It Identifies areas, where data should be collected for further study.</a:t>
            </a:r>
          </a:p>
          <a:p>
            <a:r>
              <a:rPr lang="en-IN" dirty="0"/>
              <a:t>It Encourages team participation and utilizes the team knowledge of the process.</a:t>
            </a:r>
          </a:p>
          <a:p>
            <a:r>
              <a:rPr lang="en-IN" dirty="0"/>
              <a:t>It Increases knowledge of the process by helping everyone to learn more about the factors at work and how they relate.</a:t>
            </a:r>
          </a:p>
        </p:txBody>
      </p:sp>
    </p:spTree>
    <p:extLst>
      <p:ext uri="{BB962C8B-B14F-4D97-AF65-F5344CB8AC3E}">
        <p14:creationId xmlns:p14="http://schemas.microsoft.com/office/powerpoint/2010/main" val="3559266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Path Testing</a:t>
            </a:r>
            <a:endParaRPr lang="en-IN" dirty="0"/>
          </a:p>
        </p:txBody>
      </p:sp>
      <p:sp>
        <p:nvSpPr>
          <p:cNvPr id="3" name="Content Placeholder 2"/>
          <p:cNvSpPr>
            <a:spLocks noGrp="1"/>
          </p:cNvSpPr>
          <p:nvPr>
            <p:ph idx="1"/>
          </p:nvPr>
        </p:nvSpPr>
        <p:spPr/>
        <p:txBody>
          <a:bodyPr/>
          <a:lstStyle/>
          <a:p>
            <a:r>
              <a:rPr lang="en-IN" dirty="0"/>
              <a:t>Path Testing is a structural testing method based on the source code or algorithm and NOT based on the specifications. It can be applied at different levels of granularity.</a:t>
            </a:r>
          </a:p>
          <a:p>
            <a:r>
              <a:rPr lang="en-IN" dirty="0"/>
              <a:t>Path Testing Assumptions:</a:t>
            </a:r>
          </a:p>
          <a:p>
            <a:r>
              <a:rPr lang="en-IN" dirty="0"/>
              <a:t>The Specifications are Accurate</a:t>
            </a:r>
          </a:p>
          <a:p>
            <a:r>
              <a:rPr lang="en-IN" dirty="0"/>
              <a:t>The Data is defined and accessed properly</a:t>
            </a:r>
          </a:p>
          <a:p>
            <a:r>
              <a:rPr lang="en-IN" dirty="0"/>
              <a:t>There are no defects that exist in the system other than those that affect control flow</a:t>
            </a:r>
          </a:p>
          <a:p>
            <a:pPr marL="0" indent="0">
              <a:buNone/>
            </a:pPr>
            <a:endParaRPr lang="en-IN" dirty="0"/>
          </a:p>
        </p:txBody>
      </p:sp>
    </p:spTree>
    <p:extLst>
      <p:ext uri="{BB962C8B-B14F-4D97-AF65-F5344CB8AC3E}">
        <p14:creationId xmlns:p14="http://schemas.microsoft.com/office/powerpoint/2010/main" val="371392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 Testing Techniques</a:t>
            </a:r>
            <a:r>
              <a:rPr lang="en-IN" dirty="0" smtClean="0"/>
              <a:t>:</a:t>
            </a:r>
            <a:endParaRPr lang="en-IN" dirty="0"/>
          </a:p>
        </p:txBody>
      </p:sp>
      <p:sp>
        <p:nvSpPr>
          <p:cNvPr id="3" name="Content Placeholder 2"/>
          <p:cNvSpPr>
            <a:spLocks noGrp="1"/>
          </p:cNvSpPr>
          <p:nvPr>
            <p:ph idx="1"/>
          </p:nvPr>
        </p:nvSpPr>
        <p:spPr/>
        <p:txBody>
          <a:bodyPr/>
          <a:lstStyle/>
          <a:p>
            <a:r>
              <a:rPr lang="en-IN" b="1" dirty="0" smtClean="0"/>
              <a:t>Control </a:t>
            </a:r>
            <a:r>
              <a:rPr lang="en-IN" b="1" dirty="0"/>
              <a:t>Flow Graph (CFG) - </a:t>
            </a:r>
            <a:r>
              <a:rPr lang="en-IN" dirty="0"/>
              <a:t>The Program is converted into Flow graphs by representing the code into nodes, regions and edges.</a:t>
            </a:r>
          </a:p>
          <a:p>
            <a:r>
              <a:rPr lang="en-IN" b="1" dirty="0"/>
              <a:t>Decision to Decision path (D-D) -</a:t>
            </a:r>
            <a:r>
              <a:rPr lang="en-IN" dirty="0"/>
              <a:t> The CFG can be broken into various Decision to Decision paths and then collapsed into individual nodes.</a:t>
            </a:r>
          </a:p>
          <a:p>
            <a:r>
              <a:rPr lang="en-IN" b="1" dirty="0"/>
              <a:t>Independent (basis) paths - </a:t>
            </a:r>
            <a:r>
              <a:rPr lang="en-IN" dirty="0"/>
              <a:t>Independent path is a path through a DD-path graph which cannot be reproduced from other paths by other methods.</a:t>
            </a:r>
          </a:p>
          <a:p>
            <a:endParaRPr lang="en-IN" dirty="0"/>
          </a:p>
        </p:txBody>
      </p:sp>
    </p:spTree>
    <p:extLst>
      <p:ext uri="{BB962C8B-B14F-4D97-AF65-F5344CB8AC3E}">
        <p14:creationId xmlns:p14="http://schemas.microsoft.com/office/powerpoint/2010/main" val="2401974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1522" y="1120463"/>
            <a:ext cx="7521262" cy="1846659"/>
          </a:xfrm>
          <a:prstGeom prst="rect">
            <a:avLst/>
          </a:prstGeom>
          <a:noFill/>
        </p:spPr>
        <p:txBody>
          <a:bodyPr wrap="square" rtlCol="0">
            <a:spAutoFit/>
          </a:bodyPr>
          <a:lstStyle/>
          <a:p>
            <a:pPr>
              <a:lnSpc>
                <a:spcPct val="150000"/>
              </a:lnSpc>
            </a:pPr>
            <a:r>
              <a:rPr lang="en-IN" sz="4000" dirty="0"/>
              <a:t>DATA FLOW TESTING:</a:t>
            </a:r>
            <a:r>
              <a:rPr lang="en-IN" dirty="0"/>
              <a:t/>
            </a:r>
            <a:br>
              <a:rPr lang="en-IN" dirty="0"/>
            </a:br>
            <a:r>
              <a:rPr lang="en-IN" dirty="0"/>
              <a:t/>
            </a:r>
            <a:br>
              <a:rPr lang="en-IN" dirty="0"/>
            </a:br>
            <a:endParaRPr lang="en-IN" dirty="0"/>
          </a:p>
        </p:txBody>
      </p:sp>
      <p:sp>
        <p:nvSpPr>
          <p:cNvPr id="4" name="TextBox 3"/>
          <p:cNvSpPr txBox="1"/>
          <p:nvPr/>
        </p:nvSpPr>
        <p:spPr>
          <a:xfrm>
            <a:off x="901522" y="2320791"/>
            <a:ext cx="9388699" cy="1938992"/>
          </a:xfrm>
          <a:prstGeom prst="rect">
            <a:avLst/>
          </a:prstGeom>
          <a:noFill/>
        </p:spPr>
        <p:txBody>
          <a:bodyPr wrap="square" rtlCol="0">
            <a:spAutoFit/>
          </a:bodyPr>
          <a:lstStyle/>
          <a:p>
            <a:pPr marL="285750" indent="-285750">
              <a:buFont typeface="Arial" panose="020B0604020202020204" pitchFamily="34" charset="0"/>
              <a:buChar char="•"/>
            </a:pPr>
            <a:r>
              <a:rPr lang="en-IN" sz="2800" dirty="0"/>
              <a:t>It focuses on the data variables and their values</a:t>
            </a:r>
            <a:r>
              <a:rPr lang="en-IN" sz="2800" dirty="0" smtClean="0"/>
              <a:t>.</a:t>
            </a:r>
          </a:p>
          <a:p>
            <a:pPr marL="285750" indent="-285750">
              <a:buFont typeface="Arial" panose="020B0604020202020204" pitchFamily="34" charset="0"/>
              <a:buChar char="•"/>
            </a:pPr>
            <a:r>
              <a:rPr lang="en-IN" sz="2800" dirty="0"/>
              <a:t>Data flow testing is the form of white box testing and structural type testing.</a:t>
            </a:r>
          </a:p>
          <a:p>
            <a:r>
              <a:rPr lang="en-IN" dirty="0"/>
              <a:t/>
            </a:r>
            <a:br>
              <a:rPr lang="en-IN" dirty="0"/>
            </a:br>
            <a:endParaRPr lang="en-IN" dirty="0"/>
          </a:p>
        </p:txBody>
      </p:sp>
    </p:spTree>
    <p:extLst>
      <p:ext uri="{BB962C8B-B14F-4D97-AF65-F5344CB8AC3E}">
        <p14:creationId xmlns:p14="http://schemas.microsoft.com/office/powerpoint/2010/main" val="263739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217" y="360608"/>
            <a:ext cx="6748529" cy="584775"/>
          </a:xfrm>
          <a:prstGeom prst="rect">
            <a:avLst/>
          </a:prstGeom>
          <a:noFill/>
        </p:spPr>
        <p:txBody>
          <a:bodyPr wrap="square" rtlCol="0">
            <a:spAutoFit/>
          </a:bodyPr>
          <a:lstStyle/>
          <a:p>
            <a:r>
              <a:rPr lang="en-IN" sz="3200" dirty="0" smtClean="0"/>
              <a:t>Types of perform data flow testing</a:t>
            </a:r>
            <a:endParaRPr lang="en-IN" sz="3200" dirty="0"/>
          </a:p>
        </p:txBody>
      </p:sp>
      <p:sp>
        <p:nvSpPr>
          <p:cNvPr id="3" name="TextBox 2"/>
          <p:cNvSpPr txBox="1"/>
          <p:nvPr/>
        </p:nvSpPr>
        <p:spPr>
          <a:xfrm>
            <a:off x="605306" y="1661375"/>
            <a:ext cx="11153105" cy="1569660"/>
          </a:xfrm>
          <a:prstGeom prst="rect">
            <a:avLst/>
          </a:prstGeom>
          <a:noFill/>
        </p:spPr>
        <p:txBody>
          <a:bodyPr wrap="square" rtlCol="0">
            <a:spAutoFit/>
          </a:bodyPr>
          <a:lstStyle/>
          <a:p>
            <a:pPr marL="342900" indent="-342900">
              <a:buAutoNum type="arabicPeriod"/>
            </a:pPr>
            <a:r>
              <a:rPr lang="en-IN" sz="2400" b="1" dirty="0" smtClean="0"/>
              <a:t>Static Data Flow Testing </a:t>
            </a:r>
            <a:r>
              <a:rPr lang="en-IN" sz="2400" dirty="0" smtClean="0"/>
              <a:t>: Study and analysis of code is done without performing the actual execution of the code.</a:t>
            </a:r>
          </a:p>
          <a:p>
            <a:pPr marL="342900" indent="-342900">
              <a:buAutoNum type="arabicPeriod"/>
            </a:pPr>
            <a:r>
              <a:rPr lang="en-IN" sz="2400" b="1" dirty="0" smtClean="0"/>
              <a:t>Dynamic Data Flow Testing </a:t>
            </a:r>
            <a:r>
              <a:rPr lang="en-IN" sz="2400" dirty="0" smtClean="0"/>
              <a:t>: It involves the execution of the code, to monitor and observe the intermediate results.</a:t>
            </a:r>
            <a:endParaRPr lang="en-IN" sz="2400" dirty="0"/>
          </a:p>
        </p:txBody>
      </p:sp>
    </p:spTree>
    <p:extLst>
      <p:ext uri="{BB962C8B-B14F-4D97-AF65-F5344CB8AC3E}">
        <p14:creationId xmlns:p14="http://schemas.microsoft.com/office/powerpoint/2010/main" val="4120349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124" y="347730"/>
            <a:ext cx="11294772" cy="830997"/>
          </a:xfrm>
          <a:prstGeom prst="rect">
            <a:avLst/>
          </a:prstGeom>
          <a:noFill/>
        </p:spPr>
        <p:txBody>
          <a:bodyPr wrap="square" rtlCol="0">
            <a:spAutoFit/>
          </a:bodyPr>
          <a:lstStyle/>
          <a:p>
            <a:r>
              <a:rPr lang="en-IN" sz="4800" dirty="0" smtClean="0"/>
              <a:t>Slice based testing and program slicing tools:</a:t>
            </a:r>
            <a:endParaRPr lang="en-IN" sz="4800" dirty="0"/>
          </a:p>
        </p:txBody>
      </p:sp>
      <p:sp>
        <p:nvSpPr>
          <p:cNvPr id="4" name="TextBox 3"/>
          <p:cNvSpPr txBox="1"/>
          <p:nvPr/>
        </p:nvSpPr>
        <p:spPr>
          <a:xfrm>
            <a:off x="412124" y="1841679"/>
            <a:ext cx="11372045" cy="2554545"/>
          </a:xfrm>
          <a:prstGeom prst="rect">
            <a:avLst/>
          </a:prstGeom>
          <a:noFill/>
        </p:spPr>
        <p:txBody>
          <a:bodyPr wrap="square" rtlCol="0">
            <a:spAutoFit/>
          </a:bodyPr>
          <a:lstStyle/>
          <a:p>
            <a:pPr marL="342900" indent="-342900">
              <a:buAutoNum type="arabicPeriod"/>
            </a:pPr>
            <a:r>
              <a:rPr lang="en-IN" sz="3200" dirty="0" smtClean="0"/>
              <a:t>The idea of slices is to separate a program into components that have some useful meaning.</a:t>
            </a:r>
          </a:p>
          <a:p>
            <a:pPr marL="342900" indent="-342900">
              <a:buAutoNum type="arabicPeriod"/>
            </a:pPr>
            <a:r>
              <a:rPr lang="en-IN" sz="3200" dirty="0" smtClean="0"/>
              <a:t>We will include CONST declaration in slices.</a:t>
            </a:r>
          </a:p>
          <a:p>
            <a:pPr marL="342900" indent="-342900">
              <a:buAutoNum type="arabicPeriod"/>
            </a:pPr>
            <a:r>
              <a:rPr lang="en-IN" sz="3200" dirty="0" smtClean="0"/>
              <a:t>Five forms of usage nodes: P – USE,C-USE,O-USE,L-USE,I-USE.</a:t>
            </a:r>
          </a:p>
          <a:p>
            <a:pPr marL="342900" indent="-342900">
              <a:buAutoNum type="arabicPeriod"/>
            </a:pPr>
            <a:r>
              <a:rPr lang="en-IN" sz="3200" dirty="0" smtClean="0"/>
              <a:t>Two forms of definition nodes : I-</a:t>
            </a:r>
            <a:r>
              <a:rPr lang="en-IN" sz="3200" dirty="0" err="1" smtClean="0"/>
              <a:t>def</a:t>
            </a:r>
            <a:r>
              <a:rPr lang="en-IN" sz="3200" dirty="0" smtClean="0"/>
              <a:t>, A-def.</a:t>
            </a:r>
            <a:endParaRPr lang="en-IN" sz="3200" dirty="0"/>
          </a:p>
        </p:txBody>
      </p:sp>
    </p:spTree>
    <p:extLst>
      <p:ext uri="{BB962C8B-B14F-4D97-AF65-F5344CB8AC3E}">
        <p14:creationId xmlns:p14="http://schemas.microsoft.com/office/powerpoint/2010/main" val="525372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3639" y="425003"/>
            <a:ext cx="6903076" cy="769441"/>
          </a:xfrm>
          <a:prstGeom prst="rect">
            <a:avLst/>
          </a:prstGeom>
          <a:noFill/>
        </p:spPr>
        <p:txBody>
          <a:bodyPr wrap="square" rtlCol="0">
            <a:spAutoFit/>
          </a:bodyPr>
          <a:lstStyle/>
          <a:p>
            <a:r>
              <a:rPr lang="en-IN" sz="4400" dirty="0" smtClean="0"/>
              <a:t>Tools :</a:t>
            </a:r>
            <a:endParaRPr lang="en-IN" sz="4400" dirty="0"/>
          </a:p>
        </p:txBody>
      </p:sp>
      <p:sp>
        <p:nvSpPr>
          <p:cNvPr id="3" name="TextBox 2"/>
          <p:cNvSpPr txBox="1"/>
          <p:nvPr/>
        </p:nvSpPr>
        <p:spPr>
          <a:xfrm>
            <a:off x="579548" y="1777285"/>
            <a:ext cx="11101589" cy="1815882"/>
          </a:xfrm>
          <a:prstGeom prst="rect">
            <a:avLst/>
          </a:prstGeom>
          <a:noFill/>
        </p:spPr>
        <p:txBody>
          <a:bodyPr wrap="square" rtlCol="0">
            <a:spAutoFit/>
          </a:bodyPr>
          <a:lstStyle/>
          <a:p>
            <a:pPr marL="342900" indent="-342900">
              <a:buAutoNum type="arabicPeriod"/>
            </a:pPr>
            <a:r>
              <a:rPr lang="en-IN" sz="2800" dirty="0" smtClean="0"/>
              <a:t>Code surfer is a commercial tool for performing static slicing on C programming.</a:t>
            </a:r>
          </a:p>
          <a:p>
            <a:pPr marL="342900" indent="-342900">
              <a:buAutoNum type="arabicPeriod"/>
            </a:pPr>
            <a:r>
              <a:rPr lang="en-IN" sz="2800" dirty="0" smtClean="0"/>
              <a:t>Indus is university research tool for doing static code slicing on Java.</a:t>
            </a:r>
          </a:p>
          <a:p>
            <a:pPr marL="342900" indent="-342900">
              <a:buAutoNum type="arabicPeriod"/>
            </a:pPr>
            <a:r>
              <a:rPr lang="en-IN" sz="2800" dirty="0" smtClean="0"/>
              <a:t>Oberon Slicing Tool.</a:t>
            </a:r>
            <a:endParaRPr lang="en-IN" sz="2800" dirty="0"/>
          </a:p>
        </p:txBody>
      </p:sp>
    </p:spTree>
    <p:extLst>
      <p:ext uri="{BB962C8B-B14F-4D97-AF65-F5344CB8AC3E}">
        <p14:creationId xmlns:p14="http://schemas.microsoft.com/office/powerpoint/2010/main" val="1410622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126" y="386367"/>
            <a:ext cx="9144001" cy="769441"/>
          </a:xfrm>
          <a:prstGeom prst="rect">
            <a:avLst/>
          </a:prstGeom>
          <a:noFill/>
        </p:spPr>
        <p:txBody>
          <a:bodyPr wrap="square" rtlCol="0">
            <a:spAutoFit/>
          </a:bodyPr>
          <a:lstStyle/>
          <a:p>
            <a:r>
              <a:rPr lang="en-IN" sz="4400" dirty="0" smtClean="0"/>
              <a:t>Limitations of data flow testing :</a:t>
            </a:r>
            <a:endParaRPr lang="en-IN" sz="4400" dirty="0"/>
          </a:p>
        </p:txBody>
      </p:sp>
      <p:sp>
        <p:nvSpPr>
          <p:cNvPr id="3" name="TextBox 2"/>
          <p:cNvSpPr txBox="1"/>
          <p:nvPr/>
        </p:nvSpPr>
        <p:spPr>
          <a:xfrm>
            <a:off x="837126" y="1751526"/>
            <a:ext cx="10367493" cy="1815882"/>
          </a:xfrm>
          <a:prstGeom prst="rect">
            <a:avLst/>
          </a:prstGeom>
          <a:noFill/>
        </p:spPr>
        <p:txBody>
          <a:bodyPr wrap="square" rtlCol="0">
            <a:spAutoFit/>
          </a:bodyPr>
          <a:lstStyle/>
          <a:p>
            <a:r>
              <a:rPr lang="en-IN" sz="2800" dirty="0" smtClean="0"/>
              <a:t>With the advantage of using the exploratory testing in the agile environment, some limitations are also associated with it such as:</a:t>
            </a:r>
          </a:p>
          <a:p>
            <a:pPr marL="342900" indent="-342900">
              <a:buAutoNum type="arabicPeriod"/>
            </a:pPr>
            <a:r>
              <a:rPr lang="en-IN" sz="2800" dirty="0" smtClean="0"/>
              <a:t>Testers need to have sufficient knowledge of the programming.</a:t>
            </a:r>
          </a:p>
          <a:p>
            <a:pPr marL="342900" indent="-342900">
              <a:buAutoNum type="arabicPeriod"/>
            </a:pPr>
            <a:r>
              <a:rPr lang="en-IN" sz="2800" dirty="0" smtClean="0"/>
              <a:t>Time – consuming and costly process.</a:t>
            </a:r>
            <a:endParaRPr lang="en-IN" sz="2800" dirty="0"/>
          </a:p>
        </p:txBody>
      </p:sp>
    </p:spTree>
    <p:extLst>
      <p:ext uri="{BB962C8B-B14F-4D97-AF65-F5344CB8AC3E}">
        <p14:creationId xmlns:p14="http://schemas.microsoft.com/office/powerpoint/2010/main" val="2357770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841" y="952116"/>
            <a:ext cx="10807909" cy="3200876"/>
          </a:xfrm>
          <a:prstGeom prst="rect">
            <a:avLst/>
          </a:prstGeom>
        </p:spPr>
        <p:txBody>
          <a:bodyPr wrap="square">
            <a:spAutoFit/>
          </a:bodyPr>
          <a:lstStyle/>
          <a:p>
            <a:r>
              <a:rPr lang="en-IN" sz="4400" dirty="0"/>
              <a:t>REFERENCE </a:t>
            </a:r>
            <a:r>
              <a:rPr lang="en-IN" sz="4800" dirty="0"/>
              <a:t>:</a:t>
            </a:r>
          </a:p>
          <a:p>
            <a:endParaRPr lang="en-IN" sz="2800" dirty="0"/>
          </a:p>
          <a:p>
            <a:pPr marL="285750" indent="-285750">
              <a:lnSpc>
                <a:spcPct val="150000"/>
              </a:lnSpc>
              <a:buFont typeface="Arial" panose="020B0604020202020204" pitchFamily="34" charset="0"/>
              <a:buChar char="•"/>
            </a:pPr>
            <a:r>
              <a:rPr lang="en-IN" sz="2800" dirty="0"/>
              <a:t>Software Quality Assurance by Tech-Max Publication</a:t>
            </a:r>
          </a:p>
          <a:p>
            <a:pPr marL="285750" indent="-285750">
              <a:lnSpc>
                <a:spcPct val="150000"/>
              </a:lnSpc>
              <a:buFont typeface="Arial" panose="020B0604020202020204" pitchFamily="34" charset="0"/>
              <a:buChar char="•"/>
            </a:pPr>
            <a:r>
              <a:rPr lang="en-IN" sz="2800" dirty="0"/>
              <a:t>Software Quality Assurance by SHETH Publication</a:t>
            </a:r>
          </a:p>
          <a:p>
            <a:pPr marL="285750" indent="-285750">
              <a:lnSpc>
                <a:spcPct val="150000"/>
              </a:lnSpc>
              <a:buFont typeface="Arial" panose="020B0604020202020204" pitchFamily="34" charset="0"/>
              <a:buChar char="•"/>
            </a:pPr>
            <a:r>
              <a:rPr lang="en-IN" sz="2800" dirty="0"/>
              <a:t>Software Testing: Principles, Techniques and Tools by M. G. </a:t>
            </a:r>
            <a:r>
              <a:rPr lang="en-IN" sz="2800" dirty="0" err="1"/>
              <a:t>Limaye</a:t>
            </a:r>
            <a:r>
              <a:rPr lang="en-IN" sz="2800" dirty="0"/>
              <a:t> </a:t>
            </a:r>
          </a:p>
        </p:txBody>
      </p:sp>
    </p:spTree>
    <p:extLst>
      <p:ext uri="{BB962C8B-B14F-4D97-AF65-F5344CB8AC3E}">
        <p14:creationId xmlns:p14="http://schemas.microsoft.com/office/powerpoint/2010/main" val="4060632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Boundary Value Testing</a:t>
            </a:r>
            <a:endParaRPr lang="en-IN" dirty="0"/>
          </a:p>
        </p:txBody>
      </p:sp>
      <p:sp>
        <p:nvSpPr>
          <p:cNvPr id="3" name="Content Placeholder 2"/>
          <p:cNvSpPr>
            <a:spLocks noGrp="1"/>
          </p:cNvSpPr>
          <p:nvPr>
            <p:ph idx="1"/>
          </p:nvPr>
        </p:nvSpPr>
        <p:spPr/>
        <p:txBody>
          <a:bodyPr>
            <a:normAutofit fontScale="85000" lnSpcReduction="20000"/>
          </a:bodyPr>
          <a:lstStyle/>
          <a:p>
            <a:r>
              <a:rPr lang="en-IN" i="1" dirty="0"/>
              <a:t>The BVA technique of testing is quite easy to use and remember because of the uniformity of identified tests and the automated nature of this technique.</a:t>
            </a:r>
            <a:endParaRPr lang="en-IN" dirty="0"/>
          </a:p>
          <a:p>
            <a:r>
              <a:rPr lang="en-IN" i="1" dirty="0"/>
              <a:t>One can easily control the expenses made on the testing by controlling the number of identified test cases. This can be done with respect to the demand of the software that needs to be tested.</a:t>
            </a:r>
            <a:endParaRPr lang="en-IN" dirty="0"/>
          </a:p>
          <a:p>
            <a:r>
              <a:rPr lang="en-IN" i="1" dirty="0"/>
              <a:t>BVA is the best approach in cases where the functionality of a software is based on numerous variables representing physical quantities.</a:t>
            </a:r>
            <a:endParaRPr lang="en-IN" dirty="0"/>
          </a:p>
          <a:p>
            <a:r>
              <a:rPr lang="en-IN" i="1" dirty="0"/>
              <a:t>The technique is best at revealing any potential UI or user input troubles in the software.</a:t>
            </a:r>
            <a:endParaRPr lang="en-IN" dirty="0"/>
          </a:p>
          <a:p>
            <a:r>
              <a:rPr lang="en-IN" i="1" dirty="0"/>
              <a:t>The procedure and guidelines are crystal clear and easy when it comes to determining the test cases through BVA.</a:t>
            </a:r>
            <a:endParaRPr lang="en-IN" dirty="0"/>
          </a:p>
          <a:p>
            <a:r>
              <a:rPr lang="en-IN" i="1" dirty="0"/>
              <a:t>The test cases generated through BVA are very small.</a:t>
            </a:r>
            <a:endParaRPr lang="en-IN" dirty="0"/>
          </a:p>
          <a:p>
            <a:r>
              <a:rPr lang="en-IN" dirty="0"/>
              <a:t> </a:t>
            </a:r>
          </a:p>
          <a:p>
            <a:endParaRPr lang="en-IN" dirty="0"/>
          </a:p>
        </p:txBody>
      </p:sp>
    </p:spTree>
    <p:extLst>
      <p:ext uri="{BB962C8B-B14F-4D97-AF65-F5344CB8AC3E}">
        <p14:creationId xmlns:p14="http://schemas.microsoft.com/office/powerpoint/2010/main" val="213642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a:t>
            </a:r>
            <a:r>
              <a:rPr lang="en-IN" dirty="0"/>
              <a:t>of Boundary Value Testing</a:t>
            </a:r>
          </a:p>
        </p:txBody>
      </p:sp>
      <p:sp>
        <p:nvSpPr>
          <p:cNvPr id="3" name="Content Placeholder 2"/>
          <p:cNvSpPr>
            <a:spLocks noGrp="1"/>
          </p:cNvSpPr>
          <p:nvPr>
            <p:ph idx="1"/>
          </p:nvPr>
        </p:nvSpPr>
        <p:spPr/>
        <p:txBody>
          <a:bodyPr/>
          <a:lstStyle/>
          <a:p>
            <a:r>
              <a:rPr lang="en-IN" i="1" dirty="0"/>
              <a:t>This technique sometimes fails to test all the potential input values. And so, the results are unsure.</a:t>
            </a:r>
            <a:endParaRPr lang="en-IN" dirty="0"/>
          </a:p>
          <a:p>
            <a:r>
              <a:rPr lang="en-IN" i="1" dirty="0"/>
              <a:t>The dependencies with BVA are not tested between two inputs.</a:t>
            </a:r>
            <a:endParaRPr lang="en-IN" dirty="0"/>
          </a:p>
          <a:p>
            <a:r>
              <a:rPr lang="en-IN" i="1" dirty="0"/>
              <a:t>This technique doesn’t fit well when it comes to Boolean Variables.</a:t>
            </a:r>
            <a:endParaRPr lang="en-IN" dirty="0"/>
          </a:p>
          <a:p>
            <a:r>
              <a:rPr lang="en-IN" i="1" dirty="0"/>
              <a:t>It only works well with independent variables that depict quantity.</a:t>
            </a:r>
            <a:endParaRPr lang="en-IN" dirty="0"/>
          </a:p>
          <a:p>
            <a:endParaRPr lang="en-IN" dirty="0"/>
          </a:p>
        </p:txBody>
      </p:sp>
    </p:spTree>
    <p:extLst>
      <p:ext uri="{BB962C8B-B14F-4D97-AF65-F5344CB8AC3E}">
        <p14:creationId xmlns:p14="http://schemas.microsoft.com/office/powerpoint/2010/main" val="312735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Boundary Value Testing</a:t>
            </a:r>
          </a:p>
        </p:txBody>
      </p:sp>
      <p:sp>
        <p:nvSpPr>
          <p:cNvPr id="3" name="Content Placeholder 2"/>
          <p:cNvSpPr>
            <a:spLocks noGrp="1"/>
          </p:cNvSpPr>
          <p:nvPr>
            <p:ph idx="1"/>
          </p:nvPr>
        </p:nvSpPr>
        <p:spPr/>
        <p:txBody>
          <a:bodyPr/>
          <a:lstStyle/>
          <a:p>
            <a:r>
              <a:rPr lang="en-IN" dirty="0"/>
              <a:t>Normal Boundary Value Testing</a:t>
            </a:r>
          </a:p>
          <a:p>
            <a:r>
              <a:rPr lang="en-IN" dirty="0"/>
              <a:t>Robust Boundary Value Testing</a:t>
            </a:r>
          </a:p>
          <a:p>
            <a:r>
              <a:rPr lang="en-IN" dirty="0"/>
              <a:t>Worst-case Boundary Value Testing</a:t>
            </a:r>
          </a:p>
          <a:p>
            <a:r>
              <a:rPr lang="en-IN" dirty="0"/>
              <a:t>Robust Worst-case Boundary Value Testing</a:t>
            </a:r>
          </a:p>
        </p:txBody>
      </p:sp>
    </p:spTree>
    <p:extLst>
      <p:ext uri="{BB962C8B-B14F-4D97-AF65-F5344CB8AC3E}">
        <p14:creationId xmlns:p14="http://schemas.microsoft.com/office/powerpoint/2010/main" val="393226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Normal Boundary Value Testing</a:t>
            </a:r>
          </a:p>
        </p:txBody>
      </p:sp>
      <p:sp>
        <p:nvSpPr>
          <p:cNvPr id="3" name="Content Placeholder 2"/>
          <p:cNvSpPr>
            <a:spLocks noGrp="1"/>
          </p:cNvSpPr>
          <p:nvPr>
            <p:ph idx="1"/>
          </p:nvPr>
        </p:nvSpPr>
        <p:spPr/>
        <p:txBody>
          <a:bodyPr>
            <a:normAutofit fontScale="85000" lnSpcReduction="20000"/>
          </a:bodyPr>
          <a:lstStyle/>
          <a:p>
            <a:r>
              <a:rPr lang="en-US"/>
              <a:t>Normal Boundary </a:t>
            </a:r>
            <a:r>
              <a:rPr lang="en-US" dirty="0"/>
              <a:t>value analysis is a black-box testing technique, closely associated with equivalence class partitioning.</a:t>
            </a:r>
          </a:p>
          <a:p>
            <a:r>
              <a:rPr lang="en-US" dirty="0"/>
              <a:t> In this technique, we analyze the behavior of the application with test data residing at the boundary values of the equivalence classes.</a:t>
            </a:r>
          </a:p>
          <a:p>
            <a:r>
              <a:rPr lang="en-US" dirty="0"/>
              <a:t>The basic idea in boundary value testing is to select input variable values at their:</a:t>
            </a:r>
          </a:p>
          <a:p>
            <a:r>
              <a:rPr lang="en-US" dirty="0"/>
              <a:t>Minimum</a:t>
            </a:r>
          </a:p>
          <a:p>
            <a:r>
              <a:rPr lang="en-US" dirty="0"/>
              <a:t>Just above the minimum</a:t>
            </a:r>
          </a:p>
          <a:p>
            <a:r>
              <a:rPr lang="en-US" dirty="0"/>
              <a:t>A nominal value</a:t>
            </a:r>
          </a:p>
          <a:p>
            <a:r>
              <a:rPr lang="en-US" dirty="0"/>
              <a:t>Just below the maximum</a:t>
            </a:r>
          </a:p>
          <a:p>
            <a:r>
              <a:rPr lang="en-US" dirty="0"/>
              <a:t>Maximum</a:t>
            </a:r>
          </a:p>
          <a:p>
            <a:r>
              <a:rPr lang="en-US" dirty="0"/>
              <a:t/>
            </a:r>
            <a:br>
              <a:rPr lang="en-US" dirty="0"/>
            </a:br>
            <a:endParaRPr lang="en-IN" b="1" dirty="0"/>
          </a:p>
        </p:txBody>
      </p:sp>
    </p:spTree>
    <p:extLst>
      <p:ext uri="{BB962C8B-B14F-4D97-AF65-F5344CB8AC3E}">
        <p14:creationId xmlns:p14="http://schemas.microsoft.com/office/powerpoint/2010/main" val="38829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BDE787-9D84-4FDB-8816-1FEBBCE2B1DC}"/>
              </a:ext>
            </a:extLst>
          </p:cNvPr>
          <p:cNvSpPr>
            <a:spLocks noGrp="1"/>
          </p:cNvSpPr>
          <p:nvPr>
            <p:ph type="title"/>
          </p:nvPr>
        </p:nvSpPr>
        <p:spPr/>
        <p:txBody>
          <a:bodyPr/>
          <a:lstStyle/>
          <a:p>
            <a:r>
              <a:rPr lang="en-US" b="1" dirty="0"/>
              <a:t>Advantages of boundary value analysis</a:t>
            </a:r>
            <a:br>
              <a:rPr lang="en-US" b="1" dirty="0"/>
            </a:br>
            <a:endParaRPr lang="en-IN" dirty="0"/>
          </a:p>
        </p:txBody>
      </p:sp>
      <p:sp>
        <p:nvSpPr>
          <p:cNvPr id="3" name="Content Placeholder 2">
            <a:extLst>
              <a:ext uri="{FF2B5EF4-FFF2-40B4-BE49-F238E27FC236}">
                <a16:creationId xmlns:a16="http://schemas.microsoft.com/office/drawing/2014/main" xmlns="" id="{7AE6450F-FE6F-4C02-AC6A-60CE05F83486}"/>
              </a:ext>
            </a:extLst>
          </p:cNvPr>
          <p:cNvSpPr>
            <a:spLocks noGrp="1"/>
          </p:cNvSpPr>
          <p:nvPr>
            <p:ph idx="1"/>
          </p:nvPr>
        </p:nvSpPr>
        <p:spPr/>
        <p:txBody>
          <a:bodyPr/>
          <a:lstStyle/>
          <a:p>
            <a:r>
              <a:rPr lang="en-US" dirty="0"/>
              <a:t>It is easier and faster to find defects as the density of defects at boundaries is more.</a:t>
            </a:r>
          </a:p>
          <a:p>
            <a:r>
              <a:rPr lang="en-US" dirty="0"/>
              <a:t>The overall test execution time reduces as the number of test data greatly reduces.</a:t>
            </a:r>
          </a:p>
          <a:p>
            <a:pPr marL="0" indent="0">
              <a:buNone/>
            </a:pPr>
            <a:r>
              <a:rPr lang="en-US" dirty="0"/>
              <a:t/>
            </a:r>
            <a:br>
              <a:rPr lang="en-US" dirty="0"/>
            </a:br>
            <a:endParaRPr lang="en-IN" dirty="0"/>
          </a:p>
        </p:txBody>
      </p:sp>
    </p:spTree>
    <p:extLst>
      <p:ext uri="{BB962C8B-B14F-4D97-AF65-F5344CB8AC3E}">
        <p14:creationId xmlns:p14="http://schemas.microsoft.com/office/powerpoint/2010/main" val="1287024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3058</Words>
  <Application>Microsoft Office PowerPoint</Application>
  <PresentationFormat>Widescreen</PresentationFormat>
  <Paragraphs>267</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Wingdings</vt:lpstr>
      <vt:lpstr>Office Theme</vt:lpstr>
      <vt:lpstr>Unit Testing</vt:lpstr>
      <vt:lpstr>Unit Testing</vt:lpstr>
      <vt:lpstr>Unit Test Procedures</vt:lpstr>
      <vt:lpstr>Boundary Value Testing</vt:lpstr>
      <vt:lpstr>Advantages of Boundary Value Testing</vt:lpstr>
      <vt:lpstr>Disadvantages of Boundary Value Testing</vt:lpstr>
      <vt:lpstr>Types of Boundary Value Testing</vt:lpstr>
      <vt:lpstr>Normal Boundary Value Testing</vt:lpstr>
      <vt:lpstr>Advantages of boundary value analysis </vt:lpstr>
      <vt:lpstr>Disadvantages of boundary value analysis </vt:lpstr>
      <vt:lpstr>Robust Boundary Value Testing</vt:lpstr>
      <vt:lpstr>Worst-case Boundary Value Testing</vt:lpstr>
      <vt:lpstr>Robust Worst-case Boundary Value Testing</vt:lpstr>
      <vt:lpstr>Special Value Testing</vt:lpstr>
      <vt:lpstr>Why Special Value Testing</vt:lpstr>
      <vt:lpstr>Random Testing</vt:lpstr>
      <vt:lpstr>Monkey Testing </vt:lpstr>
      <vt:lpstr>The advantages of Monkey testing: </vt:lpstr>
      <vt:lpstr>The Disadvantages of Monkey testing</vt:lpstr>
      <vt:lpstr>Equivalence Class Testing</vt:lpstr>
      <vt:lpstr>Guidelines for Equivalence Class Testing:</vt:lpstr>
      <vt:lpstr>Advantages Equivalence Class Testing </vt:lpstr>
      <vt:lpstr>Disadvantages Equivalence Testing </vt:lpstr>
      <vt:lpstr>Traditional Equivalence Class Testing</vt:lpstr>
      <vt:lpstr>Types of Equivalence Class Testing</vt:lpstr>
      <vt:lpstr>Strong Normal Equivalence Class Testing</vt:lpstr>
      <vt:lpstr>Weak Robust Equivalence Class Testing</vt:lpstr>
      <vt:lpstr>Weak Normal Equivalence Class Testing</vt:lpstr>
      <vt:lpstr>Strong Normal Equivalence Class Testing</vt:lpstr>
      <vt:lpstr>Improved Equivalence Class Testing</vt:lpstr>
      <vt:lpstr>Edge Testing</vt:lpstr>
      <vt:lpstr>Difference between ECT and BVT</vt:lpstr>
      <vt:lpstr>Decision Table</vt:lpstr>
      <vt:lpstr>Decision Table Technique</vt:lpstr>
      <vt:lpstr>PowerPoint Presentation</vt:lpstr>
      <vt:lpstr>A decision table has following four portions</vt:lpstr>
      <vt:lpstr>Why is Decision Table Testing is important?</vt:lpstr>
      <vt:lpstr>PowerPoint Presentation</vt:lpstr>
      <vt:lpstr>Cause Effect Graphing</vt:lpstr>
      <vt:lpstr>Steps for drawing cause-Effect Diagram:</vt:lpstr>
      <vt:lpstr>Benefits :</vt:lpstr>
      <vt:lpstr>Path Testing</vt:lpstr>
      <vt:lpstr>Path Testing Techniques: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Prajakta A Joshi</dc:creator>
  <cp:lastModifiedBy>bscit</cp:lastModifiedBy>
  <cp:revision>53</cp:revision>
  <dcterms:created xsi:type="dcterms:W3CDTF">2019-02-17T13:14:12Z</dcterms:created>
  <dcterms:modified xsi:type="dcterms:W3CDTF">2020-02-13T06:25:23Z</dcterms:modified>
</cp:coreProperties>
</file>