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CC"/>
    <a:srgbClr val="FF9900"/>
    <a:srgbClr val="FFCC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EF"/>
          </a:solidFill>
        </a:fill>
      </a:tcStyle>
    </a:wholeTbl>
    <a:band2H>
      <a:tcTxStyle/>
      <a:tcStyle>
        <a:tcBdr/>
        <a:fill>
          <a:solidFill>
            <a:srgbClr val="E6EC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CAD9"/>
          </a:solidFill>
        </a:fill>
      </a:tcStyle>
    </a:wholeTbl>
    <a:band2H>
      <a:tcTxStyle/>
      <a:tcStyle>
        <a:tcBdr/>
        <a:fill>
          <a:solidFill>
            <a:srgbClr val="F6E6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686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04800" y="1501902"/>
            <a:ext cx="6361177" cy="8092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2400300"/>
            <a:ext cx="6361177" cy="514350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" y="342900"/>
            <a:ext cx="1713878" cy="42555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Purple with Motif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Blue Gradient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304800" y="308608"/>
            <a:ext cx="6361177" cy="43205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Cyan Gradient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304800" y="308609"/>
            <a:ext cx="6361177" cy="432054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Purple Gradient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304800" y="308609"/>
            <a:ext cx="6361177" cy="432054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Cyan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304800" y="308609"/>
            <a:ext cx="6370321" cy="432054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Purpl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304800" y="308609"/>
            <a:ext cx="6370321" cy="432054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304800" y="308608"/>
            <a:ext cx="6361177" cy="43205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304800" y="308608"/>
            <a:ext cx="6361177" cy="43205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304800" y="308608"/>
            <a:ext cx="6361177" cy="43205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304800" y="308608"/>
            <a:ext cx="6361177" cy="43205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yan Moti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249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304800" y="1501902"/>
            <a:ext cx="6361177" cy="8092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2400300"/>
            <a:ext cx="6361177" cy="514350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" y="342900"/>
            <a:ext cx="1713878" cy="42555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 1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200150"/>
            <a:ext cx="31242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200150"/>
            <a:ext cx="4203192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 2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200150"/>
            <a:ext cx="5282185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 with Conten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6361177" cy="514350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4800" y="1947672"/>
            <a:ext cx="4203192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22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36008" y="1947672"/>
            <a:ext cx="418795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 with Content 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4203192" cy="342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 b="1"/>
            </a:lvl1pPr>
            <a:lvl2pPr marL="0" indent="0">
              <a:buSzTx/>
              <a:buNone/>
              <a:defRPr sz="1100" b="1"/>
            </a:lvl2pPr>
            <a:lvl3pPr marL="0" indent="0">
              <a:buSzTx/>
              <a:buNone/>
              <a:defRPr sz="1100" b="1"/>
            </a:lvl3pPr>
            <a:lvl4pPr marL="0" indent="0">
              <a:buSzTx/>
              <a:buNone/>
              <a:defRPr sz="1100" b="1"/>
            </a:lvl4pPr>
            <a:lvl5pPr marL="0" indent="0">
              <a:buSzTx/>
              <a:buNone/>
              <a:defRPr sz="1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4636008" y="1200150"/>
            <a:ext cx="4187953" cy="342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200150"/>
            <a:ext cx="2758440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 marL="228600">
              <a:defRPr sz="1400"/>
            </a:lvl3pPr>
            <a:lvl4pPr marL="374072" indent="-145472">
              <a:defRPr sz="1400"/>
            </a:lvl4pPr>
            <a:lvl5pPr marL="488372" indent="-145472"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 with Conten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2758440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 b="1"/>
            </a:lvl1pPr>
            <a:lvl2pPr marL="0" indent="0">
              <a:buSzTx/>
              <a:buNone/>
              <a:defRPr sz="1100" b="1"/>
            </a:lvl2pPr>
            <a:lvl3pPr marL="0" indent="0">
              <a:buSzTx/>
              <a:buNone/>
              <a:defRPr sz="1100" b="1"/>
            </a:lvl3pPr>
            <a:lvl4pPr marL="0" indent="0">
              <a:buSzTx/>
              <a:buNone/>
              <a:defRPr sz="1100" b="1"/>
            </a:lvl4pPr>
            <a:lvl5pPr marL="0" indent="0">
              <a:buSzTx/>
              <a:buNone/>
              <a:defRPr sz="1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00400" y="1200150"/>
            <a:ext cx="2743200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256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080759" y="1200150"/>
            <a:ext cx="2743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2045208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 marL="228600">
              <a:defRPr sz="1100"/>
            </a:lvl3pPr>
            <a:lvl4pPr marL="368300" indent="-139700">
              <a:defRPr sz="1100"/>
            </a:lvl4pPr>
            <a:lvl5pPr marL="482600" indent="-139700"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 with Conten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2045208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 b="1"/>
            </a:lvl1pPr>
            <a:lvl2pPr marL="0" indent="0">
              <a:buSzTx/>
              <a:buNone/>
              <a:defRPr sz="1100" b="1"/>
            </a:lvl2pPr>
            <a:lvl3pPr marL="0" indent="0">
              <a:buSzTx/>
              <a:buNone/>
              <a:defRPr sz="1100" b="1"/>
            </a:lvl3pPr>
            <a:lvl4pPr marL="0" indent="0">
              <a:buSzTx/>
              <a:buNone/>
              <a:defRPr sz="1100" b="1"/>
            </a:lvl4pPr>
            <a:lvl5pPr marL="0" indent="0">
              <a:buSzTx/>
              <a:buNone/>
              <a:defRPr sz="1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478023" y="1200150"/>
            <a:ext cx="2029969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276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636008" y="1200150"/>
            <a:ext cx="2029969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27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793992" y="1200150"/>
            <a:ext cx="2029969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 with Content 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2045208" cy="11109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 marL="0" indent="0">
              <a:buSzTx/>
              <a:buNone/>
              <a:defRPr sz="1400"/>
            </a:lvl2pPr>
            <a:lvl3pPr marL="0" indent="0">
              <a:buSzTx/>
              <a:buNone/>
              <a:defRPr sz="1400"/>
            </a:lvl3pPr>
            <a:lvl4pPr marL="0" indent="0">
              <a:buSzTx/>
              <a:buNone/>
              <a:defRPr sz="1400"/>
            </a:lvl4pPr>
            <a:lvl5pPr marL="0" indent="0"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Purple Moti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" y="1003"/>
            <a:ext cx="9144001" cy="514249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304800" y="1501902"/>
            <a:ext cx="6361177" cy="8092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2400300"/>
            <a:ext cx="6361177" cy="514350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" y="342900"/>
            <a:ext cx="1713878" cy="42555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615440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 marL="228600">
              <a:defRPr sz="1100"/>
            </a:lvl3pPr>
            <a:lvl4pPr marL="368300" indent="-139700">
              <a:defRPr sz="1100"/>
            </a:lvl4pPr>
            <a:lvl5pPr marL="482600" indent="-139700"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 with Conten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615440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 b="1"/>
            </a:lvl1pPr>
            <a:lvl2pPr marL="0" indent="0">
              <a:buSzTx/>
              <a:buNone/>
              <a:defRPr sz="1100" b="1"/>
            </a:lvl2pPr>
            <a:lvl3pPr marL="0" indent="0">
              <a:buSzTx/>
              <a:buNone/>
              <a:defRPr sz="1100" b="1"/>
            </a:lvl3pPr>
            <a:lvl4pPr marL="0" indent="0">
              <a:buSzTx/>
              <a:buNone/>
              <a:defRPr sz="1100" b="1"/>
            </a:lvl4pPr>
            <a:lvl5pPr marL="0" indent="0">
              <a:buSzTx/>
              <a:buNone/>
              <a:defRPr sz="1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048255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06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776471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0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5504688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08" name="Text Placeholder 30"/>
          <p:cNvSpPr>
            <a:spLocks noGrp="1"/>
          </p:cNvSpPr>
          <p:nvPr>
            <p:ph type="body" sz="quarter" idx="16"/>
          </p:nvPr>
        </p:nvSpPr>
        <p:spPr>
          <a:xfrm>
            <a:off x="7223759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 with Content 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615440" cy="761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 marL="0" indent="0">
              <a:buSzTx/>
              <a:buNone/>
              <a:defRPr sz="1400"/>
            </a:lvl2pPr>
            <a:lvl3pPr marL="0" indent="0">
              <a:buSzTx/>
              <a:buNone/>
              <a:defRPr sz="1400"/>
            </a:lvl3pPr>
            <a:lvl4pPr marL="0" indent="0">
              <a:buSzTx/>
              <a:buNone/>
              <a:defRPr sz="1400"/>
            </a:lvl4pPr>
            <a:lvl5pPr marL="0" indent="0"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 with Content Option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615440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 b="1"/>
            </a:lvl1pPr>
            <a:lvl2pPr marL="0" indent="0">
              <a:buSzTx/>
              <a:buNone/>
              <a:defRPr sz="1100" b="1"/>
            </a:lvl2pPr>
            <a:lvl3pPr marL="0" indent="0">
              <a:buSzTx/>
              <a:buNone/>
              <a:defRPr sz="1100" b="1"/>
            </a:lvl3pPr>
            <a:lvl4pPr marL="0" indent="0">
              <a:buSzTx/>
              <a:buNone/>
              <a:defRPr sz="1100" b="1"/>
            </a:lvl4pPr>
            <a:lvl5pPr marL="0" indent="0">
              <a:buSzTx/>
              <a:buNone/>
              <a:defRPr sz="11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048255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28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776471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29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5504688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  <p:sp>
        <p:nvSpPr>
          <p:cNvPr id="330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7223759" y="1200150"/>
            <a:ext cx="1600201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322833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 marL="228600">
              <a:defRPr sz="1100"/>
            </a:lvl3pPr>
            <a:lvl4pPr marL="368300" indent="-139700">
              <a:defRPr sz="1100"/>
            </a:lvl4pPr>
            <a:lvl5pPr marL="482600" indent="-139700"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 Column with Conten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322833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 b="1"/>
            </a:lvl1pPr>
            <a:lvl2pPr marL="0" indent="0">
              <a:buSzTx/>
              <a:buNone/>
              <a:defRPr sz="900" b="1"/>
            </a:lvl2pPr>
            <a:lvl3pPr marL="0" indent="0">
              <a:buSzTx/>
              <a:buNone/>
              <a:defRPr sz="900" b="1"/>
            </a:lvl3pPr>
            <a:lvl4pPr marL="0" indent="0">
              <a:buSzTx/>
              <a:buNone/>
              <a:defRPr sz="900" b="1"/>
            </a:lvl4pPr>
            <a:lvl5pPr marL="0" indent="0">
              <a:buSzTx/>
              <a:buNone/>
              <a:defRPr sz="9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76264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50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200400" y="1200150"/>
            <a:ext cx="1307592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51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63600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52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6080759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53" name="Text Placeholder 39"/>
          <p:cNvSpPr>
            <a:spLocks noGrp="1"/>
          </p:cNvSpPr>
          <p:nvPr>
            <p:ph type="body" sz="quarter" idx="17"/>
          </p:nvPr>
        </p:nvSpPr>
        <p:spPr>
          <a:xfrm>
            <a:off x="751636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 Column with Content 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322833" cy="274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 b="1"/>
            </a:lvl1pPr>
            <a:lvl2pPr marL="0" indent="0">
              <a:buSzTx/>
              <a:buNone/>
              <a:defRPr sz="900" b="1"/>
            </a:lvl2pPr>
            <a:lvl3pPr marL="0" indent="0">
              <a:buSzTx/>
              <a:buNone/>
              <a:defRPr sz="900" b="1"/>
            </a:lvl3pPr>
            <a:lvl4pPr marL="0" indent="0">
              <a:buSzTx/>
              <a:buNone/>
              <a:defRPr sz="900" b="1"/>
            </a:lvl4pPr>
            <a:lvl5pPr marL="0" indent="0">
              <a:buSzTx/>
              <a:buNone/>
              <a:defRPr sz="9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76264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6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200400" y="1200150"/>
            <a:ext cx="1307592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65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63600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66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6080759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  <p:sp>
        <p:nvSpPr>
          <p:cNvPr id="367" name="Text Placeholder 39"/>
          <p:cNvSpPr>
            <a:spLocks noGrp="1"/>
          </p:cNvSpPr>
          <p:nvPr>
            <p:ph type="body" sz="quarter" idx="17"/>
          </p:nvPr>
        </p:nvSpPr>
        <p:spPr>
          <a:xfrm>
            <a:off x="7516368" y="1200150"/>
            <a:ext cx="1307593" cy="274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4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8519160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Pag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3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8519160" cy="3429000"/>
          </a:xfrm>
          <a:prstGeom prst="rect">
            <a:avLst/>
          </a:prstGeom>
        </p:spPr>
        <p:txBody>
          <a:bodyPr>
            <a:normAutofit/>
          </a:bodyPr>
          <a:lstStyle>
            <a:lvl3pPr marL="228600"/>
            <a:lvl4pPr marL="375557" indent="-146957"/>
            <a:lvl5pPr marL="48985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6361177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4193145" cy="1639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228600">
              <a:defRPr sz="1600"/>
            </a:lvl3pPr>
            <a:lvl4pPr marL="444500" indent="-152400">
              <a:defRPr sz="1600"/>
            </a:lvl4pPr>
            <a:lvl5pPr marL="495300" indent="-1524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Multi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2621280" cy="3429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 marL="228600">
              <a:defRPr sz="1600"/>
            </a:lvl3pPr>
            <a:lvl4pPr marL="381000" indent="-152400">
              <a:defRPr sz="1600"/>
            </a:lvl4pPr>
            <a:lvl5pPr marL="495300" indent="-1524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Multi Photo with Horizontal Ru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7" name="Straight Connector 5"/>
          <p:cNvSpPr/>
          <p:nvPr/>
        </p:nvSpPr>
        <p:spPr>
          <a:xfrm>
            <a:off x="320040" y="1200149"/>
            <a:ext cx="8503920" cy="1193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" name="Straight Connector 6"/>
          <p:cNvSpPr/>
          <p:nvPr/>
        </p:nvSpPr>
        <p:spPr>
          <a:xfrm>
            <a:off x="320040" y="2383341"/>
            <a:ext cx="8503920" cy="1193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9" name="Straight Connector 7"/>
          <p:cNvSpPr/>
          <p:nvPr/>
        </p:nvSpPr>
        <p:spPr>
          <a:xfrm>
            <a:off x="320040" y="3565342"/>
            <a:ext cx="8503920" cy="1192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338408"/>
            <a:ext cx="2621280" cy="898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  <a:lvl2pPr marL="115887" indent="-115887">
              <a:defRPr sz="1100"/>
            </a:lvl2pPr>
            <a:lvl3pPr marL="228600" indent="-112712">
              <a:defRPr sz="1100"/>
            </a:lvl3pPr>
            <a:lvl4pPr marL="368300" indent="-139700">
              <a:defRPr sz="1100"/>
            </a:lvl4pPr>
            <a:lvl5pPr marL="484540" indent="-141640"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nm Special Layout 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1200150"/>
            <a:ext cx="4203192" cy="3429000"/>
          </a:xfrm>
          <a:prstGeom prst="rect">
            <a:avLst/>
          </a:prstGeom>
        </p:spPr>
        <p:txBody>
          <a:bodyPr>
            <a:normAutofit/>
          </a:bodyPr>
          <a:lstStyle>
            <a:lvl3pPr marL="228600"/>
            <a:lvl4pPr marL="375557" indent="-146957"/>
            <a:lvl5pPr marL="48985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36008" y="4327397"/>
            <a:ext cx="4187953" cy="3017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9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nm Special Layout 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3124200" cy="514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1"/>
            </a:lvl1pPr>
            <a:lvl2pPr marL="0" indent="0">
              <a:buSzTx/>
              <a:buNone/>
              <a:defRPr sz="1400" b="1"/>
            </a:lvl2pPr>
            <a:lvl3pPr marL="0" indent="0">
              <a:buSzTx/>
              <a:buNone/>
              <a:defRPr sz="1400" b="1"/>
            </a:lvl3pPr>
            <a:lvl4pPr marL="0" indent="0">
              <a:buSzTx/>
              <a:buNone/>
              <a:defRPr sz="1400" b="1"/>
            </a:lvl4pPr>
            <a:lvl5pPr marL="0" indent="0">
              <a:buSzTx/>
              <a:buNone/>
              <a:defRPr sz="1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nm Special Layout Option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1200150"/>
            <a:ext cx="1496568" cy="10424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 marL="0" indent="0">
              <a:buSzTx/>
              <a:buNone/>
              <a:defRPr sz="1400"/>
            </a:lvl2pPr>
            <a:lvl3pPr marL="0" indent="0">
              <a:buSzTx/>
              <a:buNone/>
              <a:defRPr sz="1400"/>
            </a:lvl3pPr>
            <a:lvl4pPr marL="0" indent="0">
              <a:buSzTx/>
              <a:buNone/>
              <a:defRPr sz="1400"/>
            </a:lvl4pPr>
            <a:lvl5pPr marL="0" indent="0"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_1st bulle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304800" y="266700"/>
            <a:ext cx="6345936" cy="7132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6361177" cy="3429000"/>
          </a:xfrm>
          <a:prstGeom prst="rect">
            <a:avLst/>
          </a:prstGeom>
        </p:spPr>
        <p:txBody>
          <a:bodyPr>
            <a:normAutofit/>
          </a:bodyPr>
          <a:lstStyle>
            <a:lvl1pPr marL="111125" indent="-111125">
              <a:buClr>
                <a:schemeClr val="accent1"/>
              </a:buClr>
              <a:buSzPct val="90000"/>
              <a:buFont typeface="Arial"/>
              <a:buChar char="•"/>
            </a:lvl1pPr>
            <a:lvl2pPr marL="234950">
              <a:buClr>
                <a:schemeClr val="accent1"/>
              </a:buClr>
              <a:buSzPct val="100000"/>
              <a:buFont typeface="Arial"/>
              <a:buChar char="–"/>
            </a:lvl2pPr>
            <a:lvl3pPr>
              <a:buClr>
                <a:schemeClr val="accent1"/>
              </a:buClr>
              <a:buSzPct val="90000"/>
              <a:buFont typeface="Arial"/>
              <a:buChar char="•"/>
            </a:lvl3pPr>
            <a:lvl4pPr>
              <a:buClr>
                <a:schemeClr val="accent1"/>
              </a:buClr>
              <a:buSzPct val="100000"/>
              <a:buFont typeface="Arial"/>
              <a:buChar char="–"/>
            </a:lvl4pPr>
            <a:lvl5pPr>
              <a:buClr>
                <a:schemeClr val="accent1"/>
              </a:buClr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Cyan Gradient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Purple Gradient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Blue Gradient Background with Motif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Cyan Gradient Background with Motif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49">
            <a:extLst/>
          </a:blip>
          <a:stretch>
            <a:fillRect/>
          </a:stretch>
        </p:blipFill>
        <p:spPr>
          <a:xfrm>
            <a:off x="0" y="0"/>
            <a:ext cx="9144000" cy="514249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4800" y="1200150"/>
            <a:ext cx="8519160" cy="222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96959" y="4755896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lnSpc>
                <a:spcPct val="90000"/>
              </a:lnSpc>
              <a:defRPr sz="7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14300" marR="0" indent="-1143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42900" marR="0" indent="-1143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489857" marR="0" indent="-146957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604157" marR="0" indent="-146957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Tx/>
        <a:buChar char="−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71450" marR="0" indent="-17145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05739" marR="0" indent="-205739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pectrum Architectural Changes"/>
          <p:cNvSpPr txBox="1">
            <a:spLocks noGrp="1"/>
          </p:cNvSpPr>
          <p:nvPr>
            <p:ph type="ctrTitle"/>
          </p:nvPr>
        </p:nvSpPr>
        <p:spPr>
          <a:xfrm>
            <a:off x="304800" y="1501902"/>
            <a:ext cx="7590845" cy="8092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Global Disaster Life Support </a:t>
            </a:r>
            <a:r>
              <a:rPr lang="en-US" sz="2600" dirty="0" smtClean="0"/>
              <a:t>System (GDLSS)</a:t>
            </a:r>
            <a:endParaRPr sz="2600" dirty="0"/>
          </a:p>
        </p:txBody>
      </p:sp>
      <p:sp>
        <p:nvSpPr>
          <p:cNvPr id="468" name="Platform Separation"/>
          <p:cNvSpPr txBox="1">
            <a:spLocks noGrp="1"/>
          </p:cNvSpPr>
          <p:nvPr>
            <p:ph type="subTitle" sz="quarter" idx="1"/>
          </p:nvPr>
        </p:nvSpPr>
        <p:spPr>
          <a:xfrm>
            <a:off x="304800" y="2909183"/>
            <a:ext cx="6361177" cy="13050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Team : CIM Spectrum Big Data</a:t>
            </a:r>
          </a:p>
          <a:p>
            <a:endParaRPr lang="en-US" sz="1400" smtClean="0"/>
          </a:p>
          <a:p>
            <a:r>
              <a:rPr lang="en-US" sz="1400" smtClean="0"/>
              <a:t>Pankaj </a:t>
            </a:r>
            <a:r>
              <a:rPr lang="en-US" sz="1400" dirty="0" smtClean="0"/>
              <a:t>Khattar</a:t>
            </a:r>
          </a:p>
          <a:p>
            <a:r>
              <a:rPr lang="en-US" sz="1400" dirty="0" smtClean="0"/>
              <a:t>Tapan Sharma</a:t>
            </a:r>
          </a:p>
          <a:p>
            <a:r>
              <a:rPr lang="en-US" sz="1400" dirty="0" smtClean="0"/>
              <a:t>Parth Anand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ther Improvements"/>
          <p:cNvSpPr txBox="1">
            <a:spLocks noGrp="1"/>
          </p:cNvSpPr>
          <p:nvPr>
            <p:ph type="title"/>
          </p:nvPr>
        </p:nvSpPr>
        <p:spPr>
          <a:xfrm>
            <a:off x="304799" y="266700"/>
            <a:ext cx="8004313" cy="713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400" dirty="0"/>
              <a:t>Global Disaster Life Support </a:t>
            </a:r>
            <a:r>
              <a:rPr lang="en-US" sz="2400" dirty="0" smtClean="0"/>
              <a:t>System - Introduction</a:t>
            </a:r>
            <a:endParaRPr sz="2400"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80" name="Lighter weight runtimes…"/>
          <p:cNvSpPr txBox="1">
            <a:spLocks noGrp="1"/>
          </p:cNvSpPr>
          <p:nvPr>
            <p:ph type="body" idx="1"/>
          </p:nvPr>
        </p:nvSpPr>
        <p:spPr>
          <a:xfrm>
            <a:off x="304800" y="652007"/>
            <a:ext cx="8519160" cy="43493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1400" dirty="0" smtClean="0"/>
              <a:t>GDLSS </a:t>
            </a:r>
            <a:r>
              <a:rPr lang="en-US" sz="1400" dirty="0"/>
              <a:t>is dedicated to </a:t>
            </a:r>
            <a:r>
              <a:rPr lang="en-US" sz="1400" dirty="0" smtClean="0"/>
              <a:t>the </a:t>
            </a:r>
            <a:r>
              <a:rPr lang="en-US" sz="1400" dirty="0"/>
              <a:t>establishment and propagation of standardized, all-hazards, multi-disciplinary, and competency-based end to end system for responders in mass casualty situations.</a:t>
            </a:r>
          </a:p>
          <a:p>
            <a:pPr>
              <a:lnSpc>
                <a:spcPct val="150000"/>
              </a:lnSpc>
              <a:defRPr sz="2000"/>
            </a:pPr>
            <a:endParaRPr lang="en-US" sz="1100" dirty="0"/>
          </a:p>
          <a:p>
            <a:pPr>
              <a:lnSpc>
                <a:spcPct val="150000"/>
              </a:lnSpc>
              <a:defRPr sz="2000"/>
            </a:pPr>
            <a:r>
              <a:rPr lang="en-US" sz="1400" dirty="0"/>
              <a:t>GDLSS offers a series of steps to automate &amp; integrate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emergency </a:t>
            </a:r>
            <a:r>
              <a:rPr lang="en-US" sz="1400" dirty="0"/>
              <a:t>response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personnel, health </a:t>
            </a:r>
            <a:r>
              <a:rPr lang="en-US" sz="1400" dirty="0"/>
              <a:t>care </a:t>
            </a:r>
            <a:r>
              <a:rPr lang="en-US" sz="1400" dirty="0" smtClean="0"/>
              <a:t>professionals</a:t>
            </a:r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medical </a:t>
            </a:r>
            <a:r>
              <a:rPr lang="en-US" sz="1400" dirty="0"/>
              <a:t>agencies, insurance agencies,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financial </a:t>
            </a:r>
            <a:r>
              <a:rPr lang="en-US" sz="1400" dirty="0"/>
              <a:t>&amp; </a:t>
            </a:r>
            <a:r>
              <a:rPr lang="en-US" sz="1400" dirty="0" smtClean="0"/>
              <a:t>government </a:t>
            </a:r>
            <a:r>
              <a:rPr lang="en-US" sz="1400" dirty="0"/>
              <a:t>institutions for mass casualty disaster </a:t>
            </a:r>
            <a:r>
              <a:rPr lang="en-US" sz="1400" dirty="0" smtClean="0"/>
              <a:t>events</a:t>
            </a:r>
            <a:endParaRPr lang="en-US" sz="1400" dirty="0"/>
          </a:p>
          <a:p>
            <a:pPr>
              <a:lnSpc>
                <a:spcPct val="150000"/>
              </a:lnSpc>
              <a:defRPr sz="2000"/>
            </a:pPr>
            <a:endParaRPr lang="en-US" sz="1400" dirty="0"/>
          </a:p>
          <a:p>
            <a:pPr>
              <a:lnSpc>
                <a:spcPct val="150000"/>
              </a:lnSpc>
              <a:defRPr sz="2000"/>
            </a:pPr>
            <a:r>
              <a:rPr lang="en-US" sz="1400" dirty="0"/>
              <a:t>GDLSS is based on technologies involving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Artificial </a:t>
            </a:r>
            <a:r>
              <a:rPr lang="en-US" sz="1400" dirty="0"/>
              <a:t>Intelligence, </a:t>
            </a:r>
            <a:r>
              <a:rPr lang="en-US" sz="1400" dirty="0" smtClean="0"/>
              <a:t>Machine Learning, </a:t>
            </a:r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Internet </a:t>
            </a:r>
            <a:r>
              <a:rPr lang="en-US" sz="1400" dirty="0"/>
              <a:t>of Things (IOT),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BlockChain</a:t>
            </a:r>
            <a:r>
              <a:rPr lang="en-US" sz="1400" dirty="0"/>
              <a:t>, </a:t>
            </a:r>
            <a:endParaRPr lang="en-US" sz="1400" dirty="0" smtClean="0"/>
          </a:p>
          <a:p>
            <a:pPr lvl="1">
              <a:lnSpc>
                <a:spcPct val="150000"/>
              </a:lnSpc>
              <a:defRPr sz="2000"/>
            </a:pPr>
            <a:r>
              <a:rPr lang="en-US" sz="1400" dirty="0" smtClean="0"/>
              <a:t>Web </a:t>
            </a:r>
            <a:r>
              <a:rPr lang="en-US" sz="1400" dirty="0"/>
              <a:t>&amp; Mobile based Smart Applications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ther Improvements"/>
          <p:cNvSpPr txBox="1">
            <a:spLocks noGrp="1"/>
          </p:cNvSpPr>
          <p:nvPr>
            <p:ph type="title"/>
          </p:nvPr>
        </p:nvSpPr>
        <p:spPr>
          <a:xfrm>
            <a:off x="304799" y="266700"/>
            <a:ext cx="8004313" cy="713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400" dirty="0"/>
              <a:t>Global Disaster Life Support </a:t>
            </a:r>
            <a:r>
              <a:rPr lang="en-US" sz="2400" dirty="0" smtClean="0"/>
              <a:t>System - Ecosystem</a:t>
            </a:r>
            <a:endParaRPr sz="2400"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2972599" y="861368"/>
            <a:ext cx="2112795" cy="2758339"/>
            <a:chOff x="3331597" y="1502797"/>
            <a:chExt cx="1669773" cy="2409245"/>
          </a:xfrm>
        </p:grpSpPr>
        <p:sp>
          <p:nvSpPr>
            <p:cNvPr id="2" name="Rounded Rectangle 1"/>
            <p:cNvSpPr/>
            <p:nvPr/>
          </p:nvSpPr>
          <p:spPr>
            <a:xfrm>
              <a:off x="3331597" y="1502797"/>
              <a:ext cx="1669773" cy="2409245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66159" y="2522754"/>
              <a:ext cx="1200647" cy="369330"/>
            </a:xfrm>
            <a:prstGeom prst="rect">
              <a:avLst/>
            </a:prstGeom>
            <a:noFill/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GDLSS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0177" y="3808969"/>
            <a:ext cx="2337684" cy="1097048"/>
            <a:chOff x="2910177" y="3808969"/>
            <a:chExt cx="2337684" cy="1097048"/>
          </a:xfrm>
        </p:grpSpPr>
        <p:sp>
          <p:nvSpPr>
            <p:cNvPr id="10" name="Rounded Rectangle 9"/>
            <p:cNvSpPr/>
            <p:nvPr/>
          </p:nvSpPr>
          <p:spPr>
            <a:xfrm>
              <a:off x="2910177" y="3808969"/>
              <a:ext cx="2337684" cy="1097048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6668" y="4298554"/>
              <a:ext cx="765820" cy="516759"/>
            </a:xfrm>
            <a:prstGeom prst="rect">
              <a:avLst/>
            </a:prstGeom>
          </p:spPr>
        </p:pic>
        <p:pic>
          <p:nvPicPr>
            <p:cNvPr id="1028" name="Picture 4" descr="Image result for social media facebook twitter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025" y="4046497"/>
              <a:ext cx="722200" cy="72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emergency contac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092" y="3982412"/>
              <a:ext cx="727545" cy="6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1117874" y="787179"/>
            <a:ext cx="1555777" cy="4148798"/>
            <a:chOff x="1117874" y="787179"/>
            <a:chExt cx="1555777" cy="4148798"/>
          </a:xfrm>
        </p:grpSpPr>
        <p:sp>
          <p:nvSpPr>
            <p:cNvPr id="9" name="Rounded Rectangle 8"/>
            <p:cNvSpPr/>
            <p:nvPr/>
          </p:nvSpPr>
          <p:spPr>
            <a:xfrm>
              <a:off x="1128365" y="787179"/>
              <a:ext cx="1499611" cy="4032217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pic>
          <p:nvPicPr>
            <p:cNvPr id="1026" name="Picture 2" descr="Image result for ibm weather company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571" y="1185743"/>
              <a:ext cx="923231" cy="81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spita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874" y="2801458"/>
              <a:ext cx="1555777" cy="138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health insurance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431" y="3736288"/>
              <a:ext cx="1499611" cy="1199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ndr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142" y="2180097"/>
              <a:ext cx="732747" cy="73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355736" y="787179"/>
            <a:ext cx="2842059" cy="3463212"/>
            <a:chOff x="5355736" y="787179"/>
            <a:chExt cx="2842059" cy="3463212"/>
          </a:xfrm>
        </p:grpSpPr>
        <p:sp>
          <p:nvSpPr>
            <p:cNvPr id="11" name="Rounded Rectangle 10"/>
            <p:cNvSpPr/>
            <p:nvPr/>
          </p:nvSpPr>
          <p:spPr>
            <a:xfrm>
              <a:off x="5355736" y="787179"/>
              <a:ext cx="2842059" cy="3463212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1290" y="1170521"/>
              <a:ext cx="1350945" cy="386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50028" y="1600737"/>
              <a:ext cx="1027901" cy="10626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7876" y="1605299"/>
              <a:ext cx="1257058" cy="930223"/>
            </a:xfrm>
            <a:prstGeom prst="rect">
              <a:avLst/>
            </a:prstGeom>
          </p:spPr>
        </p:pic>
        <p:pic>
          <p:nvPicPr>
            <p:cNvPr id="1038" name="Picture 14" descr="Image result for ios android transparen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83" y="2779350"/>
              <a:ext cx="1243050" cy="68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ibm cloud transparent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625" y="3340683"/>
              <a:ext cx="1514276" cy="79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379723" y="835337"/>
            <a:ext cx="102595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Api’s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8618" y="3808969"/>
            <a:ext cx="17597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p</a:t>
            </a:r>
            <a:r>
              <a:rPr lang="en-US" sz="1400" i="1" dirty="0" smtClean="0"/>
              <a:t>ersonal &amp; social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4290" y="828827"/>
            <a:ext cx="18049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t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echnology stack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044" name="Picture 20" descr="Image result for ibm watson conversati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11" y="2801457"/>
            <a:ext cx="632731" cy="6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3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ther Improvements"/>
          <p:cNvSpPr txBox="1">
            <a:spLocks noGrp="1"/>
          </p:cNvSpPr>
          <p:nvPr>
            <p:ph type="title"/>
          </p:nvPr>
        </p:nvSpPr>
        <p:spPr>
          <a:xfrm>
            <a:off x="304799" y="266700"/>
            <a:ext cx="8004313" cy="713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400" dirty="0"/>
              <a:t>Global Disaster Life Support </a:t>
            </a:r>
            <a:r>
              <a:rPr lang="en-US" sz="2400" dirty="0" smtClean="0"/>
              <a:t>System - Flow</a:t>
            </a:r>
            <a:endParaRPr sz="2400"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394"/>
            <a:ext cx="9144000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6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ther Improvements"/>
          <p:cNvSpPr txBox="1">
            <a:spLocks noGrp="1"/>
          </p:cNvSpPr>
          <p:nvPr>
            <p:ph type="title"/>
          </p:nvPr>
        </p:nvSpPr>
        <p:spPr>
          <a:xfrm>
            <a:off x="304799" y="266700"/>
            <a:ext cx="8004313" cy="713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400" dirty="0" smtClean="0"/>
              <a:t>Demo GDLSS – Watson Assistant Service</a:t>
            </a:r>
            <a:endParaRPr sz="2400"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79" y="2023533"/>
            <a:ext cx="5247381" cy="25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3" y="846583"/>
            <a:ext cx="2279649" cy="371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Image result for watson convers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62" y="979932"/>
            <a:ext cx="1003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Image result for ibm cloud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31" y="1085977"/>
            <a:ext cx="1514276" cy="7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06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ther Improvements"/>
          <p:cNvSpPr txBox="1">
            <a:spLocks noGrp="1"/>
          </p:cNvSpPr>
          <p:nvPr>
            <p:ph type="title"/>
          </p:nvPr>
        </p:nvSpPr>
        <p:spPr>
          <a:xfrm>
            <a:off x="304799" y="266700"/>
            <a:ext cx="8004313" cy="713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400" dirty="0" smtClean="0"/>
              <a:t>Demo GDLSS – Watson Visual Recognition App/Service</a:t>
            </a:r>
            <a:endParaRPr sz="2400"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098" name="Picture 3" descr="image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69310"/>
            <a:ext cx="6525169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Image result for ios android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616" y="1077771"/>
            <a:ext cx="1243050" cy="68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178" y="1979011"/>
            <a:ext cx="1257058" cy="930223"/>
          </a:xfrm>
          <a:prstGeom prst="rect">
            <a:avLst/>
          </a:prstGeom>
        </p:spPr>
      </p:pic>
      <p:pic>
        <p:nvPicPr>
          <p:cNvPr id="10" name="Picture 18" descr="Image result for ibm cloud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69" y="3208975"/>
            <a:ext cx="1514276" cy="7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48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 PPT template_16x9_021815">
  <a:themeElements>
    <a:clrScheme name="PB PPT template_16x9_0218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2D5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0000FF"/>
      </a:hlink>
      <a:folHlink>
        <a:srgbClr val="FF00FF"/>
      </a:folHlink>
    </a:clrScheme>
    <a:fontScheme name="PB PPT template_16x9_021815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B PPT template_16x9_0218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B PPT template_16x9_021815">
  <a:themeElements>
    <a:clrScheme name="PB PPT template_16x9_0218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2D5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0000FF"/>
      </a:hlink>
      <a:folHlink>
        <a:srgbClr val="FF00FF"/>
      </a:folHlink>
    </a:clrScheme>
    <a:fontScheme name="PB PPT template_16x9_021815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B PPT template_16x9_0218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152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PB PPT template_16x9_021815</vt:lpstr>
      <vt:lpstr>Global Disaster Life Support System (GDLSS)</vt:lpstr>
      <vt:lpstr>Global Disaster Life Support System - Introduction</vt:lpstr>
      <vt:lpstr>Global Disaster Life Support System - Ecosystem</vt:lpstr>
      <vt:lpstr>Global Disaster Life Support System - Flow</vt:lpstr>
      <vt:lpstr>Demo GDLSS – Watson Assistant Service</vt:lpstr>
      <vt:lpstr>Demo GDLSS – Watson Visual Recognition App/Service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Architectural Changes</dc:title>
  <dc:creator>Pankaj Khattar</dc:creator>
  <cp:lastModifiedBy>Pankaj Khattar</cp:lastModifiedBy>
  <cp:revision>28</cp:revision>
  <dcterms:modified xsi:type="dcterms:W3CDTF">2018-09-15T10:46:56Z</dcterms:modified>
</cp:coreProperties>
</file>