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75330" r:id="rId2"/>
    <p:sldId id="2147375402" r:id="rId3"/>
    <p:sldId id="2147375412" r:id="rId4"/>
    <p:sldId id="2147375413" r:id="rId5"/>
    <p:sldId id="2147375405" r:id="rId6"/>
    <p:sldId id="2147375414" r:id="rId7"/>
    <p:sldId id="2147375407" r:id="rId8"/>
    <p:sldId id="2147375415" r:id="rId9"/>
    <p:sldId id="2147375416" r:id="rId10"/>
    <p:sldId id="2147375417" r:id="rId11"/>
    <p:sldId id="2147375418" r:id="rId12"/>
    <p:sldId id="2147375419" r:id="rId13"/>
    <p:sldId id="2147375420" r:id="rId14"/>
    <p:sldId id="2147375421" r:id="rId15"/>
    <p:sldId id="2147375422" r:id="rId16"/>
    <p:sldId id="2147375423" r:id="rId17"/>
    <p:sldId id="2147375424" r:id="rId18"/>
    <p:sldId id="2147375425" r:id="rId19"/>
    <p:sldId id="2147375426" r:id="rId20"/>
    <p:sldId id="2147375427" r:id="rId21"/>
    <p:sldId id="2147375428" r:id="rId22"/>
    <p:sldId id="2147375429" r:id="rId23"/>
    <p:sldId id="2147375430" r:id="rId24"/>
    <p:sldId id="2147375431" r:id="rId25"/>
    <p:sldId id="2147375432" r:id="rId26"/>
    <p:sldId id="2147375433" r:id="rId27"/>
    <p:sldId id="2147375434" r:id="rId28"/>
    <p:sldId id="2147375435" r:id="rId29"/>
    <p:sldId id="2147375436" r:id="rId30"/>
    <p:sldId id="2147375437" r:id="rId31"/>
    <p:sldId id="2147375438" r:id="rId32"/>
    <p:sldId id="2147375439" r:id="rId33"/>
    <p:sldId id="2147375440" r:id="rId34"/>
    <p:sldId id="2147375441" r:id="rId35"/>
    <p:sldId id="2147375442" r:id="rId36"/>
    <p:sldId id="2147375443" r:id="rId37"/>
    <p:sldId id="2147375444" r:id="rId38"/>
    <p:sldId id="2147375445" r:id="rId39"/>
    <p:sldId id="2147375446" r:id="rId40"/>
    <p:sldId id="2147375447" r:id="rId41"/>
    <p:sldId id="2147375448" r:id="rId42"/>
    <p:sldId id="21473754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0148" autoAdjust="0"/>
  </p:normalViewPr>
  <p:slideViewPr>
    <p:cSldViewPr snapToGrid="0">
      <p:cViewPr varScale="1">
        <p:scale>
          <a:sx n="65" d="100"/>
          <a:sy n="65" d="100"/>
        </p:scale>
        <p:origin x="-94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Manoj" userId="2645ec59-0b61-43af-82ef-212e9ba2d03c" providerId="ADAL" clId="{7AC231B6-97E5-42AC-8D1B-1ADE7175BD58}"/>
    <pc:docChg chg="modSld">
      <pc:chgData name="Gupta, Manoj" userId="2645ec59-0b61-43af-82ef-212e9ba2d03c" providerId="ADAL" clId="{7AC231B6-97E5-42AC-8D1B-1ADE7175BD58}" dt="2022-05-21T05:51:13.755" v="54" actId="20577"/>
      <pc:docMkLst>
        <pc:docMk/>
      </pc:docMkLst>
      <pc:sldChg chg="modSp">
        <pc:chgData name="Gupta, Manoj" userId="2645ec59-0b61-43af-82ef-212e9ba2d03c" providerId="ADAL" clId="{7AC231B6-97E5-42AC-8D1B-1ADE7175BD58}" dt="2022-05-21T05:51:13.755" v="54" actId="20577"/>
        <pc:sldMkLst>
          <pc:docMk/>
          <pc:sldMk cId="3881399982" sldId="2147375402"/>
        </pc:sldMkLst>
        <pc:spChg chg="mod">
          <ac:chgData name="Gupta, Manoj" userId="2645ec59-0b61-43af-82ef-212e9ba2d03c" providerId="ADAL" clId="{7AC231B6-97E5-42AC-8D1B-1ADE7175BD58}" dt="2022-05-21T05:51:13.755" v="54" actId="20577"/>
          <ac:spMkLst>
            <pc:docMk/>
            <pc:sldMk cId="3881399982" sldId="2147375402"/>
            <ac:spMk id="2" creationId="{1524E4E9-DAEE-459C-9990-EA5D949C636C}"/>
          </ac:spMkLst>
        </pc:spChg>
      </pc:sldChg>
    </pc:docChg>
  </pc:docChgLst>
  <pc:docChgLst>
    <pc:chgData name="Gupta, Manoj" userId="2645ec59-0b61-43af-82ef-212e9ba2d03c" providerId="ADAL" clId="{7618855F-79F6-4DDE-B4E1-2D03C4341F59}"/>
    <pc:docChg chg="delSld modSld sldOrd">
      <pc:chgData name="Gupta, Manoj" userId="2645ec59-0b61-43af-82ef-212e9ba2d03c" providerId="ADAL" clId="{7618855F-79F6-4DDE-B4E1-2D03C4341F59}" dt="2022-05-20T00:25:12.114" v="27" actId="20577"/>
      <pc:docMkLst>
        <pc:docMk/>
      </pc:docMkLst>
      <pc:sldChg chg="modSp mod">
        <pc:chgData name="Gupta, Manoj" userId="2645ec59-0b61-43af-82ef-212e9ba2d03c" providerId="ADAL" clId="{7618855F-79F6-4DDE-B4E1-2D03C4341F59}" dt="2022-05-20T00:25:12.114" v="27" actId="20577"/>
        <pc:sldMkLst>
          <pc:docMk/>
          <pc:sldMk cId="3720622606" sldId="2147375404"/>
        </pc:sldMkLst>
        <pc:spChg chg="mod">
          <ac:chgData name="Gupta, Manoj" userId="2645ec59-0b61-43af-82ef-212e9ba2d03c" providerId="ADAL" clId="{7618855F-79F6-4DDE-B4E1-2D03C4341F59}" dt="2022-05-20T00:25:12.114" v="27" actId="20577"/>
          <ac:spMkLst>
            <pc:docMk/>
            <pc:sldMk cId="3720622606" sldId="2147375404"/>
            <ac:spMk id="3" creationId="{384A5ABA-BF1B-4945-A39E-18AEBADB16BE}"/>
          </ac:spMkLst>
        </pc:spChg>
      </pc:sldChg>
      <pc:sldChg chg="del">
        <pc:chgData name="Gupta, Manoj" userId="2645ec59-0b61-43af-82ef-212e9ba2d03c" providerId="ADAL" clId="{7618855F-79F6-4DDE-B4E1-2D03C4341F59}" dt="2022-05-20T00:25:00.064" v="9" actId="47"/>
        <pc:sldMkLst>
          <pc:docMk/>
          <pc:sldMk cId="2075642582" sldId="2147375406"/>
        </pc:sldMkLst>
      </pc:sldChg>
      <pc:sldChg chg="ord">
        <pc:chgData name="Gupta, Manoj" userId="2645ec59-0b61-43af-82ef-212e9ba2d03c" providerId="ADAL" clId="{7618855F-79F6-4DDE-B4E1-2D03C4341F59}" dt="2022-05-20T00:24:33.375" v="8"/>
        <pc:sldMkLst>
          <pc:docMk/>
          <pc:sldMk cId="1726826698" sldId="2147375407"/>
        </pc:sldMkLst>
      </pc:sldChg>
      <pc:sldChg chg="del">
        <pc:chgData name="Gupta, Manoj" userId="2645ec59-0b61-43af-82ef-212e9ba2d03c" providerId="ADAL" clId="{7618855F-79F6-4DDE-B4E1-2D03C4341F59}" dt="2022-05-20T00:25:00.394" v="10" actId="47"/>
        <pc:sldMkLst>
          <pc:docMk/>
          <pc:sldMk cId="3200222103" sldId="2147375408"/>
        </pc:sldMkLst>
      </pc:sldChg>
      <pc:sldChg chg="del">
        <pc:chgData name="Gupta, Manoj" userId="2645ec59-0b61-43af-82ef-212e9ba2d03c" providerId="ADAL" clId="{7618855F-79F6-4DDE-B4E1-2D03C4341F59}" dt="2022-05-20T00:25:00.634" v="11" actId="47"/>
        <pc:sldMkLst>
          <pc:docMk/>
          <pc:sldMk cId="166052095" sldId="2147375409"/>
        </pc:sldMkLst>
      </pc:sldChg>
      <pc:sldChg chg="del">
        <pc:chgData name="Gupta, Manoj" userId="2645ec59-0b61-43af-82ef-212e9ba2d03c" providerId="ADAL" clId="{7618855F-79F6-4DDE-B4E1-2D03C4341F59}" dt="2022-05-20T00:25:00.870" v="12" actId="47"/>
        <pc:sldMkLst>
          <pc:docMk/>
          <pc:sldMk cId="84024657" sldId="2147375410"/>
        </pc:sldMkLst>
      </pc:sldChg>
      <pc:sldChg chg="del">
        <pc:chgData name="Gupta, Manoj" userId="2645ec59-0b61-43af-82ef-212e9ba2d03c" providerId="ADAL" clId="{7618855F-79F6-4DDE-B4E1-2D03C4341F59}" dt="2022-05-20T00:25:01.084" v="13" actId="47"/>
        <pc:sldMkLst>
          <pc:docMk/>
          <pc:sldMk cId="259472033" sldId="2147375411"/>
        </pc:sldMkLst>
      </pc:sldChg>
      <pc:sldChg chg="modSp mod">
        <pc:chgData name="Gupta, Manoj" userId="2645ec59-0b61-43af-82ef-212e9ba2d03c" providerId="ADAL" clId="{7618855F-79F6-4DDE-B4E1-2D03C4341F59}" dt="2022-05-20T00:24:13.288" v="6" actId="122"/>
        <pc:sldMkLst>
          <pc:docMk/>
          <pc:sldMk cId="3913012174" sldId="2147375414"/>
        </pc:sldMkLst>
        <pc:spChg chg="mod">
          <ac:chgData name="Gupta, Manoj" userId="2645ec59-0b61-43af-82ef-212e9ba2d03c" providerId="ADAL" clId="{7618855F-79F6-4DDE-B4E1-2D03C4341F59}" dt="2022-05-20T00:24:13.288" v="6" actId="122"/>
          <ac:spMkLst>
            <pc:docMk/>
            <pc:sldMk cId="3913012174" sldId="2147375414"/>
            <ac:spMk id="2" creationId="{2CD65693-773A-40C4-B63C-1F5436AC26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932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325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59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25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3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3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4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21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08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6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IN" sz="900" dirty="0"/>
              <a:t>@2022 RCH –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51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D5DC7-BB1A-473B-8C18-3023AAEC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17" y="285897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4A5ABA-BF1B-4945-A39E-18AEBAD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917" y="1965607"/>
            <a:ext cx="8164578" cy="2687418"/>
          </a:xfrm>
        </p:spPr>
        <p:txBody>
          <a:bodyPr anchor="b">
            <a:normAutofit/>
          </a:bodyPr>
          <a:lstStyle/>
          <a:p>
            <a:pPr algn="l"/>
            <a:r>
              <a:rPr lang="en-IN" b="1" dirty="0"/>
              <a:t>Certification In Data Science Foundation!</a:t>
            </a:r>
          </a:p>
          <a:p>
            <a:pPr algn="l"/>
            <a:r>
              <a:rPr lang="en-IN" dirty="0"/>
              <a:t>CDF Data Analytics Project</a:t>
            </a:r>
          </a:p>
        </p:txBody>
      </p:sp>
      <p:pic>
        <p:nvPicPr>
          <p:cNvPr id="50" name="Picture 3" descr="Multicolored network background">
            <a:extLst>
              <a:ext uri="{FF2B5EF4-FFF2-40B4-BE49-F238E27FC236}">
                <a16:creationId xmlns:a16="http://schemas.microsoft.com/office/drawing/2014/main" xmlns="" id="{D95EF53B-7713-4A2B-A34D-776FE729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8" r="35356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73911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7070" y="1900238"/>
            <a:ext cx="8790039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716" y="1462088"/>
            <a:ext cx="1163647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942" y="1776413"/>
            <a:ext cx="11444748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168" y="1047135"/>
            <a:ext cx="10736826" cy="488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Age: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394" y="1637071"/>
            <a:ext cx="10163175" cy="448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4181" y="2010569"/>
            <a:ext cx="10604089" cy="441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4182" y="1825625"/>
            <a:ext cx="105008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Employee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684" y="1825625"/>
            <a:ext cx="105893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</a:t>
            </a:r>
            <a:r>
              <a:rPr lang="en-US" dirty="0" err="1" smtClean="0"/>
              <a:t>deptt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445" y="1578077"/>
            <a:ext cx="11120284" cy="474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187" y="2215356"/>
            <a:ext cx="10604090" cy="418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24E4E9-DAEE-459C-9990-EA5D949C636C}"/>
              </a:ext>
            </a:extLst>
          </p:cNvPr>
          <p:cNvSpPr txBox="1"/>
          <p:nvPr/>
        </p:nvSpPr>
        <p:spPr>
          <a:xfrm>
            <a:off x="267808" y="363915"/>
            <a:ext cx="112966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002060"/>
                </a:solidFill>
                <a:highlight>
                  <a:srgbClr val="FFFF00"/>
                </a:highlight>
                <a:latin typeface="Avenir Next LT Pro"/>
              </a:rPr>
              <a:t>Data Analytics : </a:t>
            </a:r>
            <a:r>
              <a:rPr lang="en-IN" sz="2800" b="1" i="0" dirty="0">
                <a:solidFill>
                  <a:srgbClr val="292F32"/>
                </a:solidFill>
                <a:effectLst/>
                <a:highlight>
                  <a:srgbClr val="FFFF00"/>
                </a:highlight>
                <a:latin typeface="Gotham Rounded SSm A"/>
              </a:rPr>
              <a:t>HR Analytics Modelling For Employee Attrition</a:t>
            </a:r>
            <a:endParaRPr lang="en-IN" sz="2800" b="1" dirty="0">
              <a:solidFill>
                <a:srgbClr val="002060"/>
              </a:solidFill>
              <a:highlight>
                <a:srgbClr val="FFFF00"/>
              </a:highlight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SSm A"/>
                <a:ea typeface="+mn-ea"/>
                <a:cs typeface="+mn-cs"/>
              </a:rPr>
              <a:t>Problem Statement: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SSm A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rgbClr val="FFFFFF"/>
              </a:solidFill>
              <a:latin typeface="Gotham Rounded SSm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“IBM is an American MNC operating in around 170 countries with major business vertical as computing, software, and hardware.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/>
                </a:solidFill>
              </a:rPr>
              <a:t/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Attrition is a major risk to service-providing organizations where trained and experienced people are the assets of the company.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chemeClr val="bg1"/>
              </a:solidFill>
              <a:latin typeface="Gotham Rounded SSm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The organization would like to identify the factors which influence the attrition of employees and take appropriate steps to curb </a:t>
            </a:r>
            <a:r>
              <a:rPr lang="en-IN" sz="2400" b="0" i="0">
                <a:solidFill>
                  <a:schemeClr val="bg1"/>
                </a:solidFill>
                <a:effectLst/>
                <a:latin typeface="Gotham Rounded SSm A"/>
              </a:rPr>
              <a:t>the attrition.</a:t>
            </a:r>
            <a:endParaRPr lang="en-IN" sz="2400" b="0" i="0" dirty="0">
              <a:solidFill>
                <a:schemeClr val="bg1"/>
              </a:solidFill>
              <a:effectLst/>
              <a:latin typeface="Gotham Rounded SSm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chemeClr val="bg1"/>
              </a:solidFill>
              <a:latin typeface="Gotham Rounded SSm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As a Data Analyst, How can you help IBM management and provide insight and the reasons for the employee attrition, so as management can take a data driven decision to address this challenge!</a:t>
            </a:r>
            <a:endParaRPr lang="en-IN" sz="2400" dirty="0">
              <a:solidFill>
                <a:schemeClr val="bg1"/>
              </a:solidFill>
              <a:latin typeface="Gotham Rounded SSm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rgbClr val="FFFFFF"/>
              </a:solidFill>
              <a:latin typeface="Gotham Rounded SSm 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39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age group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8929" y="1607574"/>
            <a:ext cx="9040761" cy="473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Education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671" y="1725562"/>
            <a:ext cx="10648335" cy="420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432" y="1755058"/>
            <a:ext cx="10825316" cy="448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Education Field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9794" y="1519084"/>
            <a:ext cx="9858375" cy="4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97" y="1710814"/>
            <a:ext cx="10707329" cy="463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Department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186" y="1873045"/>
            <a:ext cx="10766323" cy="438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96" y="1858297"/>
            <a:ext cx="10781071" cy="47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Marital Status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453" y="1887795"/>
            <a:ext cx="10722076" cy="454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194" y="1784555"/>
            <a:ext cx="10677831" cy="48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Environment Satisfaction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8297"/>
            <a:ext cx="10723563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972D28-ECF9-49E3-A3BB-3AD85CB229D5}"/>
              </a:ext>
            </a:extLst>
          </p:cNvPr>
          <p:cNvSpPr txBox="1"/>
          <p:nvPr/>
        </p:nvSpPr>
        <p:spPr>
          <a:xfrm>
            <a:off x="150850" y="427694"/>
            <a:ext cx="12041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002060"/>
                </a:solidFill>
                <a:highlight>
                  <a:srgbClr val="FFFF00"/>
                </a:highlight>
                <a:latin typeface="Avenir Next LT Pro"/>
              </a:rPr>
              <a:t>Work Assignment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bg1"/>
                </a:solidFill>
                <a:latin typeface="Avenir Next LT Pro"/>
              </a:rPr>
              <a:t>As a Data Analyst, you need to prepare a project report for IBM Leadership team and demonstrate the following details. You need to be quite creative and descriptive in your exploration.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SSm A"/>
                <a:ea typeface="+mn-ea"/>
                <a:cs typeface="+mn-cs"/>
              </a:rPr>
              <a:t>Data Analytics Activities </a:t>
            </a: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SSm A"/>
                <a:ea typeface="+mn-ea"/>
                <a:cs typeface="+mn-cs"/>
              </a:rPr>
              <a:t>(50 Marks – Each 10 Marks)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otham Rounded SSm A"/>
              </a:rPr>
              <a:t>Find the age distribution of employees in IBM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otham Rounded SSm A"/>
              </a:rPr>
              <a:t>Explore attrition by 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otham Rounded SSm A"/>
              </a:rPr>
              <a:t>Explore data for Left employees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otham Rounded SSm A"/>
              </a:rPr>
              <a:t>Find out the distribution of employees by the education 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otham Rounded SSm A"/>
              </a:rPr>
              <a:t>Give a bar chart for the number of married and unmarried employees</a:t>
            </a:r>
            <a:endParaRPr lang="en-IN" sz="2000" dirty="0">
              <a:solidFill>
                <a:srgbClr val="FFFFFF"/>
              </a:solidFill>
              <a:latin typeface="Gotham Rounded SSm 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B29B36-CC06-4DAE-BB34-8F3C8F7380B6}"/>
              </a:ext>
            </a:extLst>
          </p:cNvPr>
          <p:cNvSpPr txBox="1"/>
          <p:nvPr/>
        </p:nvSpPr>
        <p:spPr>
          <a:xfrm>
            <a:off x="150850" y="4336873"/>
            <a:ext cx="114831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Gotham Rounded SSm A"/>
              </a:rPr>
              <a:t>Plot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Gotham Rounded SSm A"/>
              </a:rPr>
              <a:t>Graphs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2000" dirty="0">
                <a:solidFill>
                  <a:schemeClr val="bg1"/>
                </a:solidFill>
              </a:rPr>
              <a:t>(50 Marks – Each 10 Marks)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Gotham Rounded SSm A"/>
              </a:rPr>
              <a:t>Plot Data for Education Field Distribution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Gotham Rounded SSm A"/>
              </a:rPr>
              <a:t>Plot Data For Left Employees Breakdown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Gotham Rounded SSm A"/>
              </a:rPr>
              <a:t>Plot Data For Exploration – Attrition by age (Use Scatter Plot)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Gotham Rounded SSm A"/>
              </a:rPr>
              <a:t>Plot Data For Age (Histogram)</a:t>
            </a:r>
          </a:p>
          <a:p>
            <a:pPr marL="800100" lvl="1" indent="-342900">
              <a:buFontTx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Gotham Rounded SSm A"/>
              </a:rPr>
              <a:t>Plot Data For Marital Status (Bar Chart)</a:t>
            </a:r>
          </a:p>
        </p:txBody>
      </p:sp>
    </p:spTree>
    <p:extLst>
      <p:ext uri="{BB962C8B-B14F-4D97-AF65-F5344CB8AC3E}">
        <p14:creationId xmlns:p14="http://schemas.microsoft.com/office/powerpoint/2010/main" xmlns="" val="305946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445" y="1843549"/>
            <a:ext cx="10663084" cy="46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Job Satisfaction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97" y="1887794"/>
            <a:ext cx="10692580" cy="44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194" y="1784555"/>
            <a:ext cx="10618837" cy="47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Years at Company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942" y="2272506"/>
            <a:ext cx="10722077" cy="426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49" y="1651819"/>
            <a:ext cx="10751574" cy="489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Num of Companies worked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4556" y="1858297"/>
            <a:ext cx="9848850" cy="443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employee in Education Field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9935" y="1976284"/>
            <a:ext cx="10618839" cy="449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193" y="1962944"/>
            <a:ext cx="10736825" cy="45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Marital Status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5690" y="1917289"/>
            <a:ext cx="10589342" cy="466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195" y="1799303"/>
            <a:ext cx="10648334" cy="505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798C7F-C8CA-4799-BF37-3AB4642CDB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7F0794B-55D3-4D2D-BDE7-4688ED321E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E4C795B-1813-4CC6-B03F-8DD130BEA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0F4C04D-5CD8-446B-BE3D-257172E6E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DDC802E-606F-4F39-84B6-90DF0FE54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C5B0C75-0136-4A39-9AB6-0F02C45278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5ED2B52-3D40-46DE-8B54-99A4071578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8BCEC75-1B6B-45B2-8041-8D933FCF60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A2FC789-056A-43CC-807E-4262CDC3E0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8C32FD3-76B0-40E7-89F2-E9C523210A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82E9447-8362-426C-840A-B6F2231F7B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F141DC8-83CE-4C21-A5BA-E2FFF3D8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12A697C-ECBC-40A9-AC69-BF96A34B91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2E988AF-5EFB-43D3-B93F-6E4F41A2C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B312C1B-AAE2-4A6D-ACC7-ABAA75D42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57B96146-61DA-44D6-A9DF-6DB41FCF2D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6B33F93D-4439-46EE-97C4-9CECAAFDCF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914B275-A3D7-4BA4-B8CB-E7657100F3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BD26EF3B-FBE7-4D57-8E01-553F50734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6CC1E671-BA54-4B31-9A2E-8F50BC57A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A836A704-3624-4ABF-9A67-0F52C2F3E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FDC385D-BA34-481F-A991-A776E0B19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1EF033A-D8FB-416B-AE51-4E098A27D6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7C17B48-F458-4E9B-9331-56FCDC5B6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07E44A4B-D453-46F0-A83D-AF0B33D5C5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46BEA9F-314B-440D-AE8D-21E1252EC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15EAFD0-4869-4612-ACDE-ABC703104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0F26706-7F23-4FF0-9CAF-F3C4F47C1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C0195A72-345A-4E88-8D71-14DB3D1B6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DBF51A6-A3BC-49FE-BB01-E899281177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78DF911-744C-419B-83DC-39F270BBF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216BB147-20D5-4D93-BDA5-1BC614D6A4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0A253F60-DE40-4508-A37A-61331DF1D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BBF3378-C49E-4B97-A883-6393FBF18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DA3D4001-286E-4CB2-B293-3058BDDC8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F81F6D9A-C297-4D43-A56B-E097477E9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BD5299F-3CBD-431D-A276-1F6EBDE639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579A460-D36C-4808-99FD-224968EC8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4FACC58E-31A5-41E4-BCE1-9A0FF26F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43EE866F-1BA5-4009-983D-0A270F2651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E7DADAE-DB0C-47E3-AE16-C7B09A3269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EAB89127-DBEE-47FB-951F-C4FEBC41E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368F6061-E9B4-4C8B-B421-CB81EF3715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54F431D3-EEE6-4416-BA2B-7B8942561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C3A1230D-F162-470F-B26A-44F48789FC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1128856B-8BFD-40E1-993B-93F4DDEEC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AD4C0C2-878C-4A6F-998A-CDDC31ACD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7EE0349E-7D03-4F4E-BCAA-D6BAC3E057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FD4A5BD7-7EA2-4F4A-A88B-240C62605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A5DE89C9-D993-4FE5-9E60-4816CB1A6F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574CA6C-639F-41A6-AED3-15C0E0E1B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B3864BFB-5F88-4311-A2A0-12D067F91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09B3E436-97A2-4763-9E55-2C470DF17D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8462A8CC-9918-4941-9B4A-36FB3F853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B0671973-544E-4370-8DB9-174DAB82F9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5505BD9-45DD-4763-90CB-FB9DB06615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3022B701-1894-49C5-A67C-6B8377C7C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0501CD9-45DC-4009-A410-08DB27A87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0BD35CA-BF52-4F44-B789-E3B98042D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5AED4B0-30B1-4E36-86A4-42C2A9181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A1A0260-34D8-4474-8C33-ED80F8309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FDCCA183-C630-4855-8BD6-0E4EEE59F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843E8B9F-C809-423A-ADAA-80CE5C0711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621EBC9-CEB1-4BA5-82D6-9944A3C12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EB68BB96-3C54-47CE-A559-16FC5968E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DDD9304-3AB6-4BE9-833E-9C1B3EC42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C7756000-2285-4D38-AD2B-91F47CF8B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2F7A36A8-4BBE-49D8-94DA-606561AC09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961EE45E-0342-4F26-8CD3-85CDDF7E5A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89C5DC0E-03C0-4CEB-AD10-3A3C999948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E1CE081-E685-46D4-BAF7-54C65BD82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486C88F-30DD-46C8-9B05-F885D4EB0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90BAD11-B30B-49DE-A566-E21BCDDCF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31F821CC-6C37-4415-8DA6-EF6B42D87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C9ECD1FB-7FE8-477E-8E90-648AE4E93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381C9DD8-7FF3-44E6-9887-1CE07DBD95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654D87AF-08CE-4125-AF4B-8C8A9D340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C9C908-1A58-4E28-969E-48E9BA61BB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3530AEF7-35DB-44E3-93EB-B3F0FBA9E5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6108D15E-72F2-45D7-9050-8322CB1F8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CC764F43-FB23-49CB-B2CA-ACFBFB412A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4C60457-68FC-4E1F-9ABB-E79094AEB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22C915FB-0611-4283-8EC1-88510A69F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3CF80AC6-E542-456F-BEE8-E9CF46AC21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9EC6EED6-01FF-4941-A4AB-224D26EE11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F8D16FF7-D5D7-4A97-BB5E-A069EF13A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D703DF22-27D8-481B-95B5-A4A7A62066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F7256DA-C9DD-498F-A3B4-789819FE4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BEBA9FF-8036-4656-B1F1-87953464D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575DABD2-EA79-4547-AFC6-53720AB60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3060E1B5-52C7-4314-98B0-3AE8A0B630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033D416E-D8B5-4097-B7F0-1BA0357D36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A5862DFC-3406-4DC9-AA41-0CE64748A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3C908427-368C-4792-A5E5-313F77FF28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88CB189E-908B-495D-B023-05D3D2C1B4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xmlns="" id="{A173122F-D466-4F08-90FA-0038F7AC21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A929113-1368-4B1B-9C6F-140F47CBF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xmlns="" id="{C24346C5-B1C8-4C83-846B-122A3B4B2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xmlns="" id="{0B6C48B2-8296-4312-8901-93BB7735D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90F28F7A-4F2F-4C1B-AF1C-A6E7C79532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B23CC870-B5E9-475F-A625-9E862A6295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42A6B08C-017D-4B4D-95EC-4BB83C5541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94599402-E1B8-4E3B-A56D-68606FC1E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B720C48A-E9A0-4B85-A954-39375E0996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B0E26956-FF2A-412E-ACC4-29CCD02599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FB31E652-49AC-4108-85B8-75122A48A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DC1DB29F-0624-4035-B188-640616D5D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1D27221C-2427-4C99-89DC-1A38A54058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2DBF1D76-8076-4BAE-B627-F1861C9E0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8E930E41-FC2F-4319-9C28-32C2784300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C0936C1B-0C10-464B-85C8-345095AAB3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DB90EC61-FD0C-434A-9D1B-A20035C21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A5F5CC56-1FDA-4D3E-9C6E-8E996026C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272B8FB2-B735-480F-9A88-48AADB2227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85B46C1B-4FC4-4E24-AC43-07940BE1E6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C34915AF-0AE3-4EDD-8681-4C3F2C592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5C35A3F3-714E-4F69-9BDF-8ED284EF29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03D561AC-B0B1-47EB-BE05-209F5612B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D3508E52-4FD9-4E6D-AFEA-69A88ED26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C69DDE76-16F7-472F-B6D7-84AE8FFF3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B2D87BEF-8844-4A3E-B130-B7D26740CC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BB381129-2089-4EAA-AE6C-2BAA96BC82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5B69BF7A-FA63-4706-8066-DF15018E66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6A3ECB71-0CCD-403F-B14B-ABC48D78CD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D9095BBA-0FE1-49E5-89F7-22125BAF87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B55351D8-6F27-4B82-968B-581B177CB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351025A5-EB5A-4057-A85E-69AF0E6BE6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5030318B-EEB9-4D92-BC50-D115109898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417FC0E3-7CC7-4188-BC7A-7E8FB5564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972D28-ECF9-49E3-A3BB-3AD85CB229D5}"/>
              </a:ext>
            </a:extLst>
          </p:cNvPr>
          <p:cNvSpPr txBox="1"/>
          <p:nvPr/>
        </p:nvSpPr>
        <p:spPr>
          <a:xfrm>
            <a:off x="198741" y="434443"/>
            <a:ext cx="8339984" cy="679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IBM Employee Dataset</a:t>
            </a:r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4A0FDC-6E4B-4967-9873-023267C1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4" y="1326780"/>
            <a:ext cx="11321731" cy="45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7160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97" y="410522"/>
            <a:ext cx="10589341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690" y="1966759"/>
            <a:ext cx="10736826" cy="45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237 workers quit their jobs. (133 for R&amp;D, 92 for Sales, and 12 for Human Resources)</a:t>
            </a:r>
          </a:p>
          <a:p>
            <a:r>
              <a:rPr lang="en-US" dirty="0" smtClean="0"/>
              <a:t>Employees aged 25–31 (62 employees) are the most likely to have gone.</a:t>
            </a:r>
          </a:p>
          <a:p>
            <a:r>
              <a:rPr lang="en-US" dirty="0" smtClean="0"/>
              <a:t>Those who have completed a bachelor’s degree are more likely to leave. (99 employees)</a:t>
            </a:r>
          </a:p>
          <a:p>
            <a:r>
              <a:rPr lang="en-US" dirty="0" smtClean="0"/>
              <a:t>Those who are dissatisfied with their surroundings are more likely to leave. (72 employees)</a:t>
            </a:r>
          </a:p>
          <a:p>
            <a:r>
              <a:rPr lang="en-US" dirty="0" smtClean="0"/>
              <a:t>Those who are highly satisfied with their jobs are more likely to quit.(73 employees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Those who are </a:t>
            </a:r>
            <a:r>
              <a:rPr lang="en-US" dirty="0" smtClean="0"/>
              <a:t>from last two years at company likely </a:t>
            </a:r>
            <a:r>
              <a:rPr lang="en-US" dirty="0" smtClean="0"/>
              <a:t>to quit</a:t>
            </a:r>
            <a:r>
              <a:rPr lang="en-US" dirty="0" smtClean="0"/>
              <a:t>.(86 </a:t>
            </a:r>
            <a:r>
              <a:rPr lang="en-US" dirty="0" smtClean="0"/>
              <a:t>employees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Those who are </a:t>
            </a:r>
            <a:r>
              <a:rPr lang="en-US" dirty="0" smtClean="0"/>
              <a:t>joined fresher &amp; one year </a:t>
            </a:r>
            <a:r>
              <a:rPr lang="en-US" smtClean="0"/>
              <a:t>at company likely </a:t>
            </a:r>
            <a:r>
              <a:rPr lang="en-US" dirty="0" smtClean="0"/>
              <a:t>to </a:t>
            </a:r>
            <a:r>
              <a:rPr lang="en-US" smtClean="0"/>
              <a:t>quit</a:t>
            </a:r>
            <a:r>
              <a:rPr lang="en-US" smtClean="0"/>
              <a:t>.(121 </a:t>
            </a:r>
            <a:r>
              <a:rPr lang="en-US" dirty="0" smtClean="0"/>
              <a:t>employees)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 descr="Multicolored network background">
            <a:extLst>
              <a:ext uri="{FF2B5EF4-FFF2-40B4-BE49-F238E27FC236}">
                <a16:creationId xmlns:a16="http://schemas.microsoft.com/office/drawing/2014/main" xmlns="" id="{D95EF53B-7713-4A2B-A34D-776FE729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D5DC7-BB1A-473B-8C18-3023AAEC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en-IN"/>
              <a:t>Data Science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4A5ABA-BF1B-4945-A39E-18AEBAD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6396"/>
            <a:ext cx="9144000" cy="1642477"/>
          </a:xfrm>
        </p:spPr>
        <p:txBody>
          <a:bodyPr anchor="b">
            <a:normAutofit/>
          </a:bodyPr>
          <a:lstStyle/>
          <a:p>
            <a:r>
              <a:rPr lang="en-IN" sz="2200" b="1" dirty="0"/>
              <a:t>Data Analytics Project!</a:t>
            </a:r>
          </a:p>
        </p:txBody>
      </p:sp>
    </p:spTree>
    <p:extLst>
      <p:ext uri="{BB962C8B-B14F-4D97-AF65-F5344CB8AC3E}">
        <p14:creationId xmlns:p14="http://schemas.microsoft.com/office/powerpoint/2010/main" xmlns="" val="37206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862635-0164-4411-843C-70A660309BD0}"/>
              </a:ext>
            </a:extLst>
          </p:cNvPr>
          <p:cNvSpPr txBox="1"/>
          <p:nvPr/>
        </p:nvSpPr>
        <p:spPr>
          <a:xfrm>
            <a:off x="510363" y="1446029"/>
            <a:ext cx="103348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Age: Age of employee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Attrition: Employee attrition status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Department: Department of work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DistanceFromHome</a:t>
            </a:r>
            <a:endParaRPr lang="en-IN" sz="2400" b="0" i="0" dirty="0">
              <a:solidFill>
                <a:schemeClr val="bg1"/>
              </a:solidFill>
              <a:effectLst/>
              <a:latin typeface="Gotham Rounded SSm A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Education: 1-Below College; 2- College; 3-Bachelor; 4-Master; 5-Doctor;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EducationField</a:t>
            </a:r>
            <a:endParaRPr lang="en-IN" sz="2400" b="0" i="0" dirty="0">
              <a:solidFill>
                <a:schemeClr val="bg1"/>
              </a:solidFill>
              <a:effectLst/>
              <a:latin typeface="Gotham Rounded SSm A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EnvironmentSatisfaction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: 1-Low; 2-Medium; 3-High; 4-Very High;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JobSatisfaction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: 1-Low; 2-Medium; 3-High; 4-Very High;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MaritalStatus</a:t>
            </a:r>
            <a:endParaRPr lang="en-IN" sz="2400" b="0" i="0" dirty="0">
              <a:solidFill>
                <a:schemeClr val="bg1"/>
              </a:solidFill>
              <a:effectLst/>
              <a:latin typeface="Gotham Rounded SSm A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MonthlyIncome</a:t>
            </a:r>
            <a:endParaRPr lang="en-IN" sz="2400" b="0" i="0" dirty="0">
              <a:solidFill>
                <a:schemeClr val="bg1"/>
              </a:solidFill>
              <a:effectLst/>
              <a:latin typeface="Gotham Rounded SSm A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NumCompaniesWorked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: Number of companies worked prior to IBM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WorkLifeBalance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: 1-Bad; 2-Good; 3-Better; 4-Best;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0" i="0" dirty="0" err="1">
                <a:solidFill>
                  <a:schemeClr val="bg1"/>
                </a:solidFill>
                <a:effectLst/>
                <a:latin typeface="Gotham Rounded SSm A"/>
              </a:rPr>
              <a:t>YearsAtCompany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otham Rounded SSm A"/>
              </a:rPr>
              <a:t>: Current years of service in IBM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0E0C75-B86F-4618-AE3B-8816DB878A78}"/>
              </a:ext>
            </a:extLst>
          </p:cNvPr>
          <p:cNvSpPr txBox="1"/>
          <p:nvPr/>
        </p:nvSpPr>
        <p:spPr>
          <a:xfrm>
            <a:off x="510363" y="618757"/>
            <a:ext cx="6113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2060"/>
                </a:solidFill>
                <a:highlight>
                  <a:srgbClr val="FFFF00"/>
                </a:highlight>
                <a:latin typeface="Avenir Next LT Pro"/>
              </a:rPr>
              <a:t>Data Dictionary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6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06" y="722671"/>
            <a:ext cx="10663084" cy="429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301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418" y="722671"/>
            <a:ext cx="10648337" cy="514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2682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356" y="1386349"/>
            <a:ext cx="10323870" cy="283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645" y="1543050"/>
            <a:ext cx="1014689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436</Words>
  <Application>Microsoft Office PowerPoint</Application>
  <PresentationFormat>Custom</PresentationFormat>
  <Paragraphs>70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SineVTI</vt:lpstr>
      <vt:lpstr>Data Science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Attrition By Age:</vt:lpstr>
      <vt:lpstr>Slide 15</vt:lpstr>
      <vt:lpstr>Scatterplot</vt:lpstr>
      <vt:lpstr>Left Employee</vt:lpstr>
      <vt:lpstr>Attrition by deptt</vt:lpstr>
      <vt:lpstr>Slide 19</vt:lpstr>
      <vt:lpstr>Attrition by age group</vt:lpstr>
      <vt:lpstr>Attrition by Education</vt:lpstr>
      <vt:lpstr>Slide 22</vt:lpstr>
      <vt:lpstr>Attrition by Education Field</vt:lpstr>
      <vt:lpstr>Slide 24</vt:lpstr>
      <vt:lpstr>Attrition By Department</vt:lpstr>
      <vt:lpstr>Slide 26</vt:lpstr>
      <vt:lpstr>Attrition by Marital Status</vt:lpstr>
      <vt:lpstr>Slide 28</vt:lpstr>
      <vt:lpstr>Attrition By Environment Satisfaction</vt:lpstr>
      <vt:lpstr>Slide 30</vt:lpstr>
      <vt:lpstr>Attrition by Job Satisfaction</vt:lpstr>
      <vt:lpstr>Slide 32</vt:lpstr>
      <vt:lpstr>Attrition By Years at Company</vt:lpstr>
      <vt:lpstr>Slide 34</vt:lpstr>
      <vt:lpstr>Attrition by Num of Companies worked</vt:lpstr>
      <vt:lpstr>Distribution of employee in Education Field</vt:lpstr>
      <vt:lpstr>Slide 37</vt:lpstr>
      <vt:lpstr>Data for Marital Status</vt:lpstr>
      <vt:lpstr>Slide 39</vt:lpstr>
      <vt:lpstr>Slide 40</vt:lpstr>
      <vt:lpstr>Insights From Data</vt:lpstr>
      <vt:lpstr>Data Science Foundation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Manoj</dc:creator>
  <cp:lastModifiedBy>Pankaj</cp:lastModifiedBy>
  <cp:revision>9</cp:revision>
  <dcterms:created xsi:type="dcterms:W3CDTF">2022-03-10T09:20:12Z</dcterms:created>
  <dcterms:modified xsi:type="dcterms:W3CDTF">2023-03-19T14:36:20Z</dcterms:modified>
</cp:coreProperties>
</file>